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9" r:id="rId3"/>
    <p:sldId id="265" r:id="rId4"/>
    <p:sldId id="260" r:id="rId5"/>
    <p:sldId id="267" r:id="rId6"/>
    <p:sldId id="264" r:id="rId7"/>
    <p:sldId id="303" r:id="rId8"/>
    <p:sldId id="272" r:id="rId9"/>
    <p:sldId id="279" r:id="rId10"/>
    <p:sldId id="280" r:id="rId11"/>
    <p:sldId id="271" r:id="rId12"/>
    <p:sldId id="281" r:id="rId13"/>
    <p:sldId id="282" r:id="rId14"/>
    <p:sldId id="283" r:id="rId15"/>
    <p:sldId id="284" r:id="rId16"/>
    <p:sldId id="304" r:id="rId17"/>
    <p:sldId id="285" r:id="rId18"/>
    <p:sldId id="305" r:id="rId19"/>
    <p:sldId id="306" r:id="rId20"/>
    <p:sldId id="286" r:id="rId21"/>
    <p:sldId id="287" r:id="rId22"/>
    <p:sldId id="288" r:id="rId23"/>
    <p:sldId id="301" r:id="rId24"/>
    <p:sldId id="300" r:id="rId25"/>
    <p:sldId id="295" r:id="rId26"/>
    <p:sldId id="302" r:id="rId27"/>
    <p:sldId id="296" r:id="rId28"/>
    <p:sldId id="297" r:id="rId29"/>
    <p:sldId id="307" r:id="rId30"/>
    <p:sldId id="308" r:id="rId31"/>
    <p:sldId id="298" r:id="rId32"/>
    <p:sldId id="289" r:id="rId33"/>
    <p:sldId id="290" r:id="rId34"/>
    <p:sldId id="291" r:id="rId35"/>
    <p:sldId id="292" r:id="rId36"/>
    <p:sldId id="299" r:id="rId37"/>
    <p:sldId id="294" r:id="rId38"/>
    <p:sldId id="293" r:id="rId3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3E3BA4-0FE6-4328-B4DE-F7CEAE36946E}">
          <p14:sldIdLst>
            <p14:sldId id="257"/>
            <p14:sldId id="259"/>
            <p14:sldId id="265"/>
            <p14:sldId id="260"/>
            <p14:sldId id="267"/>
            <p14:sldId id="264"/>
            <p14:sldId id="303"/>
            <p14:sldId id="272"/>
            <p14:sldId id="279"/>
            <p14:sldId id="280"/>
            <p14:sldId id="271"/>
            <p14:sldId id="281"/>
            <p14:sldId id="282"/>
            <p14:sldId id="283"/>
            <p14:sldId id="284"/>
            <p14:sldId id="304"/>
            <p14:sldId id="285"/>
            <p14:sldId id="305"/>
            <p14:sldId id="306"/>
            <p14:sldId id="286"/>
            <p14:sldId id="287"/>
            <p14:sldId id="288"/>
            <p14:sldId id="301"/>
            <p14:sldId id="300"/>
            <p14:sldId id="295"/>
            <p14:sldId id="302"/>
            <p14:sldId id="296"/>
            <p14:sldId id="297"/>
            <p14:sldId id="307"/>
            <p14:sldId id="308"/>
            <p14:sldId id="298"/>
            <p14:sldId id="289"/>
            <p14:sldId id="290"/>
            <p14:sldId id="291"/>
            <p14:sldId id="292"/>
            <p14:sldId id="299"/>
            <p14:sldId id="294"/>
            <p14:sldId id="29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6633"/>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4223" autoAdjust="0"/>
  </p:normalViewPr>
  <p:slideViewPr>
    <p:cSldViewPr snapToGrid="0">
      <p:cViewPr varScale="1">
        <p:scale>
          <a:sx n="121" d="100"/>
          <a:sy n="121" d="100"/>
        </p:scale>
        <p:origin x="109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47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927A6-0060-42DF-9670-C308CD4F38A7}" type="datetimeFigureOut">
              <a:rPr lang="en-GB" smtClean="0"/>
              <a:t>13/12/2017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17253-F61C-4952-BFDA-B2FD020F1CD0}" type="slidenum">
              <a:rPr lang="en-GB" smtClean="0"/>
              <a:t>‹#›</a:t>
            </a:fld>
            <a:endParaRPr lang="en-GB"/>
          </a:p>
        </p:txBody>
      </p:sp>
    </p:spTree>
    <p:extLst>
      <p:ext uri="{BB962C8B-B14F-4D97-AF65-F5344CB8AC3E}">
        <p14:creationId xmlns:p14="http://schemas.microsoft.com/office/powerpoint/2010/main" val="52119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1</a:t>
            </a:fld>
            <a:endParaRPr lang="en-GB"/>
          </a:p>
        </p:txBody>
      </p:sp>
    </p:spTree>
    <p:extLst>
      <p:ext uri="{BB962C8B-B14F-4D97-AF65-F5344CB8AC3E}">
        <p14:creationId xmlns:p14="http://schemas.microsoft.com/office/powerpoint/2010/main" val="107555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88784-9C0D-42BF-9217-22E5F750922C}" type="slidenum">
              <a:rPr lang="en-GB" altLang="en-US">
                <a:solidFill>
                  <a:srgbClr val="000000"/>
                </a:solidFill>
              </a:rPr>
              <a:pPr eaLnBrk="1" hangingPunct="1"/>
              <a:t>18</a:t>
            </a:fld>
            <a:endParaRPr lang="en-GB" altLang="en-US">
              <a:solidFill>
                <a:srgbClr val="000000"/>
              </a:solidFill>
            </a:endParaRPr>
          </a:p>
        </p:txBody>
      </p:sp>
      <p:sp>
        <p:nvSpPr>
          <p:cNvPr id="27651" name="Rectangle 2"/>
          <p:cNvSpPr>
            <a:spLocks noGrp="1" noRot="1" noChangeAspect="1" noChangeArrowheads="1" noTextEdit="1"/>
          </p:cNvSpPr>
          <p:nvPr>
            <p:ph type="sldImg"/>
          </p:nvPr>
        </p:nvSpPr>
        <p:spPr>
          <a:xfrm>
            <a:off x="-287338" y="809625"/>
            <a:ext cx="7185026" cy="4041775"/>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13452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dirty="0" err="1" smtClean="0"/>
              <a:t>Kalnay</a:t>
            </a:r>
            <a:r>
              <a:rPr lang="en-US" dirty="0" smtClean="0"/>
              <a:t>, E., and Z. </a:t>
            </a:r>
            <a:r>
              <a:rPr lang="en-US" dirty="0" err="1" smtClean="0"/>
              <a:t>Toth</a:t>
            </a:r>
            <a:r>
              <a:rPr lang="en-US" dirty="0" smtClean="0"/>
              <a:t>, 1994: Removing growing errors in the analysis. </a:t>
            </a:r>
            <a:r>
              <a:rPr lang="en-US" i="1" dirty="0" smtClean="0"/>
              <a:t>Preprints, 10th Conf. on Numerical Weather Prediction, Portland, OR, Amer. Meteor. Soc.</a:t>
            </a:r>
            <a:r>
              <a:rPr lang="en-US" dirty="0" smtClean="0"/>
              <a:t>, 212–215.</a:t>
            </a:r>
            <a:endParaRPr lang="en-GB" dirty="0" smtClean="0"/>
          </a:p>
        </p:txBody>
      </p:sp>
    </p:spTree>
    <p:extLst>
      <p:ext uri="{BB962C8B-B14F-4D97-AF65-F5344CB8AC3E}">
        <p14:creationId xmlns:p14="http://schemas.microsoft.com/office/powerpoint/2010/main" val="258276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22</a:t>
            </a:fld>
            <a:endParaRPr lang="en-GB"/>
          </a:p>
        </p:txBody>
      </p:sp>
    </p:spTree>
    <p:extLst>
      <p:ext uri="{BB962C8B-B14F-4D97-AF65-F5344CB8AC3E}">
        <p14:creationId xmlns:p14="http://schemas.microsoft.com/office/powerpoint/2010/main" val="1546682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Wavebands were chosen to</a:t>
            </a:r>
            <a:r>
              <a:rPr lang="en-GB" baseline="0" dirty="0" smtClean="0"/>
              <a:t> have width proportional to </a:t>
            </a:r>
            <a:r>
              <a:rPr lang="en-GB" baseline="0" dirty="0" err="1" smtClean="0"/>
              <a:t>wavenumber</a:t>
            </a:r>
            <a:r>
              <a:rPr lang="en-GB" baseline="0" dirty="0" smtClean="0"/>
              <a:t>.</a:t>
            </a:r>
          </a:p>
          <a:p>
            <a:r>
              <a:rPr lang="en-GB" baseline="0" dirty="0" smtClean="0"/>
              <a:t>Other variable have different distribution; e.g. Psi, chi have more in wb1 and humidity more in wb4.  Overall, about an equal split.</a:t>
            </a:r>
          </a:p>
          <a:p>
            <a:r>
              <a:rPr lang="en-GB" baseline="0" dirty="0" smtClean="0"/>
              <a:t>We assume the bands are independent (i.e. Localise between them).  The split preserves total covariance.  There is some local smoothing (not visible in </a:t>
            </a:r>
            <a:r>
              <a:rPr lang="en-GB" baseline="0" dirty="0" err="1" smtClean="0"/>
              <a:t>zonal</a:t>
            </a:r>
            <a:r>
              <a:rPr lang="en-GB" baseline="0" dirty="0" smtClean="0"/>
              <a:t> means).</a:t>
            </a:r>
            <a:endParaRPr lang="en-GB" dirty="0"/>
          </a:p>
        </p:txBody>
      </p:sp>
      <p:sp>
        <p:nvSpPr>
          <p:cNvPr id="4" name="Slide Number Placeholder 3"/>
          <p:cNvSpPr>
            <a:spLocks noGrp="1"/>
          </p:cNvSpPr>
          <p:nvPr>
            <p:ph type="sldNum" sz="quarter" idx="10"/>
          </p:nvPr>
        </p:nvSpPr>
        <p:spPr/>
        <p:txBody>
          <a:bodyPr/>
          <a:lstStyle/>
          <a:p>
            <a:pPr>
              <a:defRPr/>
            </a:pPr>
            <a:fld id="{1AFF731E-197C-4A34-B6E8-4D6A68D0449C}" type="slidenum">
              <a:rPr lang="en-GB" smtClean="0"/>
              <a:pPr>
                <a:defRPr/>
              </a:pPr>
              <a:t>23</a:t>
            </a:fld>
            <a:endParaRPr lang="en-GB"/>
          </a:p>
        </p:txBody>
      </p:sp>
    </p:spTree>
    <p:extLst>
      <p:ext uri="{BB962C8B-B14F-4D97-AF65-F5344CB8AC3E}">
        <p14:creationId xmlns:p14="http://schemas.microsoft.com/office/powerpoint/2010/main" val="1706272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28</a:t>
            </a:fld>
            <a:endParaRPr lang="en-GB"/>
          </a:p>
        </p:txBody>
      </p:sp>
    </p:spTree>
    <p:extLst>
      <p:ext uri="{BB962C8B-B14F-4D97-AF65-F5344CB8AC3E}">
        <p14:creationId xmlns:p14="http://schemas.microsoft.com/office/powerpoint/2010/main" val="260084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37</a:t>
            </a:fld>
            <a:endParaRPr lang="en-GB"/>
          </a:p>
        </p:txBody>
      </p:sp>
    </p:spTree>
    <p:extLst>
      <p:ext uri="{BB962C8B-B14F-4D97-AF65-F5344CB8AC3E}">
        <p14:creationId xmlns:p14="http://schemas.microsoft.com/office/powerpoint/2010/main" val="176850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38</a:t>
            </a:fld>
            <a:endParaRPr lang="en-GB"/>
          </a:p>
        </p:txBody>
      </p:sp>
    </p:spTree>
    <p:extLst>
      <p:ext uri="{BB962C8B-B14F-4D97-AF65-F5344CB8AC3E}">
        <p14:creationId xmlns:p14="http://schemas.microsoft.com/office/powerpoint/2010/main" val="269469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2</a:t>
            </a:fld>
            <a:endParaRPr lang="en-GB"/>
          </a:p>
        </p:txBody>
      </p:sp>
    </p:spTree>
    <p:extLst>
      <p:ext uri="{BB962C8B-B14F-4D97-AF65-F5344CB8AC3E}">
        <p14:creationId xmlns:p14="http://schemas.microsoft.com/office/powerpoint/2010/main" val="254363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Other centres are catching up ECMWF with introduction of 4D-Var, but 4D-Var benefits alone are quite small.</a:t>
            </a:r>
          </a:p>
          <a:p>
            <a:pPr eaLnBrk="1" hangingPunct="1"/>
            <a:r>
              <a:rPr lang="en-GB" altLang="en-US" dirty="0" smtClean="0"/>
              <a:t>Based on RMS scores v own analyses, as exchanged via CBS.</a:t>
            </a:r>
          </a:p>
          <a:p>
            <a:pPr eaLnBrk="1" hangingPunct="1"/>
            <a:r>
              <a:rPr lang="en-GB" altLang="en-US" dirty="0" smtClean="0"/>
              <a:t>Scores relative to the mean of 7 centres are averaged over all forecast times and fields in the Met Office’s global NWP index.</a:t>
            </a:r>
          </a:p>
          <a:p>
            <a:pPr eaLnBrk="1" hangingPunct="1"/>
            <a:r>
              <a:rPr lang="en-GB" altLang="en-US" dirty="0" smtClean="0"/>
              <a:t>The mean relative linear trend over the 2 years shown is added back to each score.</a:t>
            </a:r>
          </a:p>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3</a:t>
            </a:fld>
            <a:endParaRPr lang="en-GB"/>
          </a:p>
        </p:txBody>
      </p:sp>
    </p:spTree>
    <p:extLst>
      <p:ext uri="{BB962C8B-B14F-4D97-AF65-F5344CB8AC3E}">
        <p14:creationId xmlns:p14="http://schemas.microsoft.com/office/powerpoint/2010/main" val="286187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4</a:t>
            </a:fld>
            <a:endParaRPr lang="en-GB"/>
          </a:p>
        </p:txBody>
      </p:sp>
    </p:spTree>
    <p:extLst>
      <p:ext uri="{BB962C8B-B14F-4D97-AF65-F5344CB8AC3E}">
        <p14:creationId xmlns:p14="http://schemas.microsoft.com/office/powerpoint/2010/main" val="329067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1BA8D05-6761-4576-9444-0A7F7CF0DE0D}" type="slidenum">
              <a:rPr lang="en-GB" altLang="en-US"/>
              <a:pPr algn="r" eaLnBrk="1" hangingPunct="1">
                <a:spcBef>
                  <a:spcPct val="0"/>
                </a:spcBef>
              </a:pPr>
              <a:t>5</a:t>
            </a:fld>
            <a:endParaRPr lang="en-GB"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542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fld id="{75B52F87-C371-46CB-A4C7-723A676DCF85}" type="slidenum">
              <a:rPr lang="en-GB" altLang="en-US" sz="1200"/>
              <a:pPr algn="r" eaLnBrk="1" hangingPunct="1"/>
              <a:t>7</a:t>
            </a:fld>
            <a:endParaRPr lang="en-GB"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4943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03DB673-F173-47CD-A8AE-325B1D1D67FD}" type="slidenum">
              <a:rPr lang="en-GB" altLang="en-US"/>
              <a:pPr algn="r" eaLnBrk="1" hangingPunct="1">
                <a:spcBef>
                  <a:spcPct val="0"/>
                </a:spcBef>
              </a:pPr>
              <a:t>8</a:t>
            </a:fld>
            <a:endParaRPr lang="en-GB"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8527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8413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A5A5D6-284C-4F7C-8ADE-ED3F9BFFDE9D}" type="slidenum">
              <a:rPr lang="en-GB" altLang="en-US">
                <a:solidFill>
                  <a:srgbClr val="000000"/>
                </a:solidFill>
              </a:rPr>
              <a:pPr eaLnBrk="1" hangingPunct="1"/>
              <a:t>16</a:t>
            </a:fld>
            <a:endParaRPr lang="en-GB" altLang="en-US">
              <a:solidFill>
                <a:srgbClr val="000000"/>
              </a:solidFill>
            </a:endParaRPr>
          </a:p>
        </p:txBody>
      </p:sp>
      <p:sp>
        <p:nvSpPr>
          <p:cNvPr id="26627" name="Rectangle 2"/>
          <p:cNvSpPr>
            <a:spLocks noGrp="1" noRot="1" noChangeAspect="1" noChangeArrowheads="1" noTextEdit="1"/>
          </p:cNvSpPr>
          <p:nvPr>
            <p:ph type="sldImg"/>
          </p:nvPr>
        </p:nvSpPr>
        <p:spPr>
          <a:xfrm>
            <a:off x="-287338" y="809625"/>
            <a:ext cx="7185026" cy="4041775"/>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24332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59149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84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t>© Crown copyright   Met Office. Andrew Lorenc  </a:t>
            </a:r>
            <a:fld id="{6100BBA5-8777-4DC6-9188-CBD0044E6475}" type="slidenum">
              <a:rPr lang="en-GB" altLang="en-US"/>
              <a:pPr>
                <a:defRPr/>
              </a:pPr>
              <a:t>‹#›</a:t>
            </a:fld>
            <a:endParaRPr lang="en-GB" altLang="en-US" sz="1050">
              <a:latin typeface="Times" panose="02020603050405020304" pitchFamily="18" charset="0"/>
            </a:endParaRPr>
          </a:p>
        </p:txBody>
      </p:sp>
    </p:spTree>
    <p:extLst>
      <p:ext uri="{BB962C8B-B14F-4D97-AF65-F5344CB8AC3E}">
        <p14:creationId xmlns:p14="http://schemas.microsoft.com/office/powerpoint/2010/main" val="3442057399"/>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60747"/>
            <a:ext cx="6934200" cy="62324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52600" y="1329929"/>
            <a:ext cx="3390900" cy="3563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329929"/>
            <a:ext cx="3390900" cy="3563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solidFill>
                  <a:srgbClr val="000000"/>
                </a:solidFill>
              </a:rPr>
              <a:t>© Crown copyright   Met Office</a:t>
            </a:r>
            <a:endParaRPr lang="en-GB" sz="1050">
              <a:solidFill>
                <a:srgbClr val="000000"/>
              </a:solidFill>
              <a:latin typeface="Times" pitchFamily="18" charset="0"/>
            </a:endParaRPr>
          </a:p>
        </p:txBody>
      </p:sp>
    </p:spTree>
    <p:extLst>
      <p:ext uri="{BB962C8B-B14F-4D97-AF65-F5344CB8AC3E}">
        <p14:creationId xmlns:p14="http://schemas.microsoft.com/office/powerpoint/2010/main" val="33481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3"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705" r:id="rId28"/>
    <p:sldLayoutId id="2147483706" r:id="rId29"/>
    <p:sldLayoutId id="2147483707" r:id="rId30"/>
    <p:sldLayoutId id="2147483708"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wmf"/><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9060" y="643181"/>
            <a:ext cx="8536084" cy="2839239"/>
          </a:xfrm>
        </p:spPr>
        <p:txBody>
          <a:bodyPr/>
          <a:lstStyle/>
          <a:p>
            <a:r>
              <a:rPr lang="en-GB" sz="3200" dirty="0" smtClean="0"/>
              <a:t>Data Assimilation for NWP</a:t>
            </a:r>
            <a:br>
              <a:rPr lang="en-GB" sz="3200" dirty="0" smtClean="0"/>
            </a:br>
            <a:r>
              <a:rPr lang="en-GB" sz="3200" dirty="0" smtClean="0"/>
              <a:t/>
            </a:r>
            <a:br>
              <a:rPr lang="en-GB" sz="3200" dirty="0" smtClean="0"/>
            </a:br>
            <a:r>
              <a:rPr lang="en-GB" sz="3200" dirty="0" smtClean="0"/>
              <a:t>3. The Met Office </a:t>
            </a:r>
            <a:br>
              <a:rPr lang="en-GB" sz="3200" dirty="0" smtClean="0"/>
            </a:br>
            <a:r>
              <a:rPr lang="en-GB" sz="3200" dirty="0" smtClean="0"/>
              <a:t>Variational Assimilation</a:t>
            </a:r>
            <a:br>
              <a:rPr lang="en-GB" sz="3200" dirty="0" smtClean="0"/>
            </a:br>
            <a:r>
              <a:rPr lang="en-GB" sz="3200" dirty="0" smtClean="0"/>
              <a:t>VAR</a:t>
            </a:r>
            <a:br>
              <a:rPr lang="en-GB" sz="3200" dirty="0" smtClean="0"/>
            </a:br>
            <a:endParaRPr lang="en-GB" sz="2000" dirty="0"/>
          </a:p>
        </p:txBody>
      </p:sp>
      <p:sp>
        <p:nvSpPr>
          <p:cNvPr id="14" name="Text Placeholder 13"/>
          <p:cNvSpPr>
            <a:spLocks noGrp="1"/>
          </p:cNvSpPr>
          <p:nvPr>
            <p:ph type="body" sz="quarter" idx="10"/>
          </p:nvPr>
        </p:nvSpPr>
        <p:spPr>
          <a:xfrm>
            <a:off x="197644" y="3978275"/>
            <a:ext cx="8437500" cy="611706"/>
          </a:xfrm>
        </p:spPr>
        <p:txBody>
          <a:bodyPr/>
          <a:lstStyle/>
          <a:p>
            <a:r>
              <a:rPr lang="en-GB" dirty="0" smtClean="0"/>
              <a:t>Andrew Lorenc</a:t>
            </a:r>
            <a:endParaRPr lang="en-GB" dirty="0"/>
          </a:p>
        </p:txBody>
      </p:sp>
      <p:sp>
        <p:nvSpPr>
          <p:cNvPr id="4" name="Footer Placeholder 3"/>
          <p:cNvSpPr>
            <a:spLocks noGrp="1"/>
          </p:cNvSpPr>
          <p:nvPr>
            <p:ph type="ftr" sz="quarter" idx="11"/>
          </p:nvPr>
        </p:nvSpPr>
        <p:spPr/>
        <p:txBody>
          <a:bodyPr/>
          <a:lstStyle/>
          <a:p>
            <a:r>
              <a:rPr lang="en-GB" kern="0" dirty="0" smtClean="0">
                <a:sym typeface="Helvetica Light"/>
              </a:rPr>
              <a:t>www.metoffice.gov.uk																									                       © Crown Copyright 2017, Met Office</a:t>
            </a:r>
            <a:endParaRPr lang="en-GB" kern="0" dirty="0">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6086" y="1900738"/>
            <a:ext cx="2781946" cy="541472"/>
          </a:xfrm>
          <a:prstGeom prst="rect">
            <a:avLst/>
          </a:prstGeom>
          <a:solidFill>
            <a:schemeClr val="bg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1774984" y="0"/>
            <a:ext cx="7369016" cy="623248"/>
          </a:xfrm>
        </p:spPr>
        <p:txBody>
          <a:bodyPr/>
          <a:lstStyle/>
          <a:p>
            <a:r>
              <a:rPr lang="en-GB" dirty="0"/>
              <a:t>Met </a:t>
            </a:r>
            <a:r>
              <a:rPr lang="en-GB" dirty="0" smtClean="0"/>
              <a:t>Office </a:t>
            </a:r>
            <a:r>
              <a:rPr lang="en-GB" dirty="0"/>
              <a:t>Incremental </a:t>
            </a:r>
            <a:r>
              <a:rPr lang="en-GB" dirty="0" smtClean="0"/>
              <a:t>Approach</a:t>
            </a:r>
            <a:endParaRPr lang="en-GB"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10</a:t>
            </a:fld>
            <a:endParaRPr lang="en-GB" altLang="en-US" sz="1050">
              <a:latin typeface="Times"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8" y="236220"/>
            <a:ext cx="7275564" cy="5143500"/>
          </a:xfrm>
          <a:prstGeom prst="rect">
            <a:avLst/>
          </a:prstGeom>
        </p:spPr>
      </p:pic>
    </p:spTree>
    <p:extLst>
      <p:ext uri="{BB962C8B-B14F-4D97-AF65-F5344CB8AC3E}">
        <p14:creationId xmlns:p14="http://schemas.microsoft.com/office/powerpoint/2010/main" val="147530448"/>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716343" y="0"/>
            <a:ext cx="7061897" cy="561692"/>
          </a:xfrm>
        </p:spPr>
        <p:txBody>
          <a:bodyPr/>
          <a:lstStyle/>
          <a:p>
            <a:r>
              <a:rPr lang="en-GB" altLang="en-US" sz="3200" dirty="0" smtClean="0"/>
              <a:t>Simplification is more than resolution</a:t>
            </a:r>
          </a:p>
        </p:txBody>
      </p:sp>
      <p:sp>
        <p:nvSpPr>
          <p:cNvPr id="125955" name="Rectangle 3"/>
          <p:cNvSpPr>
            <a:spLocks noGrp="1" noChangeArrowheads="1"/>
          </p:cNvSpPr>
          <p:nvPr>
            <p:ph type="body" idx="1"/>
          </p:nvPr>
        </p:nvSpPr>
        <p:spPr>
          <a:xfrm>
            <a:off x="1131887" y="908510"/>
            <a:ext cx="6272213" cy="3563540"/>
          </a:xfrm>
        </p:spPr>
        <p:txBody>
          <a:bodyPr/>
          <a:lstStyle/>
          <a:p>
            <a:r>
              <a:rPr lang="en-GB" altLang="en-US" sz="2000" dirty="0" smtClean="0"/>
              <a:t>The model has complicated moisture variables: vapour, cloud ice, cloud water.</a:t>
            </a:r>
          </a:p>
          <a:p>
            <a:r>
              <a:rPr lang="en-GB" altLang="en-US" sz="2000" dirty="0" smtClean="0"/>
              <a:t>The PF model has a single perturbation to total water.</a:t>
            </a:r>
          </a:p>
          <a:p>
            <a:r>
              <a:rPr lang="en-GB" altLang="en-US" sz="2000" dirty="0" smtClean="0"/>
              <a:t>The incrementing operator distributes this increment over all the model variables (depending on RH etc.)</a:t>
            </a:r>
          </a:p>
          <a:p>
            <a:r>
              <a:rPr lang="en-GB" altLang="en-US" sz="2000" dirty="0" smtClean="0"/>
              <a:t>This defines implicit covariances between all the model variables:</a:t>
            </a:r>
          </a:p>
          <a:p>
            <a:endParaRPr lang="en-GB" altLang="en-US" sz="2000" dirty="0" smtClean="0"/>
          </a:p>
          <a:p>
            <a:r>
              <a:rPr lang="en-GB" altLang="en-US" sz="2000" dirty="0" smtClean="0"/>
              <a:t>It would otherwise be difficult to define these sensibly.</a:t>
            </a:r>
          </a:p>
        </p:txBody>
      </p:sp>
      <p:pic>
        <p:nvPicPr>
          <p:cNvPr id="1259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035" y="3203475"/>
            <a:ext cx="271105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p:cNvSpPr txBox="1"/>
          <p:nvPr/>
        </p:nvSpPr>
        <p:spPr>
          <a:xfrm>
            <a:off x="0" y="4470304"/>
            <a:ext cx="199644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US" sz="800" dirty="0" err="1" smtClean="0">
                <a:solidFill>
                  <a:srgbClr val="0070C0"/>
                </a:solidFill>
              </a:rPr>
              <a:t>Migliorini</a:t>
            </a:r>
            <a:r>
              <a:rPr lang="en-US" sz="800" dirty="0" smtClean="0">
                <a:solidFill>
                  <a:srgbClr val="0070C0"/>
                </a:solidFill>
              </a:rPr>
              <a:t> </a:t>
            </a:r>
            <a:r>
              <a:rPr lang="en-US" sz="800" i="1" dirty="0" smtClean="0">
                <a:solidFill>
                  <a:srgbClr val="0070C0"/>
                </a:solidFill>
              </a:rPr>
              <a:t>et al.</a:t>
            </a:r>
            <a:r>
              <a:rPr lang="en-US" sz="800" dirty="0" smtClean="0">
                <a:solidFill>
                  <a:srgbClr val="0070C0"/>
                </a:solidFill>
              </a:rPr>
              <a:t> 2017</a:t>
            </a:r>
            <a:endParaRPr kumimoji="0" lang="en-GB" sz="800" b="0" i="0" u="none" strike="noStrike" cap="none" spc="0" normalizeH="0" baseline="0" dirty="0" smtClean="0">
              <a:ln>
                <a:noFill/>
              </a:ln>
              <a:solidFill>
                <a:srgbClr val="0070C0"/>
              </a:solidFill>
              <a:effectLst/>
              <a:uFillTx/>
              <a:sym typeface="Helvetica Light"/>
            </a:endParaRPr>
          </a:p>
        </p:txBody>
      </p:sp>
      <p:sp>
        <p:nvSpPr>
          <p:cNvPr id="6" name="Footer Placeholder 3"/>
          <p:cNvSpPr txBox="1">
            <a:spLocks noGrp="1"/>
          </p:cNvSpPr>
          <p:nvPr/>
        </p:nvSpPr>
        <p:spPr bwMode="auto">
          <a:xfrm>
            <a:off x="0" y="4697413"/>
            <a:ext cx="9144000" cy="446087"/>
          </a:xfrm>
          <a:prstGeom prst="rect">
            <a:avLst/>
          </a:prstGeom>
          <a:solidFill>
            <a:schemeClr val="bg1"/>
          </a:solidFill>
          <a:ln>
            <a:noFill/>
          </a:ln>
          <a:extLst/>
        </p:spPr>
        <p:txBody>
          <a:bodyPr anchor="ct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a:lnSpc>
                <a:spcPct val="100000"/>
              </a:lnSpc>
              <a:spcBef>
                <a:spcPct val="0"/>
              </a:spcBef>
              <a:spcAft>
                <a:spcPct val="0"/>
              </a:spcAft>
              <a:buFontTx/>
              <a:buNone/>
            </a:pPr>
            <a:r>
              <a:rPr lang="en-GB" altLang="en-US" sz="750" dirty="0">
                <a:solidFill>
                  <a:schemeClr val="tx1"/>
                </a:solidFill>
              </a:rPr>
              <a:t>© Crown copyright   Met Office  Andrew </a:t>
            </a:r>
            <a:r>
              <a:rPr lang="en-GB" altLang="en-US" sz="750" dirty="0" smtClean="0">
                <a:solidFill>
                  <a:schemeClr val="tx1"/>
                </a:solidFill>
              </a:rPr>
              <a:t>Lorenc  </a:t>
            </a:r>
            <a:fld id="{C4D68A45-0D71-4B39-8F9C-B6452CE7A90F}" type="slidenum">
              <a:rPr lang="en-GB" altLang="en-US" sz="750" smtClean="0">
                <a:solidFill>
                  <a:schemeClr val="tx1"/>
                </a:solidFill>
              </a:rPr>
              <a:t>11</a:t>
            </a:fld>
            <a:endParaRPr lang="en-GB" altLang="en-US" sz="1050" dirty="0">
              <a:solidFill>
                <a:schemeClr val="tx1"/>
              </a:solidFill>
              <a:latin typeface="Times" panose="02020603050405020304" pitchFamily="18" charset="0"/>
            </a:endParaRPr>
          </a:p>
        </p:txBody>
      </p:sp>
      <p:sp>
        <p:nvSpPr>
          <p:cNvPr id="7" name="Left Arrow 6">
            <a:hlinkClick r:id="rId4" action="ppaction://hlinksldjump"/>
          </p:cNvPr>
          <p:cNvSpPr/>
          <p:nvPr/>
        </p:nvSpPr>
        <p:spPr>
          <a:xfrm>
            <a:off x="7404100" y="4697413"/>
            <a:ext cx="596900" cy="446087"/>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0835229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smtClean="0"/>
              <a:t>3DVar</a:t>
            </a:r>
            <a:endParaRPr lang="en-GB"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12</a:t>
            </a:fld>
            <a:endParaRPr lang="en-GB" altLang="en-US" sz="1050">
              <a:latin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8" y="449580"/>
            <a:ext cx="7275564" cy="5143500"/>
          </a:xfrm>
          <a:prstGeom prst="rect">
            <a:avLst/>
          </a:prstGeom>
        </p:spPr>
      </p:pic>
    </p:spTree>
    <p:extLst>
      <p:ext uri="{BB962C8B-B14F-4D97-AF65-F5344CB8AC3E}">
        <p14:creationId xmlns:p14="http://schemas.microsoft.com/office/powerpoint/2010/main" val="3132425797"/>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4DVar: using static covariance </a:t>
            </a:r>
            <a:r>
              <a:rPr lang="en-GB" b="1" dirty="0" smtClean="0">
                <a:latin typeface="Times New Roman" panose="02020603050405020304" pitchFamily="18" charset="0"/>
                <a:cs typeface="Times New Roman" panose="02020603050405020304" pitchFamily="18" charset="0"/>
              </a:rPr>
              <a:t>B</a:t>
            </a:r>
            <a:endParaRPr lang="en-GB"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13</a:t>
            </a:fld>
            <a:endParaRPr lang="en-GB" altLang="en-US" sz="1050">
              <a:latin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8" y="419100"/>
            <a:ext cx="7275564" cy="5143500"/>
          </a:xfrm>
          <a:prstGeom prst="rect">
            <a:avLst/>
          </a:prstGeom>
        </p:spPr>
      </p:pic>
    </p:spTree>
    <p:extLst>
      <p:ext uri="{BB962C8B-B14F-4D97-AF65-F5344CB8AC3E}">
        <p14:creationId xmlns:p14="http://schemas.microsoft.com/office/powerpoint/2010/main" val="3663939297"/>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746358"/>
          </a:xfrm>
        </p:spPr>
        <p:txBody>
          <a:bodyPr/>
          <a:lstStyle/>
          <a:p>
            <a:r>
              <a:rPr lang="en-GB" sz="2800" dirty="0"/>
              <a:t>3DEnVar: using an ensemble of 3D states</a:t>
            </a:r>
            <a:r>
              <a:rPr lang="en-GB" sz="1600" dirty="0"/>
              <a:t/>
            </a:r>
            <a:br>
              <a:rPr lang="en-GB" sz="1600" dirty="0"/>
            </a:br>
            <a:r>
              <a:rPr lang="en-GB" sz="1600" dirty="0"/>
              <a:t>which samples background errors</a:t>
            </a:r>
            <a:endParaRPr lang="en-GB" sz="2800"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14</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8" y="281940"/>
            <a:ext cx="7275564" cy="5143500"/>
          </a:xfrm>
          <a:prstGeom prst="rect">
            <a:avLst/>
          </a:prstGeom>
        </p:spPr>
      </p:pic>
    </p:spTree>
    <p:extLst>
      <p:ext uri="{BB962C8B-B14F-4D97-AF65-F5344CB8AC3E}">
        <p14:creationId xmlns:p14="http://schemas.microsoft.com/office/powerpoint/2010/main" val="3897381414"/>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hybrid-4DVar</a:t>
            </a:r>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15</a:t>
            </a:fld>
            <a:endParaRPr lang="en-GB" altLang="en-US" sz="1050">
              <a:latin typeface="Times" panose="02020603050405020304" pitchFamily="18" charset="0"/>
            </a:endParaRPr>
          </a:p>
        </p:txBody>
      </p:sp>
      <p:sp>
        <p:nvSpPr>
          <p:cNvPr id="7" name="TextBox 6"/>
          <p:cNvSpPr txBox="1"/>
          <p:nvPr/>
        </p:nvSpPr>
        <p:spPr>
          <a:xfrm>
            <a:off x="884012" y="2982024"/>
            <a:ext cx="8208590" cy="1200329"/>
          </a:xfrm>
          <a:prstGeom prst="rect">
            <a:avLst/>
          </a:prstGeom>
          <a:noFill/>
        </p:spPr>
        <p:txBody>
          <a:bodyPr wrap="square" rtlCol="0">
            <a:spAutoFit/>
          </a:bodyPr>
          <a:lstStyle/>
          <a:p>
            <a:r>
              <a:rPr lang="en-GB" sz="2400" dirty="0" smtClean="0"/>
              <a:t>1% improvement in </a:t>
            </a:r>
            <a:r>
              <a:rPr lang="en-GB" sz="2400" dirty="0" err="1" smtClean="0"/>
              <a:t>rms</a:t>
            </a:r>
            <a:r>
              <a:rPr lang="en-GB" sz="2400" dirty="0" smtClean="0"/>
              <a:t> errors </a:t>
            </a:r>
          </a:p>
          <a:p>
            <a:r>
              <a:rPr lang="en-GB" sz="2400" dirty="0" smtClean="0"/>
              <a:t>when implemented at Met Office </a:t>
            </a:r>
          </a:p>
          <a:p>
            <a:r>
              <a:rPr lang="en-GB" sz="2400" dirty="0" smtClean="0"/>
              <a:t>(Clayton </a:t>
            </a:r>
            <a:r>
              <a:rPr lang="en-GB" sz="2400" i="1" dirty="0" smtClean="0"/>
              <a:t>et al</a:t>
            </a:r>
            <a:r>
              <a:rPr lang="en-GB" sz="2400" dirty="0" smtClean="0"/>
              <a:t>. 2013)</a:t>
            </a:r>
            <a:endParaRPr lang="en-GB"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8" y="76200"/>
            <a:ext cx="7275564" cy="5143500"/>
          </a:xfrm>
          <a:prstGeom prst="rect">
            <a:avLst/>
          </a:prstGeom>
        </p:spPr>
      </p:pic>
    </p:spTree>
    <p:extLst>
      <p:ext uri="{BB962C8B-B14F-4D97-AF65-F5344CB8AC3E}">
        <p14:creationId xmlns:p14="http://schemas.microsoft.com/office/powerpoint/2010/main" val="389780301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C:\Users\adam.clayton\Desktop\2014KIAPS_Adam_Clayton\VAR_variants_2.png"/>
          <p:cNvPicPr>
            <a:picLocks noChangeAspect="1" noChangeArrowheads="1"/>
          </p:cNvPicPr>
          <p:nvPr/>
        </p:nvPicPr>
        <p:blipFill>
          <a:blip r:embed="rId3" cstate="print">
            <a:extLst>
              <a:ext uri="{28A0092B-C50C-407E-A947-70E740481C1C}">
                <a14:useLocalDpi xmlns:a14="http://schemas.microsoft.com/office/drawing/2010/main" val="0"/>
              </a:ext>
            </a:extLst>
          </a:blip>
          <a:srcRect l="873" t="15521" r="873" b="36864"/>
          <a:stretch>
            <a:fillRect/>
          </a:stretch>
        </p:blipFill>
        <p:spPr bwMode="auto">
          <a:xfrm>
            <a:off x="2574132" y="754236"/>
            <a:ext cx="4556522" cy="198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1"/>
          </p:nvPr>
        </p:nvSpPr>
        <p:spPr>
          <a:xfrm>
            <a:off x="898634" y="3057525"/>
            <a:ext cx="6914248" cy="1782366"/>
          </a:xfrm>
        </p:spPr>
        <p:txBody>
          <a:bodyPr/>
          <a:lstStyle/>
          <a:p>
            <a:pPr eaLnBrk="1" hangingPunct="1"/>
            <a:r>
              <a:rPr lang="en-GB" altLang="en-US" sz="1350" b="1" dirty="0">
                <a:latin typeface="Times New Roman" panose="02020603050405020304" pitchFamily="18" charset="0"/>
                <a:cs typeface="Times New Roman" panose="02020603050405020304" pitchFamily="18" charset="0"/>
              </a:rPr>
              <a:t>B</a:t>
            </a:r>
            <a:r>
              <a:rPr lang="en-GB" altLang="en-US" sz="1350" dirty="0"/>
              <a:t> implicitly propagated by a linear “Perturbation Forecast” (PF) model:</a:t>
            </a:r>
          </a:p>
          <a:p>
            <a:pPr lvl="1" eaLnBrk="1" hangingPunct="1"/>
            <a:r>
              <a:rPr lang="en-GB" altLang="en-US" sz="1200" dirty="0"/>
              <a:t>~100 PF + </a:t>
            </a:r>
            <a:r>
              <a:rPr lang="en-GB" altLang="en-US" sz="1200" dirty="0" err="1"/>
              <a:t>adjoint</a:t>
            </a:r>
            <a:r>
              <a:rPr lang="en-GB" altLang="en-US" sz="1200" dirty="0"/>
              <a:t> forecasts run </a:t>
            </a:r>
            <a:r>
              <a:rPr lang="en-GB" altLang="en-US" sz="1200" u="sng" dirty="0"/>
              <a:t>serially</a:t>
            </a:r>
            <a:r>
              <a:rPr lang="en-GB" altLang="en-US" sz="1200" dirty="0"/>
              <a:t>.</a:t>
            </a:r>
          </a:p>
          <a:p>
            <a:pPr lvl="1" eaLnBrk="1" hangingPunct="1"/>
            <a:r>
              <a:rPr lang="en-GB" altLang="en-US" sz="1200" dirty="0"/>
              <a:t>But PF model doesn’t scale well.</a:t>
            </a:r>
          </a:p>
          <a:p>
            <a:pPr lvl="1" eaLnBrk="1" hangingPunct="1"/>
            <a:r>
              <a:rPr lang="en-US" altLang="en-US" sz="1200" dirty="0"/>
              <a:t>And difficult to keep PF model in line with forecast model.</a:t>
            </a:r>
          </a:p>
          <a:p>
            <a:pPr eaLnBrk="1" hangingPunct="1"/>
            <a:r>
              <a:rPr lang="en-US" altLang="en-US" sz="1350" dirty="0"/>
              <a:t>We need an alternative scheme for future supercomputers that excludes the PF model…</a:t>
            </a:r>
          </a:p>
          <a:p>
            <a:pPr eaLnBrk="1" hangingPunct="1"/>
            <a:endParaRPr lang="en-GB" altLang="en-US" sz="1350" dirty="0"/>
          </a:p>
          <a:p>
            <a:pPr eaLnBrk="1" hangingPunct="1">
              <a:buFontTx/>
              <a:buNone/>
            </a:pPr>
            <a:endParaRPr lang="en-US" altLang="en-US" sz="1350" dirty="0"/>
          </a:p>
          <a:p>
            <a:pPr eaLnBrk="1" hangingPunct="1">
              <a:buFontTx/>
              <a:buNone/>
            </a:pPr>
            <a:endParaRPr lang="en-GB" altLang="en-US" sz="1350" dirty="0"/>
          </a:p>
        </p:txBody>
      </p:sp>
      <p:sp>
        <p:nvSpPr>
          <p:cNvPr id="8196" name="Rectangle 2"/>
          <p:cNvSpPr>
            <a:spLocks noGrp="1" noChangeArrowheads="1"/>
          </p:cNvSpPr>
          <p:nvPr>
            <p:ph type="title"/>
          </p:nvPr>
        </p:nvSpPr>
        <p:spPr>
          <a:xfrm>
            <a:off x="2457450" y="195560"/>
            <a:ext cx="5200650" cy="392415"/>
          </a:xfrm>
        </p:spPr>
        <p:txBody>
          <a:bodyPr/>
          <a:lstStyle/>
          <a:p>
            <a:pPr eaLnBrk="1" hangingPunct="1"/>
            <a:r>
              <a:rPr lang="en-GB" altLang="en-US" sz="2100" dirty="0" smtClean="0"/>
              <a:t>Hybrid-4DVar</a:t>
            </a:r>
            <a:endParaRPr lang="en-GB" altLang="en-US" sz="1800" dirty="0">
              <a:solidFill>
                <a:srgbClr val="0070C0"/>
              </a:solidFill>
            </a:endParaRPr>
          </a:p>
        </p:txBody>
      </p:sp>
      <p:sp>
        <p:nvSpPr>
          <p:cNvPr id="8197" name="Rectangle 13"/>
          <p:cNvSpPr>
            <a:spLocks noChangeArrowheads="1"/>
          </p:cNvSpPr>
          <p:nvPr/>
        </p:nvSpPr>
        <p:spPr bwMode="auto">
          <a:xfrm>
            <a:off x="4086225" y="2390446"/>
            <a:ext cx="372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pPr>
            <a:r>
              <a:rPr lang="en-GB" altLang="en-US" sz="900" b="1" dirty="0">
                <a:solidFill>
                  <a:srgbClr val="000000"/>
                </a:solidFill>
              </a:rPr>
              <a:t>(MOGREPS-G, based on localised ETKF. Currently 44 members.)</a:t>
            </a:r>
            <a:endParaRPr lang="en-GB" altLang="en-US" sz="900" dirty="0">
              <a:solidFill>
                <a:srgbClr val="000000"/>
              </a:solidFill>
            </a:endParaRPr>
          </a:p>
        </p:txBody>
      </p:sp>
      <p:sp>
        <p:nvSpPr>
          <p:cNvPr id="6" name="Footer Placeholder 3"/>
          <p:cNvSpPr>
            <a:spLocks noGrp="1"/>
          </p:cNvSpPr>
          <p:nvPr>
            <p:ph type="ftr" sz="quarter" idx="10"/>
          </p:nvPr>
        </p:nvSpPr>
        <p:spPr>
          <a:xfrm>
            <a:off x="0" y="4732140"/>
            <a:ext cx="9144000" cy="411361"/>
          </a:xfrm>
        </p:spPr>
        <p:txBody>
          <a:bodyPr/>
          <a:lstStyle/>
          <a:p>
            <a:pPr>
              <a:defRPr/>
            </a:pPr>
            <a:r>
              <a:rPr lang="en-GB" altLang="en-US" dirty="0" smtClean="0"/>
              <a:t>© Crown copyright   Met Office. Andrew Lorenc </a:t>
            </a:r>
            <a:fld id="{3BBB5C53-462F-4BA1-89F4-FEE8F491B45F}" type="slidenum">
              <a:rPr lang="en-GB" altLang="en-US" smtClean="0"/>
              <a:t>16</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2759154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84803"/>
          </a:xfrm>
        </p:spPr>
        <p:txBody>
          <a:bodyPr/>
          <a:lstStyle/>
          <a:p>
            <a:r>
              <a:rPr lang="en-GB" sz="2400" dirty="0"/>
              <a:t>4DEnVar: using an ensemble of 4D trajectories</a:t>
            </a:r>
            <a:r>
              <a:rPr lang="en-GB" sz="1600" dirty="0"/>
              <a:t/>
            </a:r>
            <a:br>
              <a:rPr lang="en-GB" sz="1600" dirty="0"/>
            </a:br>
            <a:r>
              <a:rPr lang="en-GB" sz="1600" dirty="0"/>
              <a:t>which samples background </a:t>
            </a:r>
            <a:r>
              <a:rPr lang="en-GB" sz="1600" dirty="0" smtClean="0"/>
              <a:t>errors</a:t>
            </a:r>
            <a:endParaRPr lang="en-GB" sz="2400"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17</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26" y="260132"/>
            <a:ext cx="7275564" cy="5143500"/>
          </a:xfrm>
          <a:prstGeom prst="rect">
            <a:avLst/>
          </a:prstGeom>
        </p:spPr>
      </p:pic>
    </p:spTree>
    <p:extLst>
      <p:ext uri="{BB962C8B-B14F-4D97-AF65-F5344CB8AC3E}">
        <p14:creationId xmlns:p14="http://schemas.microsoft.com/office/powerpoint/2010/main" val="403122188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57450" y="195561"/>
            <a:ext cx="5200650" cy="392415"/>
          </a:xfrm>
        </p:spPr>
        <p:txBody>
          <a:bodyPr/>
          <a:lstStyle/>
          <a:p>
            <a:pPr eaLnBrk="1" hangingPunct="1"/>
            <a:r>
              <a:rPr lang="en-GB" altLang="en-US" sz="2100" dirty="0"/>
              <a:t>Hybrid-4DEnVar</a:t>
            </a:r>
            <a:endParaRPr lang="en-GB" altLang="en-US" sz="1800" dirty="0">
              <a:solidFill>
                <a:srgbClr val="0070C0"/>
              </a:solidFill>
            </a:endParaRPr>
          </a:p>
        </p:txBody>
      </p:sp>
      <p:pic>
        <p:nvPicPr>
          <p:cNvPr id="9219" name="Picture 2" descr="C:\Users\adam.clayton\Desktop\2014KIAPS_Adam_Clayton\VAR_variants_3.png"/>
          <p:cNvPicPr>
            <a:picLocks noChangeAspect="1" noChangeArrowheads="1"/>
          </p:cNvPicPr>
          <p:nvPr/>
        </p:nvPicPr>
        <p:blipFill>
          <a:blip r:embed="rId3" cstate="print">
            <a:extLst>
              <a:ext uri="{28A0092B-C50C-407E-A947-70E740481C1C}">
                <a14:useLocalDpi xmlns:a14="http://schemas.microsoft.com/office/drawing/2010/main" val="0"/>
              </a:ext>
            </a:extLst>
          </a:blip>
          <a:srcRect l="873" t="48506" r="873" b="970"/>
          <a:stretch>
            <a:fillRect/>
          </a:stretch>
        </p:blipFill>
        <p:spPr bwMode="auto">
          <a:xfrm>
            <a:off x="2574132" y="612349"/>
            <a:ext cx="4556522" cy="210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a:spLocks noGrp="1" noChangeArrowheads="1"/>
          </p:cNvSpPr>
          <p:nvPr>
            <p:ph type="body" idx="1"/>
          </p:nvPr>
        </p:nvSpPr>
        <p:spPr>
          <a:xfrm>
            <a:off x="827690" y="2844278"/>
            <a:ext cx="7906407" cy="1782366"/>
          </a:xfrm>
        </p:spPr>
        <p:txBody>
          <a:bodyPr/>
          <a:lstStyle/>
          <a:p>
            <a:pPr eaLnBrk="1" hangingPunct="1"/>
            <a:r>
              <a:rPr lang="en-US" altLang="en-US" sz="1350" dirty="0"/>
              <a:t>No PF model, but much more IO required to read ensemble data:</a:t>
            </a:r>
          </a:p>
          <a:p>
            <a:pPr lvl="1" eaLnBrk="1" hangingPunct="1"/>
            <a:r>
              <a:rPr lang="en-US" altLang="en-US" sz="1050" dirty="0"/>
              <a:t>11 times faster with 22 N216 members and 384 PEs. (IO around 30% of cost)</a:t>
            </a:r>
            <a:endParaRPr lang="en-GB" altLang="en-US" sz="1050" dirty="0"/>
          </a:p>
          <a:p>
            <a:pPr eaLnBrk="1" hangingPunct="1"/>
            <a:r>
              <a:rPr lang="en-GB" altLang="en-US" sz="1350" dirty="0"/>
              <a:t>Analysis consists of two parts:</a:t>
            </a:r>
          </a:p>
          <a:p>
            <a:pPr lvl="1" eaLnBrk="1" hangingPunct="1"/>
            <a:r>
              <a:rPr lang="en-GB" altLang="en-US" sz="1050" dirty="0"/>
              <a:t>A </a:t>
            </a:r>
            <a:r>
              <a:rPr lang="en-GB" altLang="en-US" sz="1050" u="sng" dirty="0"/>
              <a:t>3DVar-like</a:t>
            </a:r>
            <a:r>
              <a:rPr lang="en-GB" altLang="en-US" sz="1050" dirty="0"/>
              <a:t> analysis based on the climatological covariance</a:t>
            </a:r>
            <a:r>
              <a:rPr lang="en-GB" altLang="en-US" sz="1050" b="1" dirty="0"/>
              <a:t> </a:t>
            </a:r>
            <a:r>
              <a:rPr lang="en-GB" altLang="en-US" sz="1050" b="1" dirty="0" err="1">
                <a:latin typeface="Times New Roman" panose="02020603050405020304" pitchFamily="18" charset="0"/>
                <a:cs typeface="Times New Roman" panose="02020603050405020304" pitchFamily="18" charset="0"/>
              </a:rPr>
              <a:t>B</a:t>
            </a:r>
            <a:r>
              <a:rPr lang="en-GB" altLang="en-US" sz="1050" i="1" baseline="-25000" dirty="0" err="1">
                <a:latin typeface="Times New Roman" panose="02020603050405020304" pitchFamily="18" charset="0"/>
                <a:cs typeface="Times New Roman" panose="02020603050405020304" pitchFamily="18" charset="0"/>
              </a:rPr>
              <a:t>c</a:t>
            </a:r>
            <a:endParaRPr lang="en-GB" altLang="en-US" sz="1050" dirty="0">
              <a:latin typeface="Times New Roman" panose="02020603050405020304" pitchFamily="18" charset="0"/>
              <a:cs typeface="Times New Roman" panose="02020603050405020304" pitchFamily="18" charset="0"/>
            </a:endParaRPr>
          </a:p>
          <a:p>
            <a:pPr lvl="1" eaLnBrk="1" hangingPunct="1"/>
            <a:r>
              <a:rPr lang="en-US" altLang="en-US" sz="1050" dirty="0"/>
              <a:t>A 4D analysis consisting of a linear combination of the ensemble perturbations.</a:t>
            </a:r>
          </a:p>
          <a:p>
            <a:pPr eaLnBrk="1" hangingPunct="1"/>
            <a:r>
              <a:rPr lang="en-US" altLang="en-US" sz="1350" dirty="0" err="1"/>
              <a:t>Localisation</a:t>
            </a:r>
            <a:r>
              <a:rPr lang="en-US" altLang="en-US" sz="1350" dirty="0"/>
              <a:t> is currently in space only: same linear combination of ensemble perturbations at all times.</a:t>
            </a:r>
            <a:endParaRPr lang="en-GB" altLang="en-US" sz="1350" dirty="0"/>
          </a:p>
        </p:txBody>
      </p:sp>
      <p:sp>
        <p:nvSpPr>
          <p:cNvPr id="5" name="Footer Placeholder 3"/>
          <p:cNvSpPr>
            <a:spLocks noGrp="1"/>
          </p:cNvSpPr>
          <p:nvPr>
            <p:ph type="ftr" sz="quarter" idx="10"/>
          </p:nvPr>
        </p:nvSpPr>
        <p:spPr>
          <a:xfrm>
            <a:off x="0" y="4732140"/>
            <a:ext cx="9144000" cy="411361"/>
          </a:xfrm>
        </p:spPr>
        <p:txBody>
          <a:bodyPr/>
          <a:lstStyle/>
          <a:p>
            <a:pPr>
              <a:defRPr/>
            </a:pPr>
            <a:r>
              <a:rPr lang="en-GB" altLang="en-US" dirty="0" smtClean="0"/>
              <a:t>© Crown copyright   Met Office. Andrew Lorenc  </a:t>
            </a:r>
            <a:fld id="{1086FD8E-54AF-429C-8686-BB8896AF84FE}" type="slidenum">
              <a:rPr lang="en-GB" altLang="en-US" smtClean="0"/>
              <a:t>18</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2423618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1469" y="3405352"/>
            <a:ext cx="7192744" cy="1044252"/>
          </a:xfrm>
          <a:prstGeom prst="rect">
            <a:avLst/>
          </a:prstGeom>
          <a:solidFill>
            <a:schemeClr val="bg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268" name="Rectangle 2"/>
          <p:cNvSpPr>
            <a:spLocks noGrp="1" noChangeArrowheads="1"/>
          </p:cNvSpPr>
          <p:nvPr>
            <p:ph type="title"/>
          </p:nvPr>
        </p:nvSpPr>
        <p:spPr>
          <a:xfrm>
            <a:off x="1847905" y="150125"/>
            <a:ext cx="7193734" cy="1047593"/>
          </a:xfrm>
        </p:spPr>
        <p:txBody>
          <a:bodyPr/>
          <a:lstStyle/>
          <a:p>
            <a:pPr algn="ctr"/>
            <a:r>
              <a:rPr lang="en-GB" sz="2400" dirty="0"/>
              <a:t>Simple </a:t>
            </a:r>
            <a:r>
              <a:rPr lang="en-GB" sz="2400" dirty="0" smtClean="0"/>
              <a:t>Idea for accounting for EOTD in VAR </a:t>
            </a:r>
            <a:r>
              <a:rPr lang="en-GB" sz="2400" dirty="0"/>
              <a:t>– </a:t>
            </a:r>
            <a:r>
              <a:rPr lang="en-GB" sz="2400" dirty="0" smtClean="0"/>
              <a:t>weighted linear </a:t>
            </a:r>
            <a:r>
              <a:rPr lang="en-GB" sz="2400" dirty="0"/>
              <a:t>combination </a:t>
            </a:r>
            <a:r>
              <a:rPr lang="en-GB" sz="2400" dirty="0" smtClean="0"/>
              <a:t>of </a:t>
            </a:r>
            <a:r>
              <a:rPr lang="en-GB" sz="2400" dirty="0"/>
              <a:t>ensemble members</a:t>
            </a:r>
          </a:p>
        </p:txBody>
      </p:sp>
      <p:sp>
        <p:nvSpPr>
          <p:cNvPr id="11269" name="Rectangle 6"/>
          <p:cNvSpPr>
            <a:spLocks noGrp="1" noChangeArrowheads="1"/>
          </p:cNvSpPr>
          <p:nvPr>
            <p:ph type="body" idx="1"/>
          </p:nvPr>
        </p:nvSpPr>
        <p:spPr>
          <a:xfrm>
            <a:off x="1277541" y="1001117"/>
            <a:ext cx="7691199" cy="2588244"/>
          </a:xfrm>
        </p:spPr>
        <p:txBody>
          <a:bodyPr/>
          <a:lstStyle/>
          <a:p>
            <a:r>
              <a:rPr lang="en-GB" dirty="0" smtClean="0"/>
              <a:t>Assume analysis increments are a linear combination of ensemble perturbations</a:t>
            </a:r>
            <a:br>
              <a:rPr lang="en-GB" dirty="0" smtClean="0"/>
            </a:br>
            <a:r>
              <a:rPr lang="en-GB" dirty="0" smtClean="0"/>
              <a:t>and determine the weights </a:t>
            </a:r>
            <a:r>
              <a:rPr lang="el-GR" i="1" dirty="0" smtClean="0"/>
              <a:t>α</a:t>
            </a:r>
            <a:r>
              <a:rPr lang="en-GB" i="1" baseline="-25000" dirty="0" err="1" smtClean="0"/>
              <a:t>i</a:t>
            </a:r>
            <a:r>
              <a:rPr lang="en-GB" dirty="0"/>
              <a:t> </a:t>
            </a:r>
            <a:r>
              <a:rPr lang="en-GB" dirty="0" smtClean="0"/>
              <a:t> </a:t>
            </a:r>
            <a:r>
              <a:rPr lang="en-GB" dirty="0" err="1" smtClean="0"/>
              <a:t>variationally</a:t>
            </a:r>
            <a:endParaRPr lang="en-GB" dirty="0" smtClean="0"/>
          </a:p>
          <a:p>
            <a:endParaRPr lang="en-GB" i="1" baseline="-25000" dirty="0" smtClean="0"/>
          </a:p>
          <a:p>
            <a:pPr>
              <a:lnSpc>
                <a:spcPct val="100000"/>
              </a:lnSpc>
            </a:pPr>
            <a:endParaRPr lang="en-GB" dirty="0" smtClean="0"/>
          </a:p>
          <a:p>
            <a:pPr>
              <a:lnSpc>
                <a:spcPct val="100000"/>
              </a:lnSpc>
              <a:spcAft>
                <a:spcPts val="600"/>
              </a:spcAft>
            </a:pPr>
            <a:r>
              <a:rPr lang="en-GB" i="1" dirty="0" smtClean="0">
                <a:solidFill>
                  <a:schemeClr val="accent2"/>
                </a:solidFill>
              </a:rPr>
              <a:t/>
            </a:r>
            <a:br>
              <a:rPr lang="en-GB" i="1" dirty="0" smtClean="0">
                <a:solidFill>
                  <a:schemeClr val="accent2"/>
                </a:solidFill>
              </a:rPr>
            </a:br>
            <a:r>
              <a:rPr lang="en-GB" i="1" dirty="0" smtClean="0">
                <a:solidFill>
                  <a:schemeClr val="accent2"/>
                </a:solidFill>
              </a:rPr>
              <a:t>A priori </a:t>
            </a:r>
            <a:r>
              <a:rPr lang="en-GB" dirty="0" smtClean="0">
                <a:solidFill>
                  <a:schemeClr val="accent2"/>
                </a:solidFill>
              </a:rPr>
              <a:t>independence of  </a:t>
            </a:r>
            <a:r>
              <a:rPr lang="el-GR" i="1" dirty="0" smtClean="0">
                <a:solidFill>
                  <a:schemeClr val="accent2"/>
                </a:solidFill>
                <a:latin typeface="Times New Roman" pitchFamily="18" charset="0"/>
                <a:cs typeface="Arial" pitchFamily="34" charset="0"/>
              </a:rPr>
              <a:t>α</a:t>
            </a:r>
            <a:r>
              <a:rPr lang="en-GB" i="1" baseline="-25000" dirty="0" err="1" smtClean="0">
                <a:solidFill>
                  <a:schemeClr val="accent2"/>
                </a:solidFill>
                <a:latin typeface="Times New Roman" pitchFamily="18" charset="0"/>
                <a:cs typeface="Arial" pitchFamily="34" charset="0"/>
              </a:rPr>
              <a:t>i</a:t>
            </a:r>
            <a:r>
              <a:rPr lang="en-GB" dirty="0" smtClean="0">
                <a:solidFill>
                  <a:schemeClr val="accent2"/>
                </a:solidFill>
              </a:rPr>
              <a:t> implies that covariance of  </a:t>
            </a:r>
            <a:r>
              <a:rPr lang="el-GR" i="1" dirty="0" smtClean="0">
                <a:solidFill>
                  <a:schemeClr val="accent2"/>
                </a:solidFill>
                <a:latin typeface="Times New Roman" pitchFamily="18" charset="0"/>
                <a:cs typeface="Arial" pitchFamily="34" charset="0"/>
              </a:rPr>
              <a:t>δ</a:t>
            </a:r>
            <a:r>
              <a:rPr lang="en-GB" i="1" dirty="0" smtClean="0">
                <a:solidFill>
                  <a:schemeClr val="accent2"/>
                </a:solidFill>
                <a:latin typeface="Times New Roman" pitchFamily="18" charset="0"/>
                <a:cs typeface="Arial" pitchFamily="34" charset="0"/>
              </a:rPr>
              <a:t>x</a:t>
            </a:r>
            <a:r>
              <a:rPr lang="en-GB" dirty="0" smtClean="0">
                <a:solidFill>
                  <a:schemeClr val="accent2"/>
                </a:solidFill>
              </a:rPr>
              <a:t> is that of the ensemble.</a:t>
            </a:r>
          </a:p>
          <a:p>
            <a:pPr>
              <a:lnSpc>
                <a:spcPct val="100000"/>
              </a:lnSpc>
            </a:pPr>
            <a:r>
              <a:rPr lang="en-GB" dirty="0" smtClean="0"/>
              <a:t>Allow each </a:t>
            </a:r>
            <a:r>
              <a:rPr lang="el-GR" i="1" dirty="0" smtClean="0">
                <a:cs typeface="Arial" pitchFamily="34" charset="0"/>
              </a:rPr>
              <a:t>α</a:t>
            </a:r>
            <a:r>
              <a:rPr lang="en-GB" i="1" baseline="-25000" dirty="0" err="1" smtClean="0">
                <a:cs typeface="Arial" pitchFamily="34" charset="0"/>
              </a:rPr>
              <a:t>i</a:t>
            </a:r>
            <a:r>
              <a:rPr lang="en-GB" dirty="0" smtClean="0">
                <a:cs typeface="Arial" pitchFamily="34" charset="0"/>
              </a:rPr>
              <a:t> to vary slowly in space, </a:t>
            </a:r>
            <a:br>
              <a:rPr lang="en-GB" dirty="0" smtClean="0">
                <a:cs typeface="Arial" pitchFamily="34" charset="0"/>
              </a:rPr>
            </a:br>
            <a:r>
              <a:rPr lang="en-GB" dirty="0" smtClean="0">
                <a:cs typeface="Arial" pitchFamily="34" charset="0"/>
              </a:rPr>
              <a:t>so eventually we can have a different linear combination some distance away.</a:t>
            </a:r>
          </a:p>
        </p:txBody>
      </p:sp>
      <p:graphicFrame>
        <p:nvGraphicFramePr>
          <p:cNvPr id="11266" name="Object 53"/>
          <p:cNvGraphicFramePr>
            <a:graphicFrameLocks noGrp="1" noChangeAspect="1"/>
          </p:cNvGraphicFramePr>
          <p:nvPr>
            <p:ph idx="4294967295"/>
            <p:extLst/>
          </p:nvPr>
        </p:nvGraphicFramePr>
        <p:xfrm>
          <a:off x="4036219" y="1631515"/>
          <a:ext cx="1641872" cy="697706"/>
        </p:xfrm>
        <a:graphic>
          <a:graphicData uri="http://schemas.openxmlformats.org/presentationml/2006/ole">
            <mc:AlternateContent xmlns:mc="http://schemas.openxmlformats.org/markup-compatibility/2006">
              <mc:Choice xmlns:v="urn:schemas-microsoft-com:vml" Requires="v">
                <p:oleObj spid="_x0000_s2060" name="Equation" r:id="rId4" imgW="1015920" imgH="431640" progId="Equation.3">
                  <p:embed/>
                </p:oleObj>
              </mc:Choice>
              <mc:Fallback>
                <p:oleObj name="Equation" r:id="rId4" imgW="10159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219" y="1631515"/>
                        <a:ext cx="1641872" cy="697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9"/>
          <p:cNvGraphicFramePr>
            <a:graphicFrameLocks noChangeAspect="1"/>
          </p:cNvGraphicFramePr>
          <p:nvPr>
            <p:extLst/>
          </p:nvPr>
        </p:nvGraphicFramePr>
        <p:xfrm>
          <a:off x="4036219" y="3751898"/>
          <a:ext cx="1949053" cy="697706"/>
        </p:xfrm>
        <a:graphic>
          <a:graphicData uri="http://schemas.openxmlformats.org/presentationml/2006/ole">
            <mc:AlternateContent xmlns:mc="http://schemas.openxmlformats.org/markup-compatibility/2006">
              <mc:Choice xmlns:v="urn:schemas-microsoft-com:vml" Requires="v">
                <p:oleObj spid="_x0000_s2061" name="Equation" r:id="rId6" imgW="1206360" imgH="431640" progId="Equation.3">
                  <p:embed/>
                </p:oleObj>
              </mc:Choice>
              <mc:Fallback>
                <p:oleObj name="Equation" r:id="rId6" imgW="12063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6219" y="3751898"/>
                        <a:ext cx="1949053" cy="697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Footer Placeholder 2"/>
          <p:cNvSpPr txBox="1">
            <a:spLocks noGrp="1"/>
          </p:cNvSpPr>
          <p:nvPr/>
        </p:nvSpPr>
        <p:spPr bwMode="auto">
          <a:xfrm>
            <a:off x="0" y="4697413"/>
            <a:ext cx="9144000" cy="446087"/>
          </a:xfrm>
          <a:prstGeom prst="rect">
            <a:avLst/>
          </a:prstGeom>
          <a:solidFill>
            <a:schemeClr val="bg1"/>
          </a:solidFill>
          <a:ln w="9525">
            <a:noFill/>
            <a:miter lim="800000"/>
            <a:headEnd/>
            <a:tailEnd/>
          </a:ln>
        </p:spPr>
        <p:txBody>
          <a:bodyPr anchor="ctr"/>
          <a:lstStyle/>
          <a:p>
            <a:pPr eaLnBrk="0" hangingPunct="0"/>
            <a:r>
              <a:rPr lang="en-GB" sz="750" dirty="0">
                <a:solidFill>
                  <a:srgbClr val="000000"/>
                </a:solidFill>
              </a:rPr>
              <a:t>© Crown copyright   Met Office  Andrew Lorenc  </a:t>
            </a:r>
            <a:fld id="{A0CFF3A6-5572-4F22-AC68-CC7A55B311E8}" type="slidenum">
              <a:rPr lang="en-GB" sz="750">
                <a:solidFill>
                  <a:srgbClr val="000000"/>
                </a:solidFill>
              </a:rPr>
              <a:pPr eaLnBrk="0" hangingPunct="0"/>
              <a:t>19</a:t>
            </a:fld>
            <a:endParaRPr lang="en-GB" sz="1050" dirty="0">
              <a:solidFill>
                <a:srgbClr val="000000"/>
              </a:solidFill>
              <a:latin typeface="Times" pitchFamily="18" charset="0"/>
            </a:endParaRPr>
          </a:p>
        </p:txBody>
      </p:sp>
      <p:sp>
        <p:nvSpPr>
          <p:cNvPr id="2" name="TextBox 1"/>
          <p:cNvSpPr txBox="1"/>
          <p:nvPr/>
        </p:nvSpPr>
        <p:spPr>
          <a:xfrm>
            <a:off x="1277541" y="3274204"/>
            <a:ext cx="6965707" cy="477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defTabSz="219075">
              <a:spcBef>
                <a:spcPts val="788"/>
              </a:spcBef>
              <a:buSzPct val="75000"/>
            </a:pPr>
            <a:r>
              <a:rPr lang="en-GB" sz="1500" kern="0" dirty="0">
                <a:solidFill>
                  <a:srgbClr val="2A2A2A"/>
                </a:solidFill>
                <a:cs typeface="Arial" pitchFamily="34" charset="0"/>
                <a:sym typeface="Helvetica Light"/>
              </a:rPr>
              <a:t>Four-dimension extension: apply the above to ensemble trajectories:</a:t>
            </a:r>
            <a:endParaRPr lang="el-GR" sz="1500" kern="0" dirty="0">
              <a:solidFill>
                <a:srgbClr val="2A2A2A"/>
              </a:solidFill>
              <a:cs typeface="Arial" pitchFamily="34" charset="0"/>
              <a:sym typeface="Helvetica Light"/>
            </a:endParaRPr>
          </a:p>
        </p:txBody>
      </p:sp>
    </p:spTree>
    <p:extLst>
      <p:ext uri="{BB962C8B-B14F-4D97-AF65-F5344CB8AC3E}">
        <p14:creationId xmlns:p14="http://schemas.microsoft.com/office/powerpoint/2010/main" val="13625340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284" y="54244"/>
            <a:ext cx="6666859" cy="623248"/>
          </a:xfrm>
        </p:spPr>
        <p:txBody>
          <a:bodyPr/>
          <a:lstStyle/>
          <a:p>
            <a:r>
              <a:rPr lang="en-GB" dirty="0" smtClean="0"/>
              <a:t>History of DA at the Met Office</a:t>
            </a:r>
            <a:endParaRPr lang="en-GB" dirty="0"/>
          </a:p>
        </p:txBody>
      </p:sp>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684020" y="677491"/>
            <a:ext cx="7459980" cy="4019921"/>
          </a:xfrm>
        </p:spPr>
        <p:txBody>
          <a:bodyPr/>
          <a:lstStyle/>
          <a:p>
            <a:pPr>
              <a:spcBef>
                <a:spcPts val="700"/>
              </a:spcBef>
              <a:spcAft>
                <a:spcPts val="700"/>
              </a:spcAft>
            </a:pPr>
            <a:r>
              <a:rPr lang="en-GB" sz="1700" dirty="0" smtClean="0">
                <a:solidFill>
                  <a:srgbClr val="996633"/>
                </a:solidFill>
              </a:rPr>
              <a:t>1970s	Orthogonal polynomials in the 10-level model.</a:t>
            </a:r>
          </a:p>
          <a:p>
            <a:pPr>
              <a:spcBef>
                <a:spcPts val="700"/>
              </a:spcBef>
            </a:pPr>
            <a:r>
              <a:rPr lang="en-GB" sz="1700" dirty="0" smtClean="0">
                <a:solidFill>
                  <a:srgbClr val="00B050"/>
                </a:solidFill>
              </a:rPr>
              <a:t>1982 	FGGE scheme in global model and fine-mesh.</a:t>
            </a:r>
          </a:p>
          <a:p>
            <a:pPr>
              <a:spcBef>
                <a:spcPts val="700"/>
              </a:spcBef>
              <a:spcAft>
                <a:spcPts val="700"/>
              </a:spcAft>
            </a:pPr>
            <a:r>
              <a:rPr lang="en-GB" sz="1700" dirty="0" smtClean="0">
                <a:solidFill>
                  <a:srgbClr val="00B050"/>
                </a:solidFill>
              </a:rPr>
              <a:t>1988 	Analysis Correction scheme.</a:t>
            </a:r>
          </a:p>
          <a:p>
            <a:pPr>
              <a:spcBef>
                <a:spcPts val="700"/>
              </a:spcBef>
            </a:pPr>
            <a:r>
              <a:rPr lang="en-GB" sz="1700" dirty="0" smtClean="0">
                <a:solidFill>
                  <a:schemeClr val="accent2"/>
                </a:solidFill>
              </a:rPr>
              <a:t>1993	Start of project</a:t>
            </a:r>
          </a:p>
          <a:p>
            <a:pPr>
              <a:spcBef>
                <a:spcPts val="700"/>
              </a:spcBef>
            </a:pPr>
            <a:r>
              <a:rPr lang="en-GB" sz="1700" dirty="0" smtClean="0">
                <a:solidFill>
                  <a:schemeClr val="accent2"/>
                </a:solidFill>
              </a:rPr>
              <a:t>1999 	3DVar in global &amp; mesoscale models</a:t>
            </a:r>
          </a:p>
          <a:p>
            <a:pPr>
              <a:spcBef>
                <a:spcPts val="700"/>
              </a:spcBef>
            </a:pPr>
            <a:r>
              <a:rPr lang="en-GB" sz="1700" dirty="0" smtClean="0">
                <a:solidFill>
                  <a:schemeClr val="accent2"/>
                </a:solidFill>
              </a:rPr>
              <a:t>2004  	4DVar in global model;   2006 NAE;   2017 UKV.</a:t>
            </a:r>
          </a:p>
          <a:p>
            <a:pPr>
              <a:spcBef>
                <a:spcPts val="700"/>
              </a:spcBef>
            </a:pPr>
            <a:r>
              <a:rPr lang="en-GB" sz="1700" dirty="0" smtClean="0">
                <a:solidFill>
                  <a:schemeClr val="accent2"/>
                </a:solidFill>
              </a:rPr>
              <a:t>2011  	Hybrid-4Var in global;                         2018? UKV.</a:t>
            </a:r>
          </a:p>
          <a:p>
            <a:pPr>
              <a:spcBef>
                <a:spcPts val="700"/>
              </a:spcBef>
              <a:spcAft>
                <a:spcPts val="700"/>
              </a:spcAft>
            </a:pPr>
            <a:r>
              <a:rPr lang="en-GB" sz="1700" dirty="0" smtClean="0">
                <a:solidFill>
                  <a:schemeClr val="accent2"/>
                </a:solidFill>
              </a:rPr>
              <a:t>2014  	Hybrid-4DEnVar trialled in global.  En-4DEnVar trialled for ensemble.</a:t>
            </a:r>
          </a:p>
          <a:p>
            <a:pPr>
              <a:spcBef>
                <a:spcPts val="700"/>
              </a:spcBef>
            </a:pPr>
            <a:r>
              <a:rPr lang="en-GB" sz="1700" dirty="0" smtClean="0">
                <a:solidFill>
                  <a:schemeClr val="accent3"/>
                </a:solidFill>
              </a:rPr>
              <a:t>2020	Decision to go ahead with new system</a:t>
            </a:r>
          </a:p>
          <a:p>
            <a:pPr>
              <a:spcBef>
                <a:spcPts val="700"/>
              </a:spcBef>
            </a:pPr>
            <a:r>
              <a:rPr lang="en-GB" sz="1700" dirty="0" smtClean="0">
                <a:solidFill>
                  <a:schemeClr val="accent3"/>
                </a:solidFill>
              </a:rPr>
              <a:t>2023 	Trialling.	</a:t>
            </a:r>
          </a:p>
          <a:p>
            <a:pPr>
              <a:spcBef>
                <a:spcPts val="700"/>
              </a:spcBef>
            </a:pPr>
            <a:endParaRPr lang="en-GB" sz="1700" dirty="0" smtClean="0"/>
          </a:p>
          <a:p>
            <a:pPr>
              <a:spcBef>
                <a:spcPts val="700"/>
              </a:spcBef>
            </a:pPr>
            <a:endParaRPr lang="en-GB" sz="1700" dirty="0" smtClean="0"/>
          </a:p>
          <a:p>
            <a:pPr>
              <a:spcBef>
                <a:spcPts val="700"/>
              </a:spcBef>
            </a:pPr>
            <a:endParaRPr lang="en-GB" sz="1700" dirty="0"/>
          </a:p>
        </p:txBody>
      </p:sp>
      <p:sp>
        <p:nvSpPr>
          <p:cNvPr id="5" name="TextBox 4"/>
          <p:cNvSpPr txBox="1"/>
          <p:nvPr/>
        </p:nvSpPr>
        <p:spPr>
          <a:xfrm>
            <a:off x="152400" y="1171948"/>
            <a:ext cx="162306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B050"/>
                </a:solidFill>
                <a:effectLst/>
                <a:uFillTx/>
                <a:latin typeface="+mn-lt"/>
                <a:ea typeface="+mn-ea"/>
                <a:cs typeface="+mn-cs"/>
                <a:sym typeface="Helvetica Light"/>
              </a:rPr>
              <a:t>Nudging</a:t>
            </a:r>
          </a:p>
        </p:txBody>
      </p:sp>
      <p:sp>
        <p:nvSpPr>
          <p:cNvPr id="8" name="TextBox 7"/>
          <p:cNvSpPr txBox="1"/>
          <p:nvPr/>
        </p:nvSpPr>
        <p:spPr>
          <a:xfrm>
            <a:off x="160973" y="2540973"/>
            <a:ext cx="1623060"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smtClean="0">
                <a:ln>
                  <a:noFill/>
                </a:ln>
                <a:solidFill>
                  <a:schemeClr val="accent2"/>
                </a:solidFill>
                <a:effectLst/>
                <a:uFillTx/>
                <a:latin typeface="+mn-lt"/>
                <a:ea typeface="+mn-ea"/>
                <a:cs typeface="+mn-cs"/>
                <a:sym typeface="Helvetica Light"/>
              </a:rPr>
              <a:t>VAR</a:t>
            </a:r>
          </a:p>
        </p:txBody>
      </p:sp>
      <p:sp>
        <p:nvSpPr>
          <p:cNvPr id="9" name="TextBox 8"/>
          <p:cNvSpPr txBox="1"/>
          <p:nvPr/>
        </p:nvSpPr>
        <p:spPr>
          <a:xfrm>
            <a:off x="145733" y="3721474"/>
            <a:ext cx="162306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GB" sz="2400" dirty="0" err="1">
                <a:solidFill>
                  <a:schemeClr val="accent3"/>
                </a:solidFill>
              </a:rPr>
              <a:t>Exascale</a:t>
            </a:r>
            <a:endParaRPr kumimoji="0" lang="en-GB" sz="2400" b="0" i="0" u="none" strike="noStrike" cap="none" spc="0" normalizeH="0" baseline="0" dirty="0" smtClean="0">
              <a:ln>
                <a:noFill/>
              </a:ln>
              <a:solidFill>
                <a:schemeClr val="accent3"/>
              </a:solidFill>
              <a:effectLst/>
              <a:uFillTx/>
              <a:sym typeface="Helvetica Light"/>
            </a:endParaRPr>
          </a:p>
        </p:txBody>
      </p:sp>
      <p:sp>
        <p:nvSpPr>
          <p:cNvPr id="6" name="TextBox 5"/>
          <p:cNvSpPr txBox="1"/>
          <p:nvPr/>
        </p:nvSpPr>
        <p:spPr>
          <a:xfrm>
            <a:off x="7627620" y="719406"/>
            <a:ext cx="151638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n-GB" sz="800" b="0" i="0" u="none" strike="noStrike" cap="none" spc="0" normalizeH="0" baseline="0" dirty="0" smtClean="0">
                <a:ln>
                  <a:noFill/>
                </a:ln>
                <a:solidFill>
                  <a:srgbClr val="996633"/>
                </a:solidFill>
                <a:effectLst/>
                <a:uFillTx/>
                <a:latin typeface="+mn-lt"/>
                <a:ea typeface="+mn-ea"/>
                <a:cs typeface="+mn-cs"/>
                <a:sym typeface="Helvetica Light"/>
              </a:rPr>
              <a:t>Dixon 1972</a:t>
            </a:r>
          </a:p>
        </p:txBody>
      </p:sp>
      <p:sp>
        <p:nvSpPr>
          <p:cNvPr id="10" name="TextBox 9"/>
          <p:cNvSpPr txBox="1"/>
          <p:nvPr/>
        </p:nvSpPr>
        <p:spPr>
          <a:xfrm>
            <a:off x="7178040" y="1168985"/>
            <a:ext cx="196596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800" dirty="0" err="1" smtClean="0">
                <a:solidFill>
                  <a:srgbClr val="00B050"/>
                </a:solidFill>
              </a:rPr>
              <a:t>Lyne</a:t>
            </a:r>
            <a:r>
              <a:rPr lang="en-US" sz="800" dirty="0" smtClean="0">
                <a:solidFill>
                  <a:srgbClr val="00B050"/>
                </a:solidFill>
              </a:rPr>
              <a:t> </a:t>
            </a:r>
            <a:r>
              <a:rPr lang="en-US" sz="800" i="1" dirty="0" smtClean="0">
                <a:solidFill>
                  <a:srgbClr val="00B050"/>
                </a:solidFill>
              </a:rPr>
              <a:t>et al.</a:t>
            </a:r>
            <a:r>
              <a:rPr lang="en-US" sz="800" dirty="0" smtClean="0">
                <a:solidFill>
                  <a:srgbClr val="00B050"/>
                </a:solidFill>
              </a:rPr>
              <a:t>1982</a:t>
            </a:r>
            <a:endParaRPr kumimoji="0" lang="en-GB" sz="800" b="0" i="0" u="none" strike="noStrike" cap="none" spc="0" normalizeH="0" baseline="0" dirty="0" smtClean="0">
              <a:ln>
                <a:noFill/>
              </a:ln>
              <a:solidFill>
                <a:srgbClr val="00B050"/>
              </a:solidFill>
              <a:effectLst/>
              <a:uFillTx/>
              <a:sym typeface="Helvetica Light"/>
            </a:endParaRPr>
          </a:p>
        </p:txBody>
      </p:sp>
      <p:sp>
        <p:nvSpPr>
          <p:cNvPr id="11" name="TextBox 10"/>
          <p:cNvSpPr txBox="1"/>
          <p:nvPr/>
        </p:nvSpPr>
        <p:spPr>
          <a:xfrm>
            <a:off x="7170420" y="1519505"/>
            <a:ext cx="196596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800" dirty="0" smtClean="0">
                <a:solidFill>
                  <a:srgbClr val="00B050"/>
                </a:solidFill>
              </a:rPr>
              <a:t>Lorenc </a:t>
            </a:r>
            <a:r>
              <a:rPr lang="en-US" sz="800" i="1" dirty="0" smtClean="0">
                <a:solidFill>
                  <a:srgbClr val="00B050"/>
                </a:solidFill>
              </a:rPr>
              <a:t>et al.</a:t>
            </a:r>
            <a:r>
              <a:rPr lang="en-US" sz="800" dirty="0" smtClean="0">
                <a:solidFill>
                  <a:srgbClr val="00B050"/>
                </a:solidFill>
              </a:rPr>
              <a:t> 1991</a:t>
            </a:r>
            <a:endParaRPr kumimoji="0" lang="en-GB" sz="800" b="0" i="0" u="none" strike="noStrike" cap="none" spc="0" normalizeH="0" baseline="0" dirty="0" smtClean="0">
              <a:ln>
                <a:noFill/>
              </a:ln>
              <a:solidFill>
                <a:srgbClr val="00B050"/>
              </a:solidFill>
              <a:effectLst/>
              <a:uFillTx/>
              <a:sym typeface="Helvetica Light"/>
            </a:endParaRPr>
          </a:p>
        </p:txBody>
      </p:sp>
      <p:sp>
        <p:nvSpPr>
          <p:cNvPr id="12" name="TextBox 11"/>
          <p:cNvSpPr txBox="1"/>
          <p:nvPr/>
        </p:nvSpPr>
        <p:spPr>
          <a:xfrm>
            <a:off x="7170420" y="2281505"/>
            <a:ext cx="196596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800" dirty="0" smtClean="0">
                <a:solidFill>
                  <a:srgbClr val="0070C0"/>
                </a:solidFill>
              </a:rPr>
              <a:t>Lorenc </a:t>
            </a:r>
            <a:r>
              <a:rPr lang="en-US" sz="800" i="1" dirty="0" smtClean="0">
                <a:solidFill>
                  <a:srgbClr val="0070C0"/>
                </a:solidFill>
              </a:rPr>
              <a:t>et al.</a:t>
            </a:r>
            <a:r>
              <a:rPr lang="en-US" sz="800" dirty="0" smtClean="0">
                <a:solidFill>
                  <a:srgbClr val="0070C0"/>
                </a:solidFill>
              </a:rPr>
              <a:t> 2000</a:t>
            </a:r>
            <a:endParaRPr kumimoji="0" lang="en-GB" sz="800" b="0" i="0" u="none" strike="noStrike" cap="none" spc="0" normalizeH="0" baseline="0" dirty="0" smtClean="0">
              <a:ln>
                <a:noFill/>
              </a:ln>
              <a:solidFill>
                <a:srgbClr val="0070C0"/>
              </a:solidFill>
              <a:effectLst/>
              <a:uFillTx/>
              <a:sym typeface="Helvetica Light"/>
            </a:endParaRPr>
          </a:p>
        </p:txBody>
      </p:sp>
      <p:sp>
        <p:nvSpPr>
          <p:cNvPr id="13" name="TextBox 12"/>
          <p:cNvSpPr txBox="1"/>
          <p:nvPr/>
        </p:nvSpPr>
        <p:spPr>
          <a:xfrm>
            <a:off x="7010400" y="2616785"/>
            <a:ext cx="213360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800" dirty="0" smtClean="0">
                <a:solidFill>
                  <a:srgbClr val="0070C0"/>
                </a:solidFill>
              </a:rPr>
              <a:t>Rawlins </a:t>
            </a:r>
            <a:r>
              <a:rPr lang="en-US" sz="800" i="1" dirty="0" smtClean="0">
                <a:solidFill>
                  <a:srgbClr val="0070C0"/>
                </a:solidFill>
              </a:rPr>
              <a:t>et al.</a:t>
            </a:r>
            <a:r>
              <a:rPr lang="en-US" sz="800" dirty="0" smtClean="0">
                <a:solidFill>
                  <a:srgbClr val="0070C0"/>
                </a:solidFill>
              </a:rPr>
              <a:t> 2007.  </a:t>
            </a:r>
            <a:r>
              <a:rPr lang="en-US" sz="800" dirty="0" err="1" smtClean="0">
                <a:solidFill>
                  <a:srgbClr val="0070C0"/>
                </a:solidFill>
              </a:rPr>
              <a:t>Simonin</a:t>
            </a:r>
            <a:r>
              <a:rPr lang="en-US" sz="800" dirty="0" smtClean="0">
                <a:solidFill>
                  <a:srgbClr val="0070C0"/>
                </a:solidFill>
              </a:rPr>
              <a:t> </a:t>
            </a:r>
            <a:r>
              <a:rPr lang="en-US" sz="800" i="1" dirty="0" smtClean="0">
                <a:solidFill>
                  <a:srgbClr val="0070C0"/>
                </a:solidFill>
              </a:rPr>
              <a:t>et al.</a:t>
            </a:r>
            <a:r>
              <a:rPr lang="en-US" sz="800" dirty="0" smtClean="0">
                <a:solidFill>
                  <a:srgbClr val="0070C0"/>
                </a:solidFill>
              </a:rPr>
              <a:t> 2017</a:t>
            </a:r>
            <a:endParaRPr kumimoji="0" lang="en-GB" sz="800" b="0" i="0" u="none" strike="noStrike" cap="none" spc="0" normalizeH="0" baseline="0" dirty="0" smtClean="0">
              <a:ln>
                <a:noFill/>
              </a:ln>
              <a:solidFill>
                <a:srgbClr val="0070C0"/>
              </a:solidFill>
              <a:effectLst/>
              <a:uFillTx/>
              <a:sym typeface="Helvetica Light"/>
            </a:endParaRPr>
          </a:p>
        </p:txBody>
      </p:sp>
      <p:sp>
        <p:nvSpPr>
          <p:cNvPr id="14" name="TextBox 13"/>
          <p:cNvSpPr txBox="1"/>
          <p:nvPr/>
        </p:nvSpPr>
        <p:spPr>
          <a:xfrm>
            <a:off x="7002780" y="2974925"/>
            <a:ext cx="213360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800" dirty="0" smtClean="0">
                <a:solidFill>
                  <a:srgbClr val="0070C0"/>
                </a:solidFill>
              </a:rPr>
              <a:t>Clayton </a:t>
            </a:r>
            <a:r>
              <a:rPr lang="en-US" sz="800" i="1" dirty="0" smtClean="0">
                <a:solidFill>
                  <a:srgbClr val="0070C0"/>
                </a:solidFill>
              </a:rPr>
              <a:t>et al.</a:t>
            </a:r>
            <a:r>
              <a:rPr lang="en-US" sz="800" dirty="0" smtClean="0">
                <a:solidFill>
                  <a:srgbClr val="0070C0"/>
                </a:solidFill>
              </a:rPr>
              <a:t> 2013</a:t>
            </a:r>
            <a:endParaRPr kumimoji="0" lang="en-GB" sz="800" b="0" i="0" u="none" strike="noStrike" cap="none" spc="0" normalizeH="0" baseline="0" dirty="0" smtClean="0">
              <a:ln>
                <a:noFill/>
              </a:ln>
              <a:solidFill>
                <a:srgbClr val="0070C0"/>
              </a:solidFill>
              <a:effectLst/>
              <a:uFillTx/>
              <a:sym typeface="Helvetica Light"/>
            </a:endParaRPr>
          </a:p>
        </p:txBody>
      </p:sp>
      <p:sp>
        <p:nvSpPr>
          <p:cNvPr id="15" name="TextBox 14"/>
          <p:cNvSpPr txBox="1"/>
          <p:nvPr/>
        </p:nvSpPr>
        <p:spPr>
          <a:xfrm>
            <a:off x="7002780" y="3523565"/>
            <a:ext cx="213360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800" dirty="0" smtClean="0">
                <a:solidFill>
                  <a:srgbClr val="0070C0"/>
                </a:solidFill>
              </a:rPr>
              <a:t>Lorenc </a:t>
            </a:r>
            <a:r>
              <a:rPr lang="en-US" sz="800" i="1" dirty="0" smtClean="0">
                <a:solidFill>
                  <a:srgbClr val="0070C0"/>
                </a:solidFill>
              </a:rPr>
              <a:t>et al.</a:t>
            </a:r>
            <a:r>
              <a:rPr lang="en-US" sz="800" dirty="0" smtClean="0">
                <a:solidFill>
                  <a:srgbClr val="0070C0"/>
                </a:solidFill>
              </a:rPr>
              <a:t> 2015.  Bowler </a:t>
            </a:r>
            <a:r>
              <a:rPr lang="en-US" sz="800" i="1" dirty="0" smtClean="0">
                <a:solidFill>
                  <a:srgbClr val="0070C0"/>
                </a:solidFill>
              </a:rPr>
              <a:t>et al.</a:t>
            </a:r>
            <a:r>
              <a:rPr lang="en-US" sz="800" dirty="0" smtClean="0">
                <a:solidFill>
                  <a:srgbClr val="0070C0"/>
                </a:solidFill>
              </a:rPr>
              <a:t> 2017a,b</a:t>
            </a:r>
            <a:endParaRPr kumimoji="0" lang="en-GB" sz="800" b="0" i="0" u="none" strike="noStrike" cap="none" spc="0" normalizeH="0" baseline="0" dirty="0" smtClean="0">
              <a:ln>
                <a:noFill/>
              </a:ln>
              <a:solidFill>
                <a:srgbClr val="0070C0"/>
              </a:solidFill>
              <a:effectLst/>
              <a:uFillTx/>
              <a:sym typeface="Helvetica Light"/>
            </a:endParaRPr>
          </a:p>
        </p:txBody>
      </p:sp>
    </p:spTree>
    <p:extLst>
      <p:ext uri="{BB962C8B-B14F-4D97-AF65-F5344CB8AC3E}">
        <p14:creationId xmlns:p14="http://schemas.microsoft.com/office/powerpoint/2010/main" val="375729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smtClean="0"/>
              <a:t>Summary comparison</a:t>
            </a:r>
            <a:endParaRPr lang="en-GB"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20</a:t>
            </a:fld>
            <a:endParaRPr lang="en-GB" altLang="en-US" sz="1050">
              <a:latin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8" y="472440"/>
            <a:ext cx="7275564" cy="5143500"/>
          </a:xfrm>
          <a:prstGeom prst="rect">
            <a:avLst/>
          </a:prstGeom>
        </p:spPr>
      </p:pic>
    </p:spTree>
    <p:extLst>
      <p:ext uri="{BB962C8B-B14F-4D97-AF65-F5344CB8AC3E}">
        <p14:creationId xmlns:p14="http://schemas.microsoft.com/office/powerpoint/2010/main" val="1953379185"/>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Initialisation methods</a:t>
            </a:r>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21</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274320"/>
            <a:ext cx="7275564" cy="5143500"/>
          </a:xfrm>
          <a:prstGeom prst="rect">
            <a:avLst/>
          </a:prstGeom>
        </p:spPr>
      </p:pic>
    </p:spTree>
    <p:extLst>
      <p:ext uri="{BB962C8B-B14F-4D97-AF65-F5344CB8AC3E}">
        <p14:creationId xmlns:p14="http://schemas.microsoft.com/office/powerpoint/2010/main" val="2827194154"/>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807913"/>
          </a:xfrm>
        </p:spPr>
        <p:txBody>
          <a:bodyPr/>
          <a:lstStyle/>
          <a:p>
            <a:r>
              <a:rPr lang="en-GB" sz="2400" dirty="0"/>
              <a:t>Scale-dependent </a:t>
            </a:r>
            <a:r>
              <a:rPr lang="en-GB" sz="2400" dirty="0" smtClean="0"/>
              <a:t>localisation</a:t>
            </a:r>
            <a:br>
              <a:rPr lang="en-GB" sz="2400" dirty="0" smtClean="0"/>
            </a:br>
            <a:r>
              <a:rPr lang="en-GB" sz="2400" dirty="0" smtClean="0"/>
              <a:t>&amp; waveband filtering</a:t>
            </a:r>
            <a:endParaRPr lang="en-GB" sz="2400" dirty="0"/>
          </a:p>
        </p:txBody>
      </p:sp>
      <p:sp>
        <p:nvSpPr>
          <p:cNvPr id="4" name="Footer Placeholder 3"/>
          <p:cNvSpPr>
            <a:spLocks noGrp="1"/>
          </p:cNvSpPr>
          <p:nvPr>
            <p:ph type="ftr" sz="quarter" idx="10"/>
          </p:nvPr>
        </p:nvSpPr>
        <p:spPr/>
        <p:txBody>
          <a:bodyPr/>
          <a:lstStyle/>
          <a:p>
            <a:pPr>
              <a:defRPr/>
            </a:pPr>
            <a:r>
              <a:rPr lang="en-GB" altLang="en-US" dirty="0" smtClean="0"/>
              <a:t>© Crown copyright   Met Office. Andrew Lorenc  </a:t>
            </a:r>
            <a:fld id="{6100BBA5-8777-4DC6-9188-CBD0044E6475}" type="slidenum">
              <a:rPr lang="en-GB" altLang="en-US" smtClean="0"/>
              <a:pPr>
                <a:defRPr/>
              </a:pPr>
              <a:t>22</a:t>
            </a:fld>
            <a:r>
              <a:rPr lang="en-GB" altLang="en-US" dirty="0" smtClean="0"/>
              <a:t>		</a:t>
            </a:r>
            <a:endParaRPr lang="en-GB" altLang="en-US" sz="1050" dirty="0">
              <a:latin typeface="Times"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175260"/>
            <a:ext cx="3449320" cy="25869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67" y="451254"/>
            <a:ext cx="7275564" cy="5143500"/>
          </a:xfrm>
          <a:prstGeom prst="rect">
            <a:avLst/>
          </a:prstGeom>
        </p:spPr>
      </p:pic>
      <p:sp>
        <p:nvSpPr>
          <p:cNvPr id="8" name="TextBox 7"/>
          <p:cNvSpPr txBox="1"/>
          <p:nvPr/>
        </p:nvSpPr>
        <p:spPr>
          <a:xfrm>
            <a:off x="6739759" y="3430404"/>
            <a:ext cx="2323321"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GB" sz="1600" dirty="0">
                <a:solidFill>
                  <a:srgbClr val="0066FF"/>
                </a:solidFill>
              </a:rPr>
              <a:t>6241</a:t>
            </a:r>
            <a:r>
              <a:rPr lang="en-GB" sz="1600" dirty="0"/>
              <a:t>, </a:t>
            </a:r>
            <a:r>
              <a:rPr lang="en-GB" sz="1600" dirty="0">
                <a:solidFill>
                  <a:srgbClr val="00B050"/>
                </a:solidFill>
              </a:rPr>
              <a:t>919</a:t>
            </a:r>
            <a:r>
              <a:rPr lang="en-GB" sz="1600" dirty="0"/>
              <a:t>, </a:t>
            </a:r>
            <a:r>
              <a:rPr lang="en-GB" sz="1600" dirty="0">
                <a:solidFill>
                  <a:srgbClr val="FF0000"/>
                </a:solidFill>
              </a:rPr>
              <a:t>389</a:t>
            </a:r>
            <a:r>
              <a:rPr lang="en-GB" sz="1600" dirty="0"/>
              <a:t>, </a:t>
            </a:r>
            <a:r>
              <a:rPr lang="en-GB" sz="1600" dirty="0">
                <a:solidFill>
                  <a:srgbClr val="00B0F0"/>
                </a:solidFill>
              </a:rPr>
              <a:t>256</a:t>
            </a:r>
            <a:r>
              <a:rPr lang="en-GB" sz="1600" dirty="0"/>
              <a:t>km </a:t>
            </a:r>
            <a:endParaRPr kumimoji="0" lang="en-GB" sz="1600" b="0" i="0" u="none" strike="noStrike" cap="none" spc="0" normalizeH="0" baseline="0" dirty="0" smtClean="0">
              <a:ln>
                <a:noFill/>
              </a:ln>
              <a:solidFill>
                <a:schemeClr val="tx1"/>
              </a:solidFill>
              <a:effectLst/>
              <a:uFillTx/>
              <a:sym typeface="Helvetica Light"/>
            </a:endParaRPr>
          </a:p>
        </p:txBody>
      </p:sp>
    </p:spTree>
    <p:extLst>
      <p:ext uri="{BB962C8B-B14F-4D97-AF65-F5344CB8AC3E}">
        <p14:creationId xmlns:p14="http://schemas.microsoft.com/office/powerpoint/2010/main" val="23350164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1" y="260747"/>
            <a:ext cx="3680724" cy="900246"/>
          </a:xfrm>
        </p:spPr>
        <p:txBody>
          <a:bodyPr/>
          <a:lstStyle/>
          <a:p>
            <a:r>
              <a:rPr lang="en-GB" sz="2700" dirty="0"/>
              <a:t>Wavebands copied from Lorenc (2017).</a:t>
            </a:r>
          </a:p>
        </p:txBody>
      </p:sp>
      <p:sp>
        <p:nvSpPr>
          <p:cNvPr id="4" name="Footer Placeholder 3"/>
          <p:cNvSpPr>
            <a:spLocks noGrp="1"/>
          </p:cNvSpPr>
          <p:nvPr>
            <p:ph type="ftr" sz="quarter" idx="10"/>
          </p:nvPr>
        </p:nvSpPr>
        <p:spPr/>
        <p:txBody>
          <a:bodyPr/>
          <a:lstStyle/>
          <a:p>
            <a:r>
              <a:rPr lang="en-GB" altLang="en-US" smtClean="0">
                <a:solidFill>
                  <a:srgbClr val="000000"/>
                </a:solidFill>
              </a:rPr>
              <a:t>© Crown copyright   Met Office  Andrew Lorenc  </a:t>
            </a:r>
            <a:fld id="{221760FE-D4F6-40E2-9FC6-876ED40D2398}" type="slidenum">
              <a:rPr lang="en-GB" altLang="en-US" smtClean="0">
                <a:solidFill>
                  <a:srgbClr val="000000"/>
                </a:solidFill>
              </a:rPr>
              <a:pPr/>
              <a:t>23</a:t>
            </a:fld>
            <a:endParaRPr lang="en-GB" altLang="en-US" sz="1050">
              <a:solidFill>
                <a:srgbClr val="000000"/>
              </a:solidFill>
              <a:latin typeface="Times"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68" y="1668374"/>
            <a:ext cx="1831359" cy="13735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020" y="3152074"/>
            <a:ext cx="1831359" cy="13735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1875" y="3152074"/>
            <a:ext cx="1831359" cy="137351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1947" y="3152074"/>
            <a:ext cx="1831359" cy="137351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1802" y="3152074"/>
            <a:ext cx="1831359" cy="137351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8013" y="1668374"/>
            <a:ext cx="1831359" cy="1373519"/>
          </a:xfrm>
          <a:prstGeom prst="rect">
            <a:avLst/>
          </a:prstGeom>
        </p:spPr>
      </p:pic>
      <p:sp>
        <p:nvSpPr>
          <p:cNvPr id="12" name="TextBox 11"/>
          <p:cNvSpPr txBox="1"/>
          <p:nvPr/>
        </p:nvSpPr>
        <p:spPr>
          <a:xfrm>
            <a:off x="731629" y="1275606"/>
            <a:ext cx="5022558" cy="461665"/>
          </a:xfrm>
          <a:prstGeom prst="rect">
            <a:avLst/>
          </a:prstGeom>
          <a:noFill/>
        </p:spPr>
        <p:txBody>
          <a:bodyPr wrap="square" rtlCol="0">
            <a:spAutoFit/>
          </a:bodyPr>
          <a:lstStyle/>
          <a:p>
            <a:r>
              <a:rPr lang="en-GB" sz="2400" dirty="0"/>
              <a:t>RMS zonal mean X-sections of </a:t>
            </a:r>
            <a:r>
              <a:rPr lang="en-GB" sz="2400" b="1" dirty="0"/>
              <a:t>u′</a:t>
            </a:r>
            <a:r>
              <a:rPr lang="en-GB" sz="2400" dirty="0"/>
              <a:t> </a:t>
            </a:r>
          </a:p>
        </p:txBody>
      </p:sp>
      <p:sp>
        <p:nvSpPr>
          <p:cNvPr id="13" name="TextBox 12"/>
          <p:cNvSpPr txBox="1"/>
          <p:nvPr/>
        </p:nvSpPr>
        <p:spPr>
          <a:xfrm>
            <a:off x="993908" y="2895600"/>
            <a:ext cx="1242138" cy="253916"/>
          </a:xfrm>
          <a:prstGeom prst="rect">
            <a:avLst/>
          </a:prstGeom>
          <a:noFill/>
        </p:spPr>
        <p:txBody>
          <a:bodyPr wrap="square" rtlCol="0">
            <a:spAutoFit/>
          </a:bodyPr>
          <a:lstStyle/>
          <a:p>
            <a:r>
              <a:rPr lang="en-GB" sz="1050" dirty="0"/>
              <a:t>Raw ensemble</a:t>
            </a:r>
          </a:p>
        </p:txBody>
      </p:sp>
      <p:sp>
        <p:nvSpPr>
          <p:cNvPr id="14" name="TextBox 13"/>
          <p:cNvSpPr txBox="1"/>
          <p:nvPr/>
        </p:nvSpPr>
        <p:spPr>
          <a:xfrm>
            <a:off x="4396287" y="2895600"/>
            <a:ext cx="1433018" cy="253916"/>
          </a:xfrm>
          <a:prstGeom prst="rect">
            <a:avLst/>
          </a:prstGeom>
          <a:noFill/>
        </p:spPr>
        <p:txBody>
          <a:bodyPr wrap="square" rtlCol="0">
            <a:spAutoFit/>
          </a:bodyPr>
          <a:lstStyle/>
          <a:p>
            <a:r>
              <a:rPr lang="en-GB" sz="1050" dirty="0"/>
              <a:t>Sum of wavebands</a:t>
            </a:r>
          </a:p>
        </p:txBody>
      </p:sp>
      <p:sp>
        <p:nvSpPr>
          <p:cNvPr id="15" name="TextBox 14"/>
          <p:cNvSpPr txBox="1"/>
          <p:nvPr/>
        </p:nvSpPr>
        <p:spPr>
          <a:xfrm>
            <a:off x="1989844" y="4507980"/>
            <a:ext cx="1242138" cy="253916"/>
          </a:xfrm>
          <a:prstGeom prst="rect">
            <a:avLst/>
          </a:prstGeom>
          <a:noFill/>
        </p:spPr>
        <p:txBody>
          <a:bodyPr wrap="square" rtlCol="0">
            <a:spAutoFit/>
          </a:bodyPr>
          <a:lstStyle/>
          <a:p>
            <a:r>
              <a:rPr lang="en-GB" sz="1050" dirty="0"/>
              <a:t>waveband 1</a:t>
            </a:r>
          </a:p>
        </p:txBody>
      </p:sp>
      <p:sp>
        <p:nvSpPr>
          <p:cNvPr id="16" name="TextBox 15"/>
          <p:cNvSpPr txBox="1"/>
          <p:nvPr/>
        </p:nvSpPr>
        <p:spPr>
          <a:xfrm>
            <a:off x="3691568" y="4507980"/>
            <a:ext cx="1242138" cy="253916"/>
          </a:xfrm>
          <a:prstGeom prst="rect">
            <a:avLst/>
          </a:prstGeom>
          <a:noFill/>
        </p:spPr>
        <p:txBody>
          <a:bodyPr wrap="square" rtlCol="0">
            <a:spAutoFit/>
          </a:bodyPr>
          <a:lstStyle/>
          <a:p>
            <a:r>
              <a:rPr lang="en-GB" sz="1050" dirty="0"/>
              <a:t>waveband 2</a:t>
            </a:r>
          </a:p>
        </p:txBody>
      </p:sp>
      <p:sp>
        <p:nvSpPr>
          <p:cNvPr id="17" name="TextBox 16"/>
          <p:cNvSpPr txBox="1"/>
          <p:nvPr/>
        </p:nvSpPr>
        <p:spPr>
          <a:xfrm>
            <a:off x="5393292" y="4507980"/>
            <a:ext cx="1242138" cy="253916"/>
          </a:xfrm>
          <a:prstGeom prst="rect">
            <a:avLst/>
          </a:prstGeom>
          <a:noFill/>
        </p:spPr>
        <p:txBody>
          <a:bodyPr wrap="square" rtlCol="0">
            <a:spAutoFit/>
          </a:bodyPr>
          <a:lstStyle/>
          <a:p>
            <a:r>
              <a:rPr lang="en-GB" sz="1050" dirty="0"/>
              <a:t>waveband 3</a:t>
            </a:r>
          </a:p>
        </p:txBody>
      </p:sp>
      <p:sp>
        <p:nvSpPr>
          <p:cNvPr id="18" name="TextBox 17"/>
          <p:cNvSpPr txBox="1"/>
          <p:nvPr/>
        </p:nvSpPr>
        <p:spPr>
          <a:xfrm>
            <a:off x="7095015" y="4507980"/>
            <a:ext cx="1242138" cy="253916"/>
          </a:xfrm>
          <a:prstGeom prst="rect">
            <a:avLst/>
          </a:prstGeom>
          <a:noFill/>
        </p:spPr>
        <p:txBody>
          <a:bodyPr wrap="square" rtlCol="0">
            <a:spAutoFit/>
          </a:bodyPr>
          <a:lstStyle/>
          <a:p>
            <a:r>
              <a:rPr lang="en-GB" sz="1050" dirty="0"/>
              <a:t>waveband 4</a:t>
            </a:r>
          </a:p>
        </p:txBody>
      </p:sp>
      <p:sp>
        <p:nvSpPr>
          <p:cNvPr id="19" name="TextBox 18"/>
          <p:cNvSpPr txBox="1"/>
          <p:nvPr/>
        </p:nvSpPr>
        <p:spPr>
          <a:xfrm>
            <a:off x="2567833" y="1702514"/>
            <a:ext cx="1512168" cy="415498"/>
          </a:xfrm>
          <a:prstGeom prst="rect">
            <a:avLst/>
          </a:prstGeom>
          <a:noFill/>
        </p:spPr>
        <p:txBody>
          <a:bodyPr wrap="square" rtlCol="0">
            <a:spAutoFit/>
          </a:bodyPr>
          <a:lstStyle/>
          <a:p>
            <a:pPr algn="ctr"/>
            <a:r>
              <a:rPr lang="en-GB" sz="1050" dirty="0"/>
              <a:t>For a randomly chosen date in June</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3120" y="-175260"/>
            <a:ext cx="3449320" cy="2586990"/>
          </a:xfrm>
          <a:prstGeom prst="rect">
            <a:avLst/>
          </a:prstGeom>
        </p:spPr>
      </p:pic>
    </p:spTree>
    <p:extLst>
      <p:ext uri="{BB962C8B-B14F-4D97-AF65-F5344CB8AC3E}">
        <p14:creationId xmlns:p14="http://schemas.microsoft.com/office/powerpoint/2010/main" val="4183429824"/>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773" y="27370"/>
            <a:ext cx="6328125" cy="807913"/>
          </a:xfrm>
        </p:spPr>
        <p:txBody>
          <a:bodyPr/>
          <a:lstStyle/>
          <a:p>
            <a:r>
              <a:rPr lang="en-GB" sz="2400" dirty="0" smtClean="0"/>
              <a:t>Wavebands </a:t>
            </a:r>
            <a:r>
              <a:rPr lang="en-GB" sz="2400" dirty="0"/>
              <a:t>&amp; scale-dependent localisation </a:t>
            </a:r>
            <a:r>
              <a:rPr lang="en-GB" sz="2400" dirty="0" smtClean="0"/>
              <a:t>help </a:t>
            </a:r>
            <a:r>
              <a:rPr lang="en-GB" sz="2400" dirty="0"/>
              <a:t>with some tuning!</a:t>
            </a:r>
          </a:p>
        </p:txBody>
      </p:sp>
      <p:pic>
        <p:nvPicPr>
          <p:cNvPr id="5" name="Content Placeholder 4" descr="L17_fig10d.png"/>
          <p:cNvPicPr>
            <a:picLocks noGrp="1" noChangeAspect="1"/>
          </p:cNvPicPr>
          <p:nvPr>
            <p:ph idx="1"/>
          </p:nvPr>
        </p:nvPicPr>
        <p:blipFill>
          <a:blip r:embed="rId2" cstate="print"/>
          <a:stretch>
            <a:fillRect/>
          </a:stretch>
        </p:blipFill>
        <p:spPr>
          <a:xfrm>
            <a:off x="1221726" y="882362"/>
            <a:ext cx="2369820" cy="2258378"/>
          </a:xfrm>
        </p:spPr>
      </p:pic>
      <p:sp>
        <p:nvSpPr>
          <p:cNvPr id="4" name="Footer Placeholder 3"/>
          <p:cNvSpPr>
            <a:spLocks noGrp="1"/>
          </p:cNvSpPr>
          <p:nvPr>
            <p:ph type="ftr" sz="quarter" idx="10"/>
          </p:nvPr>
        </p:nvSpPr>
        <p:spPr/>
        <p:txBody>
          <a:bodyPr/>
          <a:lstStyle/>
          <a:p>
            <a:r>
              <a:rPr lang="en-GB" altLang="en-US" smtClean="0">
                <a:solidFill>
                  <a:srgbClr val="000000"/>
                </a:solidFill>
              </a:rPr>
              <a:t>© Crown copyright   Met Office  Andrew Lorenc  </a:t>
            </a:r>
            <a:fld id="{221760FE-D4F6-40E2-9FC6-876ED40D2398}" type="slidenum">
              <a:rPr lang="en-GB" altLang="en-US" smtClean="0">
                <a:solidFill>
                  <a:srgbClr val="000000"/>
                </a:solidFill>
              </a:rPr>
              <a:pPr/>
              <a:t>24</a:t>
            </a:fld>
            <a:endParaRPr lang="en-GB" altLang="en-US" sz="1050">
              <a:solidFill>
                <a:srgbClr val="000000"/>
              </a:solidFill>
              <a:latin typeface="Times" panose="02020603050405020304" pitchFamily="18" charset="0"/>
            </a:endParaRPr>
          </a:p>
        </p:txBody>
      </p:sp>
      <p:pic>
        <p:nvPicPr>
          <p:cNvPr id="6" name="Picture 5" descr="L17_fig14f.png"/>
          <p:cNvPicPr>
            <a:picLocks noChangeAspect="1"/>
          </p:cNvPicPr>
          <p:nvPr/>
        </p:nvPicPr>
        <p:blipFill>
          <a:blip r:embed="rId3" cstate="print"/>
          <a:stretch>
            <a:fillRect/>
          </a:stretch>
        </p:blipFill>
        <p:spPr>
          <a:xfrm>
            <a:off x="5490102" y="1722825"/>
            <a:ext cx="2369820" cy="2258378"/>
          </a:xfrm>
          <a:prstGeom prst="rect">
            <a:avLst/>
          </a:prstGeom>
        </p:spPr>
      </p:pic>
      <p:sp>
        <p:nvSpPr>
          <p:cNvPr id="7" name="TextBox 6"/>
          <p:cNvSpPr txBox="1"/>
          <p:nvPr/>
        </p:nvSpPr>
        <p:spPr>
          <a:xfrm>
            <a:off x="3572178" y="882362"/>
            <a:ext cx="3456303" cy="577081"/>
          </a:xfrm>
          <a:prstGeom prst="rect">
            <a:avLst/>
          </a:prstGeom>
          <a:noFill/>
        </p:spPr>
        <p:txBody>
          <a:bodyPr wrap="square" rtlCol="0">
            <a:spAutoFit/>
          </a:bodyPr>
          <a:lstStyle/>
          <a:p>
            <a:r>
              <a:rPr lang="en-GB" sz="1050" dirty="0"/>
              <a:t>Changing localisation scale (from 600km to 800km) has mixed </a:t>
            </a:r>
            <a:r>
              <a:rPr lang="en-GB" sz="1050" dirty="0" smtClean="0"/>
              <a:t>benefit, depending on region, </a:t>
            </a:r>
            <a:br>
              <a:rPr lang="en-GB" sz="1050" dirty="0" smtClean="0"/>
            </a:br>
            <a:r>
              <a:rPr lang="en-GB" sz="1050" dirty="0" smtClean="0"/>
              <a:t>when </a:t>
            </a:r>
            <a:r>
              <a:rPr lang="en-GB" sz="1050" dirty="0"/>
              <a:t>not using wavebands.</a:t>
            </a:r>
          </a:p>
        </p:txBody>
      </p:sp>
      <p:sp>
        <p:nvSpPr>
          <p:cNvPr id="8" name="TextBox 7"/>
          <p:cNvSpPr txBox="1"/>
          <p:nvPr/>
        </p:nvSpPr>
        <p:spPr>
          <a:xfrm>
            <a:off x="2433234" y="3292812"/>
            <a:ext cx="3153820" cy="577081"/>
          </a:xfrm>
          <a:prstGeom prst="rect">
            <a:avLst/>
          </a:prstGeom>
          <a:noFill/>
        </p:spPr>
        <p:txBody>
          <a:bodyPr wrap="square" rtlCol="0">
            <a:spAutoFit/>
          </a:bodyPr>
          <a:lstStyle/>
          <a:p>
            <a:pPr algn="r"/>
            <a:r>
              <a:rPr lang="en-GB" sz="1050" dirty="0"/>
              <a:t>Changing all localisation scales (by factor 5/6) has consistent benefit when using wavebands with scale dependent localisation.</a:t>
            </a:r>
          </a:p>
        </p:txBody>
      </p:sp>
      <p:sp>
        <p:nvSpPr>
          <p:cNvPr id="9" name="TextBox 8"/>
          <p:cNvSpPr txBox="1"/>
          <p:nvPr/>
        </p:nvSpPr>
        <p:spPr>
          <a:xfrm>
            <a:off x="527050" y="4002987"/>
            <a:ext cx="7777163" cy="646331"/>
          </a:xfrm>
          <a:prstGeom prst="rect">
            <a:avLst/>
          </a:prstGeom>
          <a:noFill/>
        </p:spPr>
        <p:txBody>
          <a:bodyPr wrap="square" rtlCol="0">
            <a:spAutoFit/>
          </a:bodyPr>
          <a:lstStyle/>
          <a:p>
            <a:pPr marL="270000" indent="-270000">
              <a:buFont typeface="Symbol" pitchFamily="18" charset="2"/>
              <a:buChar char="Þ"/>
            </a:pPr>
            <a:r>
              <a:rPr lang="en-GB" sz="1800" dirty="0"/>
              <a:t>The regional variations in the split between wavebands </a:t>
            </a:r>
            <a:r>
              <a:rPr lang="en-GB" sz="1800" dirty="0" smtClean="0"/>
              <a:t/>
            </a:r>
            <a:br>
              <a:rPr lang="en-GB" sz="1800" dirty="0" smtClean="0"/>
            </a:br>
            <a:r>
              <a:rPr lang="en-GB" sz="1800" dirty="0" smtClean="0"/>
              <a:t>take </a:t>
            </a:r>
            <a:r>
              <a:rPr lang="en-GB" sz="1800" dirty="0"/>
              <a:t>care of many regional variations in optimal tuning. </a:t>
            </a:r>
            <a:r>
              <a:rPr lang="en-GB" sz="1500" dirty="0" smtClean="0"/>
              <a:t>(</a:t>
            </a:r>
            <a:r>
              <a:rPr lang="en-GB" sz="1500" dirty="0"/>
              <a:t>Lorenc 2017)</a:t>
            </a:r>
          </a:p>
        </p:txBody>
      </p:sp>
    </p:spTree>
    <p:extLst>
      <p:ext uri="{BB962C8B-B14F-4D97-AF65-F5344CB8AC3E}">
        <p14:creationId xmlns:p14="http://schemas.microsoft.com/office/powerpoint/2010/main" val="5886235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054" y="0"/>
            <a:ext cx="7353946" cy="623248"/>
          </a:xfrm>
        </p:spPr>
        <p:txBody>
          <a:bodyPr/>
          <a:lstStyle/>
          <a:p>
            <a:r>
              <a:rPr lang="en-GB" dirty="0" smtClean="0"/>
              <a:t>Comparison of hybrid-</a:t>
            </a:r>
            <a:r>
              <a:rPr lang="en-GB" dirty="0" err="1" smtClean="0"/>
              <a:t>Var</a:t>
            </a:r>
            <a:r>
              <a:rPr lang="en-GB" dirty="0" smtClean="0"/>
              <a:t> methods</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47629" y="586581"/>
            <a:ext cx="5486876" cy="4115156"/>
          </a:xfrm>
        </p:spPr>
      </p:pic>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25</a:t>
            </a:fld>
            <a:endParaRPr lang="en-GB" altLang="en-US" sz="1050">
              <a:latin typeface="Times" panose="02020603050405020304" pitchFamily="18" charset="0"/>
            </a:endParaRPr>
          </a:p>
        </p:txBody>
      </p:sp>
      <p:sp>
        <p:nvSpPr>
          <p:cNvPr id="6" name="TextBox 5"/>
          <p:cNvSpPr txBox="1"/>
          <p:nvPr/>
        </p:nvSpPr>
        <p:spPr>
          <a:xfrm>
            <a:off x="-1" y="4446458"/>
            <a:ext cx="1193369"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US" sz="800" dirty="0" smtClean="0">
                <a:solidFill>
                  <a:srgbClr val="0070C0"/>
                </a:solidFill>
              </a:rPr>
              <a:t>Lorenc &amp; </a:t>
            </a:r>
            <a:r>
              <a:rPr lang="en-US" sz="800" dirty="0" err="1" smtClean="0">
                <a:solidFill>
                  <a:srgbClr val="0070C0"/>
                </a:solidFill>
              </a:rPr>
              <a:t>Jardak</a:t>
            </a:r>
            <a:r>
              <a:rPr lang="en-US" sz="800" dirty="0" smtClean="0">
                <a:solidFill>
                  <a:srgbClr val="0070C0"/>
                </a:solidFill>
              </a:rPr>
              <a:t> 2018</a:t>
            </a:r>
            <a:endParaRPr kumimoji="0" lang="en-GB" sz="800" b="0" u="none" strike="noStrike" cap="none" spc="0" normalizeH="0" baseline="0" dirty="0" smtClean="0">
              <a:ln>
                <a:noFill/>
              </a:ln>
              <a:solidFill>
                <a:srgbClr val="0070C0"/>
              </a:solidFill>
              <a:effectLst/>
              <a:uFillTx/>
              <a:sym typeface="Helvetica Light"/>
            </a:endParaRPr>
          </a:p>
        </p:txBody>
      </p:sp>
      <p:sp>
        <p:nvSpPr>
          <p:cNvPr id="3" name="TextBox 2"/>
          <p:cNvSpPr txBox="1"/>
          <p:nvPr/>
        </p:nvSpPr>
        <p:spPr>
          <a:xfrm>
            <a:off x="80920" y="1015601"/>
            <a:ext cx="3584772" cy="3160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l" defTabSz="584200" rtl="0" fontAlgn="auto" latinLnBrk="0" hangingPunct="0">
              <a:lnSpc>
                <a:spcPct val="100000"/>
              </a:lnSpc>
              <a:spcBef>
                <a:spcPts val="0"/>
              </a:spcBef>
              <a:spcAft>
                <a:spcPts val="600"/>
              </a:spcAft>
              <a:buClrTx/>
              <a:buSzTx/>
              <a:tabLst/>
            </a:pP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All experiments used an</a:t>
            </a:r>
            <a:r>
              <a:rPr kumimoji="0" lang="en-GB" sz="1600" b="0" i="0" u="none" strike="noStrike" cap="none" spc="0" normalizeH="0" dirty="0" smtClean="0">
                <a:ln>
                  <a:noFill/>
                </a:ln>
                <a:solidFill>
                  <a:schemeClr val="tx1"/>
                </a:solidFill>
                <a:effectLst/>
                <a:uFillTx/>
                <a:latin typeface="+mn-lt"/>
                <a:ea typeface="+mn-ea"/>
                <a:cs typeface="+mn-cs"/>
                <a:sym typeface="Helvetica Light"/>
              </a:rPr>
              <a:t> Ne=44 ensemble from our current MOGREPS local ETKF system</a:t>
            </a:r>
            <a:endParaRPr kumimoji="0" lang="en-GB" sz="1600" b="0" i="0" u="none" strike="noStrike" cap="none" spc="0" normalizeH="0" baseline="0" dirty="0" smtClean="0">
              <a:ln>
                <a:noFill/>
              </a:ln>
              <a:solidFill>
                <a:schemeClr val="tx1"/>
              </a:solidFill>
              <a:effectLst/>
              <a:uFillTx/>
              <a:latin typeface="+mn-lt"/>
              <a:ea typeface="+mn-ea"/>
              <a:cs typeface="+mn-cs"/>
              <a:sym typeface="Helvetica Light"/>
            </a:endParaRPr>
          </a:p>
          <a:p>
            <a:pPr marL="285750" indent="-285750" defTabSz="584200" hangingPunct="0">
              <a:spcAft>
                <a:spcPts val="600"/>
              </a:spcAft>
              <a:buFont typeface="Arial" panose="020B0604020202020204" pitchFamily="34" charset="0"/>
              <a:buChar char="•"/>
            </a:pP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4DVar improves static </a:t>
            </a:r>
            <a:r>
              <a:rPr lang="en-GB" sz="1600" b="1" dirty="0" err="1" smtClean="0">
                <a:latin typeface="Times New Roman" panose="02020603050405020304" pitchFamily="18" charset="0"/>
                <a:cs typeface="Times New Roman" panose="02020603050405020304" pitchFamily="18" charset="0"/>
                <a:sym typeface="Helvetica Light"/>
              </a:rPr>
              <a:t>B</a:t>
            </a:r>
            <a:r>
              <a:rPr lang="en-GB" sz="1600" i="1" baseline="-25000" dirty="0" err="1" smtClean="0">
                <a:latin typeface="Times New Roman" panose="02020603050405020304" pitchFamily="18" charset="0"/>
                <a:cs typeface="Times New Roman" panose="02020603050405020304" pitchFamily="18" charset="0"/>
                <a:sym typeface="Helvetica Light"/>
              </a:rPr>
              <a:t>c</a:t>
            </a: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 by 6%</a:t>
            </a:r>
            <a:br>
              <a:rPr kumimoji="0" lang="en-GB" sz="1600" b="0" i="0" u="none" strike="noStrike" cap="none" spc="0" normalizeH="0" baseline="0" dirty="0" smtClean="0">
                <a:ln>
                  <a:noFill/>
                </a:ln>
                <a:solidFill>
                  <a:schemeClr val="tx1"/>
                </a:solidFill>
                <a:effectLst/>
                <a:uFillTx/>
                <a:latin typeface="+mn-lt"/>
                <a:ea typeface="+mn-ea"/>
                <a:cs typeface="+mn-cs"/>
                <a:sym typeface="Helvetica Light"/>
              </a:rPr>
            </a:b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but doesn</a:t>
            </a:r>
            <a:r>
              <a:rPr lang="en-GB" sz="1600" dirty="0" smtClean="0">
                <a:sym typeface="Helvetica Light"/>
              </a:rPr>
              <a:t>’t much improve </a:t>
            </a:r>
            <a:r>
              <a:rPr lang="en-GB" sz="1600" b="1" dirty="0" smtClean="0">
                <a:latin typeface="Times New Roman" panose="02020603050405020304" pitchFamily="18" charset="0"/>
                <a:cs typeface="Times New Roman" panose="02020603050405020304" pitchFamily="18" charset="0"/>
                <a:sym typeface="Helvetica Light"/>
              </a:rPr>
              <a:t>B</a:t>
            </a:r>
            <a:r>
              <a:rPr lang="en-GB" sz="1600" i="1" baseline="-25000" dirty="0" smtClean="0">
                <a:latin typeface="Times New Roman" panose="02020603050405020304" pitchFamily="18" charset="0"/>
                <a:cs typeface="Times New Roman" panose="02020603050405020304" pitchFamily="18" charset="0"/>
                <a:sym typeface="Helvetica Light"/>
              </a:rPr>
              <a:t>ens</a:t>
            </a:r>
            <a:br>
              <a:rPr lang="en-GB" sz="1600" i="1" baseline="-25000" dirty="0" smtClean="0">
                <a:latin typeface="Times New Roman" panose="02020603050405020304" pitchFamily="18" charset="0"/>
                <a:cs typeface="Times New Roman" panose="02020603050405020304" pitchFamily="18" charset="0"/>
                <a:sym typeface="Helvetica Light"/>
              </a:rPr>
            </a:br>
            <a:r>
              <a:rPr lang="en-GB" sz="1600" dirty="0" smtClean="0">
                <a:sym typeface="Helvetica Light"/>
              </a:rPr>
              <a:t>‒ with </a:t>
            </a:r>
            <a:r>
              <a:rPr lang="el-GR" sz="1600" i="1" dirty="0" smtClean="0">
                <a:sym typeface="Helvetica Light"/>
              </a:rPr>
              <a:t>β</a:t>
            </a:r>
            <a:r>
              <a:rPr lang="en-GB" sz="1600" i="1" baseline="-25000" dirty="0">
                <a:latin typeface="Times New Roman" panose="02020603050405020304" pitchFamily="18" charset="0"/>
                <a:cs typeface="Times New Roman" panose="02020603050405020304" pitchFamily="18" charset="0"/>
                <a:sym typeface="Helvetica Light"/>
              </a:rPr>
              <a:t>e</a:t>
            </a:r>
            <a:r>
              <a:rPr lang="en-GB" sz="1600" baseline="30000" dirty="0" smtClean="0">
                <a:sym typeface="Helvetica Light"/>
              </a:rPr>
              <a:t>2</a:t>
            </a:r>
            <a:r>
              <a:rPr lang="en-GB" sz="1600" dirty="0" smtClean="0">
                <a:sym typeface="Helvetica Light"/>
              </a:rPr>
              <a:t>=1 4DEnVar is as good  </a:t>
            </a:r>
            <a:endParaRPr lang="en-GB" sz="1600" dirty="0">
              <a:sym typeface="Helvetica Light"/>
            </a:endParaRPr>
          </a:p>
          <a:p>
            <a:pPr marL="285750" marR="0" indent="-285750" algn="l" defTabSz="584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Allowing</a:t>
            </a:r>
            <a:r>
              <a:rPr kumimoji="0" lang="en-GB" sz="1600" b="0" i="0" u="none" strike="noStrike" cap="none" spc="0" normalizeH="0" dirty="0" smtClean="0">
                <a:ln>
                  <a:noFill/>
                </a:ln>
                <a:solidFill>
                  <a:schemeClr val="tx1"/>
                </a:solidFill>
                <a:effectLst/>
                <a:uFillTx/>
                <a:latin typeface="+mn-lt"/>
                <a:ea typeface="+mn-ea"/>
                <a:cs typeface="+mn-cs"/>
                <a:sym typeface="Helvetica Light"/>
              </a:rPr>
              <a:t> for the </a:t>
            </a:r>
            <a:r>
              <a:rPr kumimoji="0" lang="en-GB" sz="1600" b="0" i="0" u="none" strike="noStrike" cap="none" spc="0" normalizeH="0" dirty="0" err="1" smtClean="0">
                <a:ln>
                  <a:noFill/>
                </a:ln>
                <a:solidFill>
                  <a:schemeClr val="tx1"/>
                </a:solidFill>
                <a:effectLst/>
                <a:uFillTx/>
                <a:latin typeface="+mn-lt"/>
                <a:ea typeface="+mn-ea"/>
                <a:cs typeface="+mn-cs"/>
                <a:sym typeface="Helvetica Light"/>
              </a:rPr>
              <a:t>obs</a:t>
            </a:r>
            <a:r>
              <a:rPr kumimoji="0" lang="en-GB" sz="1600" b="0" i="0" u="none" strike="noStrike" cap="none" spc="0" normalizeH="0" dirty="0" smtClean="0">
                <a:ln>
                  <a:noFill/>
                </a:ln>
                <a:solidFill>
                  <a:schemeClr val="tx1"/>
                </a:solidFill>
                <a:effectLst/>
                <a:uFillTx/>
                <a:latin typeface="+mn-lt"/>
                <a:ea typeface="+mn-ea"/>
                <a:cs typeface="+mn-cs"/>
                <a:sym typeface="Helvetica Light"/>
              </a:rPr>
              <a:t>-time in 4DEnVar gains 1% over 3DEnVar</a:t>
            </a:r>
          </a:p>
          <a:p>
            <a:pPr marL="285750" marR="0" indent="-285750" algn="l" defTabSz="584200" rtl="0" fontAlgn="auto" latinLnBrk="0" hangingPunct="0">
              <a:lnSpc>
                <a:spcPct val="100000"/>
              </a:lnSpc>
              <a:spcBef>
                <a:spcPts val="0"/>
              </a:spcBef>
              <a:spcAft>
                <a:spcPts val="600"/>
              </a:spcAft>
              <a:buClrTx/>
              <a:buSzTx/>
              <a:buFont typeface="Arial" panose="020B0604020202020204" pitchFamily="34" charset="0"/>
              <a:buChar char="•"/>
              <a:tabLst/>
            </a:pPr>
            <a:r>
              <a:rPr lang="en-GB" sz="1600" baseline="0" dirty="0" smtClean="0">
                <a:sym typeface="Helvetica Light"/>
              </a:rPr>
              <a:t>Hybrid-4DVar is 1% better than 4DVar and 2% better than best hybrid</a:t>
            </a:r>
            <a:r>
              <a:rPr lang="en-GB" sz="1600" dirty="0" smtClean="0">
                <a:sym typeface="Helvetica Light"/>
              </a:rPr>
              <a:t>-4DEnVar</a:t>
            </a:r>
            <a:endParaRPr kumimoji="0" lang="en-GB" sz="1600" b="0" i="0" u="none" strike="noStrike" cap="none" spc="0" normalizeH="0" baseline="0" dirty="0" smtClean="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229985406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722" y="71139"/>
            <a:ext cx="7319938" cy="623248"/>
          </a:xfrm>
        </p:spPr>
        <p:txBody>
          <a:bodyPr/>
          <a:lstStyle/>
          <a:p>
            <a:r>
              <a:rPr lang="en-GB" dirty="0" smtClean="0"/>
              <a:t>Scorecards for best method</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0398" y="694387"/>
            <a:ext cx="4049712" cy="2080928"/>
          </a:xfrm>
        </p:spPr>
      </p:pic>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26</a:t>
            </a:fld>
            <a:endParaRPr lang="en-GB" altLang="en-US" sz="1050">
              <a:latin typeface="Times"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398" y="2651210"/>
            <a:ext cx="4049712" cy="2080929"/>
          </a:xfrm>
          <a:prstGeom prst="rect">
            <a:avLst/>
          </a:prstGeom>
        </p:spPr>
      </p:pic>
      <p:sp>
        <p:nvSpPr>
          <p:cNvPr id="7" name="TextBox 6"/>
          <p:cNvSpPr txBox="1"/>
          <p:nvPr/>
        </p:nvSpPr>
        <p:spPr>
          <a:xfrm>
            <a:off x="527050" y="1084058"/>
            <a:ext cx="4044950" cy="1298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spcAft>
                <a:spcPts val="600"/>
              </a:spcAft>
            </a:pPr>
            <a:r>
              <a:rPr lang="en-GB" sz="2000" dirty="0" smtClean="0">
                <a:sym typeface="Helvetica Light"/>
              </a:rPr>
              <a:t>Hybrid-4DVar with </a:t>
            </a:r>
            <a:r>
              <a:rPr lang="el-GR" sz="2000" i="1" dirty="0" smtClean="0">
                <a:sym typeface="Helvetica Light"/>
              </a:rPr>
              <a:t>β</a:t>
            </a:r>
            <a:r>
              <a:rPr lang="en-GB" sz="2000" i="1" baseline="-25000" dirty="0" smtClean="0">
                <a:latin typeface="Times New Roman" panose="02020603050405020304" pitchFamily="18" charset="0"/>
                <a:cs typeface="Times New Roman" panose="02020603050405020304" pitchFamily="18" charset="0"/>
                <a:sym typeface="Helvetica Light"/>
              </a:rPr>
              <a:t>e</a:t>
            </a:r>
            <a:r>
              <a:rPr lang="en-GB" sz="2000" baseline="30000" dirty="0" smtClean="0">
                <a:sym typeface="Helvetica Light"/>
              </a:rPr>
              <a:t>2</a:t>
            </a:r>
            <a:r>
              <a:rPr lang="en-GB" sz="2000" dirty="0" smtClean="0">
                <a:sym typeface="Helvetica Light"/>
              </a:rPr>
              <a:t>=0.5</a:t>
            </a:r>
          </a:p>
          <a:p>
            <a:pPr algn="r" defTabSz="584200" hangingPunct="0">
              <a:spcAft>
                <a:spcPts val="600"/>
              </a:spcAft>
            </a:pPr>
            <a:r>
              <a:rPr lang="en-GB" sz="2000" dirty="0" smtClean="0">
                <a:sym typeface="Helvetica Light"/>
              </a:rPr>
              <a:t>beats </a:t>
            </a:r>
            <a:r>
              <a:rPr kumimoji="0" lang="en-GB" sz="2000" b="0" i="0" u="none" strike="noStrike" cap="none" spc="0" normalizeH="0" baseline="0" dirty="0" smtClean="0">
                <a:ln>
                  <a:noFill/>
                </a:ln>
                <a:solidFill>
                  <a:schemeClr val="tx1"/>
                </a:solidFill>
                <a:effectLst/>
                <a:uFillTx/>
                <a:latin typeface="+mn-lt"/>
                <a:ea typeface="+mn-ea"/>
                <a:cs typeface="+mn-cs"/>
                <a:sym typeface="Helvetica Light"/>
              </a:rPr>
              <a:t>4DVar </a:t>
            </a:r>
            <a:r>
              <a:rPr lang="en-GB" sz="2000" dirty="0">
                <a:solidFill>
                  <a:schemeClr val="tx1">
                    <a:lumMod val="25000"/>
                    <a:lumOff val="75000"/>
                  </a:schemeClr>
                </a:solidFill>
                <a:sym typeface="Helvetica Light"/>
              </a:rPr>
              <a:t>with </a:t>
            </a:r>
            <a:r>
              <a:rPr lang="el-GR" sz="2000" i="1" dirty="0">
                <a:solidFill>
                  <a:schemeClr val="tx1">
                    <a:lumMod val="25000"/>
                    <a:lumOff val="75000"/>
                  </a:schemeClr>
                </a:solidFill>
                <a:sym typeface="Helvetica Light"/>
              </a:rPr>
              <a:t>β</a:t>
            </a:r>
            <a:r>
              <a:rPr lang="en-GB" sz="2000" i="1" baseline="-25000" dirty="0" smtClean="0">
                <a:solidFill>
                  <a:schemeClr val="tx1">
                    <a:lumMod val="25000"/>
                    <a:lumOff val="75000"/>
                  </a:schemeClr>
                </a:solidFill>
                <a:latin typeface="Times New Roman" panose="02020603050405020304" pitchFamily="18" charset="0"/>
                <a:cs typeface="Times New Roman" panose="02020603050405020304" pitchFamily="18" charset="0"/>
                <a:sym typeface="Helvetica Light"/>
              </a:rPr>
              <a:t>e</a:t>
            </a:r>
            <a:r>
              <a:rPr lang="en-GB" sz="2000" baseline="30000" dirty="0" smtClean="0">
                <a:solidFill>
                  <a:schemeClr val="tx1">
                    <a:lumMod val="25000"/>
                    <a:lumOff val="75000"/>
                  </a:schemeClr>
                </a:solidFill>
                <a:sym typeface="Helvetica Light"/>
              </a:rPr>
              <a:t>2</a:t>
            </a:r>
            <a:r>
              <a:rPr lang="en-GB" sz="2000" dirty="0" smtClean="0">
                <a:solidFill>
                  <a:schemeClr val="tx1">
                    <a:lumMod val="25000"/>
                    <a:lumOff val="75000"/>
                  </a:schemeClr>
                </a:solidFill>
                <a:sym typeface="Helvetica Light"/>
              </a:rPr>
              <a:t>=0.0</a:t>
            </a:r>
            <a:endParaRPr kumimoji="0" lang="en-GB" sz="2000" b="0" i="0" u="none" strike="noStrike" cap="none" spc="0" normalizeH="0" baseline="0" dirty="0" smtClean="0">
              <a:ln>
                <a:noFill/>
              </a:ln>
              <a:solidFill>
                <a:schemeClr val="tx1">
                  <a:lumMod val="25000"/>
                  <a:lumOff val="75000"/>
                </a:schemeClr>
              </a:solidFill>
              <a:effectLst/>
              <a:uFillTx/>
              <a:sym typeface="Helvetica Light"/>
            </a:endParaRPr>
          </a:p>
          <a:p>
            <a:pPr algn="r" defTabSz="584200" hangingPunct="0">
              <a:spcAft>
                <a:spcPts val="600"/>
              </a:spcAft>
            </a:pPr>
            <a:r>
              <a:rPr lang="en-GB" sz="2000" dirty="0">
                <a:sym typeface="Helvetica Light"/>
              </a:rPr>
              <a:t>+</a:t>
            </a:r>
            <a:r>
              <a:rPr kumimoji="0" lang="en-GB" sz="2000" b="0" i="0" u="none" strike="noStrike" cap="none" spc="0" normalizeH="0" baseline="0" dirty="0" smtClean="0">
                <a:ln>
                  <a:noFill/>
                </a:ln>
                <a:solidFill>
                  <a:schemeClr val="tx1"/>
                </a:solidFill>
                <a:effectLst/>
                <a:uFillTx/>
                <a:latin typeface="+mn-lt"/>
                <a:ea typeface="+mn-ea"/>
                <a:cs typeface="+mn-cs"/>
                <a:sym typeface="Helvetica Light"/>
              </a:rPr>
              <a:t>1.1% on Index</a:t>
            </a:r>
          </a:p>
        </p:txBody>
      </p:sp>
      <p:sp>
        <p:nvSpPr>
          <p:cNvPr id="8" name="TextBox 7"/>
          <p:cNvSpPr txBox="1"/>
          <p:nvPr/>
        </p:nvSpPr>
        <p:spPr>
          <a:xfrm>
            <a:off x="542290" y="3019538"/>
            <a:ext cx="4044950" cy="1298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spcAft>
                <a:spcPts val="600"/>
              </a:spcAft>
            </a:pPr>
            <a:r>
              <a:rPr lang="en-GB" sz="2000" dirty="0" smtClean="0">
                <a:sym typeface="Helvetica Light"/>
              </a:rPr>
              <a:t>Hybrid-4DVar with </a:t>
            </a:r>
            <a:r>
              <a:rPr lang="el-GR" sz="2000" i="1" dirty="0" smtClean="0">
                <a:sym typeface="Helvetica Light"/>
              </a:rPr>
              <a:t>β</a:t>
            </a:r>
            <a:r>
              <a:rPr lang="en-GB" sz="2000" i="1" baseline="-25000" dirty="0" smtClean="0">
                <a:latin typeface="Times New Roman" panose="02020603050405020304" pitchFamily="18" charset="0"/>
                <a:cs typeface="Times New Roman" panose="02020603050405020304" pitchFamily="18" charset="0"/>
                <a:sym typeface="Helvetica Light"/>
              </a:rPr>
              <a:t>e</a:t>
            </a:r>
            <a:r>
              <a:rPr lang="en-GB" sz="2000" baseline="30000" dirty="0" smtClean="0">
                <a:sym typeface="Helvetica Light"/>
              </a:rPr>
              <a:t>2</a:t>
            </a:r>
            <a:r>
              <a:rPr lang="en-GB" sz="2000" dirty="0" smtClean="0">
                <a:sym typeface="Helvetica Light"/>
              </a:rPr>
              <a:t>=0.5</a:t>
            </a:r>
          </a:p>
          <a:p>
            <a:pPr algn="r" defTabSz="584200" hangingPunct="0">
              <a:spcAft>
                <a:spcPts val="600"/>
              </a:spcAft>
            </a:pPr>
            <a:r>
              <a:rPr lang="en-GB" sz="2000" dirty="0" smtClean="0">
                <a:sym typeface="Helvetica Light"/>
              </a:rPr>
              <a:t>beats hybrid-4DEnVar </a:t>
            </a:r>
            <a:r>
              <a:rPr lang="en-GB" sz="2000" dirty="0">
                <a:sym typeface="Helvetica Light"/>
              </a:rPr>
              <a:t>with </a:t>
            </a:r>
            <a:r>
              <a:rPr lang="el-GR" sz="2000" i="1" dirty="0">
                <a:sym typeface="Helvetica Light"/>
              </a:rPr>
              <a:t>β</a:t>
            </a:r>
            <a:r>
              <a:rPr lang="en-GB" sz="2000" i="1" baseline="-25000" dirty="0" smtClean="0">
                <a:latin typeface="Times New Roman" panose="02020603050405020304" pitchFamily="18" charset="0"/>
                <a:cs typeface="Times New Roman" panose="02020603050405020304" pitchFamily="18" charset="0"/>
                <a:sym typeface="Helvetica Light"/>
              </a:rPr>
              <a:t>e</a:t>
            </a:r>
            <a:r>
              <a:rPr lang="en-GB" sz="2000" baseline="30000" dirty="0" smtClean="0">
                <a:sym typeface="Helvetica Light"/>
              </a:rPr>
              <a:t>2</a:t>
            </a:r>
            <a:r>
              <a:rPr lang="en-GB" sz="2000" dirty="0" smtClean="0">
                <a:sym typeface="Helvetica Light"/>
              </a:rPr>
              <a:t>=0.7</a:t>
            </a:r>
          </a:p>
          <a:p>
            <a:pPr algn="r" defTabSz="584200" hangingPunct="0">
              <a:spcAft>
                <a:spcPts val="600"/>
              </a:spcAft>
            </a:pPr>
            <a:r>
              <a:rPr lang="en-GB" sz="2000" dirty="0">
                <a:sym typeface="Helvetica Light"/>
              </a:rPr>
              <a:t>+</a:t>
            </a:r>
            <a:r>
              <a:rPr kumimoji="0" lang="en-GB" sz="2000" b="0" i="0" u="none" strike="noStrike" cap="none" spc="0" normalizeH="0" baseline="0" dirty="0" smtClean="0">
                <a:ln>
                  <a:noFill/>
                </a:ln>
                <a:solidFill>
                  <a:schemeClr val="tx1"/>
                </a:solidFill>
                <a:effectLst/>
                <a:uFillTx/>
                <a:latin typeface="+mn-lt"/>
                <a:ea typeface="+mn-ea"/>
                <a:cs typeface="+mn-cs"/>
                <a:sym typeface="Helvetica Light"/>
              </a:rPr>
              <a:t>2.2% on Index</a:t>
            </a:r>
          </a:p>
        </p:txBody>
      </p:sp>
    </p:spTree>
    <p:extLst>
      <p:ext uri="{BB962C8B-B14F-4D97-AF65-F5344CB8AC3E}">
        <p14:creationId xmlns:p14="http://schemas.microsoft.com/office/powerpoint/2010/main" val="25065815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054" y="0"/>
            <a:ext cx="7353946" cy="623248"/>
          </a:xfrm>
        </p:spPr>
        <p:txBody>
          <a:bodyPr/>
          <a:lstStyle/>
          <a:p>
            <a:r>
              <a:rPr lang="en-GB" dirty="0"/>
              <a:t>Comparison of hybrid-</a:t>
            </a:r>
            <a:r>
              <a:rPr lang="en-GB" dirty="0" err="1"/>
              <a:t>Var</a:t>
            </a:r>
            <a:r>
              <a:rPr lang="en-GB" dirty="0"/>
              <a:t> methods</a:t>
            </a:r>
          </a:p>
        </p:txBody>
      </p:sp>
      <p:sp>
        <p:nvSpPr>
          <p:cNvPr id="4" name="Footer Placeholder 3"/>
          <p:cNvSpPr>
            <a:spLocks noGrp="1"/>
          </p:cNvSpPr>
          <p:nvPr>
            <p:ph type="ftr" sz="quarter" idx="10"/>
          </p:nvPr>
        </p:nvSpPr>
        <p:spPr/>
        <p:txBody>
          <a:bodyPr/>
          <a:lstStyle/>
          <a:p>
            <a:pPr>
              <a:defRPr/>
            </a:pPr>
            <a:r>
              <a:rPr lang="en-GB" altLang="en-US" dirty="0" smtClean="0"/>
              <a:t>© Crown copyright   Met Office. Andrew Lorenc  </a:t>
            </a:r>
            <a:fld id="{6100BBA5-8777-4DC6-9188-CBD0044E6475}" type="slidenum">
              <a:rPr lang="en-GB" altLang="en-US" smtClean="0"/>
              <a:pPr>
                <a:defRPr/>
              </a:pPr>
              <a:t>27</a:t>
            </a:fld>
            <a:endParaRPr lang="en-GB" altLang="en-US" sz="1050" dirty="0">
              <a:latin typeface="Times" panose="02020603050405020304" pitchFamily="18" charset="0"/>
            </a:endParaRPr>
          </a:p>
        </p:txBody>
      </p:sp>
      <p:sp>
        <p:nvSpPr>
          <p:cNvPr id="7" name="TextBox 6"/>
          <p:cNvSpPr txBox="1"/>
          <p:nvPr/>
        </p:nvSpPr>
        <p:spPr>
          <a:xfrm>
            <a:off x="-1" y="4446458"/>
            <a:ext cx="1193369"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US" sz="800" dirty="0" smtClean="0">
                <a:solidFill>
                  <a:srgbClr val="0070C0"/>
                </a:solidFill>
              </a:rPr>
              <a:t>Lorenc &amp; </a:t>
            </a:r>
            <a:r>
              <a:rPr lang="en-US" sz="800" dirty="0" err="1" smtClean="0">
                <a:solidFill>
                  <a:srgbClr val="0070C0"/>
                </a:solidFill>
              </a:rPr>
              <a:t>Jardak</a:t>
            </a:r>
            <a:r>
              <a:rPr lang="en-US" sz="800" dirty="0" smtClean="0">
                <a:solidFill>
                  <a:srgbClr val="0070C0"/>
                </a:solidFill>
              </a:rPr>
              <a:t> 2018</a:t>
            </a:r>
            <a:endParaRPr kumimoji="0" lang="en-GB" sz="800" b="0" u="none" strike="noStrike" cap="none" spc="0" normalizeH="0" baseline="0" dirty="0" smtClean="0">
              <a:ln>
                <a:noFill/>
              </a:ln>
              <a:solidFill>
                <a:srgbClr val="0070C0"/>
              </a:solidFill>
              <a:effectLst/>
              <a:uFillTx/>
              <a:sym typeface="Helvetica Ligh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617" y="616984"/>
            <a:ext cx="5486876" cy="4115156"/>
          </a:xfrm>
          <a:prstGeom prst="rect">
            <a:avLst/>
          </a:prstGeom>
        </p:spPr>
      </p:pic>
      <p:sp>
        <p:nvSpPr>
          <p:cNvPr id="8" name="TextBox 7"/>
          <p:cNvSpPr txBox="1"/>
          <p:nvPr/>
        </p:nvSpPr>
        <p:spPr>
          <a:xfrm>
            <a:off x="80920" y="1138712"/>
            <a:ext cx="3584772" cy="2914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l" defTabSz="584200" rtl="0" fontAlgn="auto" latinLnBrk="0" hangingPunct="0">
              <a:lnSpc>
                <a:spcPct val="100000"/>
              </a:lnSpc>
              <a:spcBef>
                <a:spcPts val="0"/>
              </a:spcBef>
              <a:spcAft>
                <a:spcPts val="600"/>
              </a:spcAft>
              <a:buClrTx/>
              <a:buSzTx/>
              <a:tabLst/>
            </a:pP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Used 4DVar software to run 3DVar with covariances improved by 3hrs evolution </a:t>
            </a:r>
            <a:r>
              <a:rPr kumimoji="0" lang="en-GB" sz="1200" b="0" i="0" u="none" strike="noStrike" cap="none" spc="0" normalizeH="0" baseline="0" dirty="0" smtClean="0">
                <a:ln>
                  <a:noFill/>
                </a:ln>
                <a:solidFill>
                  <a:schemeClr val="tx1"/>
                </a:solidFill>
                <a:effectLst/>
                <a:uFillTx/>
                <a:latin typeface="+mn-lt"/>
                <a:ea typeface="+mn-ea"/>
                <a:cs typeface="+mn-cs"/>
                <a:sym typeface="Helvetica Light"/>
              </a:rPr>
              <a:t>(as</a:t>
            </a:r>
            <a:r>
              <a:rPr kumimoji="0" lang="en-GB" sz="1200" b="0" i="0" u="none" strike="noStrike" cap="none" spc="0" normalizeH="0" dirty="0" smtClean="0">
                <a:ln>
                  <a:noFill/>
                </a:ln>
                <a:solidFill>
                  <a:schemeClr val="tx1"/>
                </a:solidFill>
                <a:effectLst/>
                <a:uFillTx/>
                <a:latin typeface="+mn-lt"/>
                <a:ea typeface="+mn-ea"/>
                <a:cs typeface="+mn-cs"/>
                <a:sym typeface="Helvetica Light"/>
              </a:rPr>
              <a:t> in Lorenc &amp; Rawlins 2005)</a:t>
            </a:r>
            <a:endParaRPr kumimoji="0" lang="en-GB" sz="1600" b="0" i="0" u="none" strike="noStrike" cap="none" spc="0" normalizeH="0" baseline="0" dirty="0" smtClean="0">
              <a:ln>
                <a:noFill/>
              </a:ln>
              <a:solidFill>
                <a:schemeClr val="tx1"/>
              </a:solidFill>
              <a:effectLst/>
              <a:uFillTx/>
              <a:latin typeface="+mn-lt"/>
              <a:ea typeface="+mn-ea"/>
              <a:cs typeface="+mn-cs"/>
              <a:sym typeface="Helvetica Light"/>
            </a:endParaRPr>
          </a:p>
          <a:p>
            <a:pPr marL="285750" indent="-285750" defTabSz="584200" hangingPunct="0">
              <a:spcAft>
                <a:spcPts val="600"/>
              </a:spcAft>
              <a:buFont typeface="Arial" panose="020B0604020202020204" pitchFamily="34" charset="0"/>
              <a:buChar char="•"/>
            </a:pP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This improves static </a:t>
            </a:r>
            <a:r>
              <a:rPr lang="en-GB" sz="1600" b="1" dirty="0" err="1" smtClean="0">
                <a:latin typeface="Times New Roman" panose="02020603050405020304" pitchFamily="18" charset="0"/>
                <a:cs typeface="Times New Roman" panose="02020603050405020304" pitchFamily="18" charset="0"/>
                <a:sym typeface="Helvetica Light"/>
              </a:rPr>
              <a:t>B</a:t>
            </a:r>
            <a:r>
              <a:rPr lang="en-GB" sz="1600" i="1" baseline="-25000" dirty="0" err="1" smtClean="0">
                <a:latin typeface="Times New Roman" panose="02020603050405020304" pitchFamily="18" charset="0"/>
                <a:cs typeface="Times New Roman" panose="02020603050405020304" pitchFamily="18" charset="0"/>
                <a:sym typeface="Helvetica Light"/>
              </a:rPr>
              <a:t>c</a:t>
            </a: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 explaining most of the benefit of 4DVar</a:t>
            </a:r>
            <a:r>
              <a:rPr lang="en-GB" sz="1600" dirty="0" smtClean="0">
                <a:sym typeface="Helvetica Light"/>
              </a:rPr>
              <a:t>  </a:t>
            </a:r>
            <a:endParaRPr lang="en-GB" sz="1600" dirty="0">
              <a:sym typeface="Helvetica Light"/>
            </a:endParaRPr>
          </a:p>
          <a:p>
            <a:pPr marL="285750" marR="0" indent="-285750" algn="l" defTabSz="584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Allowing</a:t>
            </a:r>
            <a:r>
              <a:rPr kumimoji="0" lang="en-GB" sz="1600" b="0" i="0" u="none" strike="noStrike" cap="none" spc="0" normalizeH="0" dirty="0" smtClean="0">
                <a:ln>
                  <a:noFill/>
                </a:ln>
                <a:solidFill>
                  <a:schemeClr val="tx1"/>
                </a:solidFill>
                <a:effectLst/>
                <a:uFillTx/>
                <a:latin typeface="+mn-lt"/>
                <a:ea typeface="+mn-ea"/>
                <a:cs typeface="+mn-cs"/>
                <a:sym typeface="Helvetica Light"/>
              </a:rPr>
              <a:t> for the </a:t>
            </a:r>
            <a:r>
              <a:rPr kumimoji="0" lang="en-GB" sz="1600" b="0" i="0" u="none" strike="noStrike" cap="none" spc="0" normalizeH="0" dirty="0" err="1" smtClean="0">
                <a:ln>
                  <a:noFill/>
                </a:ln>
                <a:solidFill>
                  <a:schemeClr val="tx1"/>
                </a:solidFill>
                <a:effectLst/>
                <a:uFillTx/>
                <a:latin typeface="+mn-lt"/>
                <a:ea typeface="+mn-ea"/>
                <a:cs typeface="+mn-cs"/>
                <a:sym typeface="Helvetica Light"/>
              </a:rPr>
              <a:t>obs</a:t>
            </a:r>
            <a:r>
              <a:rPr kumimoji="0" lang="en-GB" sz="1600" b="0" i="0" u="none" strike="noStrike" cap="none" spc="0" normalizeH="0" dirty="0" smtClean="0">
                <a:ln>
                  <a:noFill/>
                </a:ln>
                <a:solidFill>
                  <a:schemeClr val="tx1"/>
                </a:solidFill>
                <a:effectLst/>
                <a:uFillTx/>
                <a:latin typeface="+mn-lt"/>
                <a:ea typeface="+mn-ea"/>
                <a:cs typeface="+mn-cs"/>
                <a:sym typeface="Helvetica Light"/>
              </a:rPr>
              <a:t>-time in 4DVar gains ~1% </a:t>
            </a:r>
            <a:r>
              <a:rPr kumimoji="0" lang="en-GB" sz="1200" b="0" i="0" u="none" strike="noStrike" cap="none" spc="0" normalizeH="0" dirty="0" smtClean="0">
                <a:ln>
                  <a:noFill/>
                </a:ln>
                <a:solidFill>
                  <a:schemeClr val="tx1"/>
                </a:solidFill>
                <a:effectLst/>
                <a:uFillTx/>
                <a:latin typeface="+mn-lt"/>
                <a:ea typeface="+mn-ea"/>
                <a:cs typeface="+mn-cs"/>
                <a:sym typeface="Helvetica Light"/>
              </a:rPr>
              <a:t>(like 4DEnVar over 3DEnVar)</a:t>
            </a:r>
            <a:endParaRPr kumimoji="0" lang="en-GB" sz="1600" b="0" i="0" u="none" strike="noStrike" cap="none" spc="0" normalizeH="0" dirty="0" smtClean="0">
              <a:ln>
                <a:noFill/>
              </a:ln>
              <a:solidFill>
                <a:schemeClr val="tx1"/>
              </a:solidFill>
              <a:effectLst/>
              <a:uFillTx/>
              <a:latin typeface="+mn-lt"/>
              <a:ea typeface="+mn-ea"/>
              <a:cs typeface="+mn-cs"/>
              <a:sym typeface="Helvetica Light"/>
            </a:endParaRPr>
          </a:p>
          <a:p>
            <a:pPr marL="285750" indent="-285750" defTabSz="584200" hangingPunct="0">
              <a:spcAft>
                <a:spcPts val="600"/>
              </a:spcAft>
              <a:buFont typeface="Arial" panose="020B0604020202020204" pitchFamily="34" charset="0"/>
              <a:buChar char="•"/>
            </a:pPr>
            <a:r>
              <a:rPr lang="en-GB" sz="1600" baseline="0" dirty="0" smtClean="0">
                <a:sym typeface="Helvetica Light"/>
              </a:rPr>
              <a:t>Time-evolved </a:t>
            </a:r>
            <a:r>
              <a:rPr lang="en-GB" sz="1600" b="1" dirty="0" smtClean="0">
                <a:latin typeface="Times New Roman" panose="02020603050405020304" pitchFamily="18" charset="0"/>
                <a:cs typeface="Times New Roman" panose="02020603050405020304" pitchFamily="18" charset="0"/>
                <a:sym typeface="Helvetica Light"/>
              </a:rPr>
              <a:t>M</a:t>
            </a:r>
            <a:r>
              <a:rPr lang="en-GB" sz="1600" baseline="-25000" dirty="0" smtClean="0">
                <a:sym typeface="Helvetica Light"/>
              </a:rPr>
              <a:t>3</a:t>
            </a:r>
            <a:r>
              <a:rPr lang="en-GB" sz="1600" b="1" dirty="0" smtClean="0">
                <a:latin typeface="Times New Roman" panose="02020603050405020304" pitchFamily="18" charset="0"/>
                <a:cs typeface="Times New Roman" panose="02020603050405020304" pitchFamily="18" charset="0"/>
                <a:sym typeface="Helvetica Light"/>
              </a:rPr>
              <a:t>B</a:t>
            </a:r>
            <a:r>
              <a:rPr lang="en-GB" sz="1600" i="1" baseline="-25000" dirty="0" smtClean="0">
                <a:latin typeface="Times New Roman" panose="02020603050405020304" pitchFamily="18" charset="0"/>
                <a:cs typeface="Times New Roman" panose="02020603050405020304" pitchFamily="18" charset="0"/>
                <a:sym typeface="Helvetica Light"/>
              </a:rPr>
              <a:t>ens</a:t>
            </a:r>
            <a:r>
              <a:rPr lang="en-GB" sz="1600" b="1" dirty="0" smtClean="0">
                <a:latin typeface="Times New Roman" panose="02020603050405020304" pitchFamily="18" charset="0"/>
                <a:cs typeface="Times New Roman" panose="02020603050405020304" pitchFamily="18" charset="0"/>
                <a:sym typeface="Helvetica Light"/>
              </a:rPr>
              <a:t>M</a:t>
            </a:r>
            <a:r>
              <a:rPr lang="en-GB" sz="1600" baseline="-25000" dirty="0" smtClean="0">
                <a:sym typeface="Helvetica Light"/>
              </a:rPr>
              <a:t>3</a:t>
            </a:r>
            <a:r>
              <a:rPr lang="en-GB" sz="1600" i="1" baseline="30000" dirty="0" smtClean="0">
                <a:latin typeface="Times New Roman" panose="02020603050405020304" pitchFamily="18" charset="0"/>
                <a:cs typeface="Times New Roman" panose="02020603050405020304" pitchFamily="18" charset="0"/>
                <a:sym typeface="Helvetica Light"/>
              </a:rPr>
              <a:t>T</a:t>
            </a:r>
            <a:r>
              <a:rPr lang="en-GB" sz="1600" i="1" baseline="-25000" dirty="0" smtClean="0">
                <a:latin typeface="Times New Roman" panose="02020603050405020304" pitchFamily="18" charset="0"/>
                <a:cs typeface="Times New Roman" panose="02020603050405020304" pitchFamily="18" charset="0"/>
                <a:sym typeface="Helvetica Light"/>
              </a:rPr>
              <a:t> </a:t>
            </a:r>
            <a:r>
              <a:rPr lang="en-GB" sz="1600" baseline="0" dirty="0" smtClean="0">
                <a:sym typeface="Helvetica Light"/>
              </a:rPr>
              <a:t> </a:t>
            </a:r>
            <a:br>
              <a:rPr lang="en-GB" sz="1600" baseline="0" dirty="0" smtClean="0">
                <a:sym typeface="Helvetica Light"/>
              </a:rPr>
            </a:br>
            <a:r>
              <a:rPr lang="en-GB" sz="1600" baseline="0" dirty="0" smtClean="0">
                <a:sym typeface="Helvetica Light"/>
              </a:rPr>
              <a:t>does not </a:t>
            </a:r>
            <a:r>
              <a:rPr lang="en-GB" sz="1600" dirty="0" smtClean="0">
                <a:sym typeface="Helvetica Light"/>
              </a:rPr>
              <a:t>improve on </a:t>
            </a:r>
            <a:r>
              <a:rPr lang="en-GB" sz="1600" b="1" dirty="0">
                <a:latin typeface="Times New Roman" panose="02020603050405020304" pitchFamily="18" charset="0"/>
                <a:cs typeface="Times New Roman" panose="02020603050405020304" pitchFamily="18" charset="0"/>
                <a:sym typeface="Helvetica Light"/>
              </a:rPr>
              <a:t>B</a:t>
            </a:r>
            <a:r>
              <a:rPr lang="en-GB" sz="1600" i="1" baseline="-25000" dirty="0">
                <a:latin typeface="Times New Roman" panose="02020603050405020304" pitchFamily="18" charset="0"/>
                <a:cs typeface="Times New Roman" panose="02020603050405020304" pitchFamily="18" charset="0"/>
                <a:sym typeface="Helvetica Light"/>
              </a:rPr>
              <a:t>ens</a:t>
            </a:r>
            <a:br>
              <a:rPr lang="en-GB" sz="1600" i="1" baseline="-25000" dirty="0">
                <a:latin typeface="Times New Roman" panose="02020603050405020304" pitchFamily="18" charset="0"/>
                <a:cs typeface="Times New Roman" panose="02020603050405020304" pitchFamily="18" charset="0"/>
                <a:sym typeface="Helvetica Light"/>
              </a:rPr>
            </a:br>
            <a:endParaRPr kumimoji="0" lang="en-GB" sz="1600" b="0" i="0" u="none" strike="noStrike" cap="none" spc="0" normalizeH="0" baseline="0" dirty="0" smtClean="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39380317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302" y="0"/>
            <a:ext cx="7330698" cy="623248"/>
          </a:xfrm>
        </p:spPr>
        <p:txBody>
          <a:bodyPr/>
          <a:lstStyle/>
          <a:p>
            <a:r>
              <a:rPr lang="en-GB" dirty="0" smtClean="0"/>
              <a:t>Explanation </a:t>
            </a:r>
            <a:r>
              <a:rPr lang="en-GB" sz="2000" dirty="0" smtClean="0"/>
              <a:t>using ideas from nonlinear dynamics</a:t>
            </a:r>
            <a:endParaRPr lang="en-GB" sz="2000" dirty="0"/>
          </a:p>
        </p:txBody>
      </p:sp>
      <p:sp>
        <p:nvSpPr>
          <p:cNvPr id="3" name="Content Placeholder 2"/>
          <p:cNvSpPr>
            <a:spLocks noGrp="1"/>
          </p:cNvSpPr>
          <p:nvPr>
            <p:ph idx="1"/>
          </p:nvPr>
        </p:nvSpPr>
        <p:spPr>
          <a:xfrm>
            <a:off x="97104" y="822439"/>
            <a:ext cx="8938408" cy="3667728"/>
          </a:xfrm>
        </p:spPr>
        <p:txBody>
          <a:bodyPr/>
          <a:lstStyle/>
          <a:p>
            <a:pPr marL="285750" indent="-285750">
              <a:spcBef>
                <a:spcPts val="600"/>
              </a:spcBef>
              <a:buFont typeface="Arial" panose="020B0604020202020204" pitchFamily="34" charset="0"/>
              <a:buChar char="•"/>
            </a:pPr>
            <a:r>
              <a:rPr lang="en-GB" sz="1800" dirty="0"/>
              <a:t>For a </a:t>
            </a:r>
            <a:r>
              <a:rPr lang="en-GB" sz="1800" dirty="0" smtClean="0"/>
              <a:t>perfect chaotic </a:t>
            </a:r>
            <a:r>
              <a:rPr lang="en-GB" sz="1800" dirty="0"/>
              <a:t>model, the errors from a Kalman filter based DA system </a:t>
            </a:r>
            <a:r>
              <a:rPr lang="en-GB" sz="1800" dirty="0" smtClean="0"/>
              <a:t/>
            </a:r>
            <a:br>
              <a:rPr lang="en-GB" sz="1800" dirty="0" smtClean="0"/>
            </a:br>
            <a:r>
              <a:rPr lang="en-GB" sz="1800" dirty="0" smtClean="0"/>
              <a:t>asymptote </a:t>
            </a:r>
            <a:r>
              <a:rPr lang="en-GB" sz="1800" dirty="0"/>
              <a:t>to the </a:t>
            </a:r>
            <a:r>
              <a:rPr lang="en-GB" sz="1800" b="1" dirty="0">
                <a:solidFill>
                  <a:schemeClr val="accent3"/>
                </a:solidFill>
              </a:rPr>
              <a:t>unstable</a:t>
            </a:r>
            <a:r>
              <a:rPr lang="en-GB" sz="1800" dirty="0"/>
              <a:t>–neutral </a:t>
            </a:r>
            <a:r>
              <a:rPr lang="en-GB" sz="1800" b="1" dirty="0">
                <a:solidFill>
                  <a:schemeClr val="accent3"/>
                </a:solidFill>
              </a:rPr>
              <a:t>subspace</a:t>
            </a:r>
            <a:r>
              <a:rPr lang="en-GB" sz="1800" dirty="0"/>
              <a:t> </a:t>
            </a:r>
            <a:endParaRPr lang="en-GB" sz="1800" dirty="0" smtClean="0"/>
          </a:p>
          <a:p>
            <a:pPr marL="285750" indent="-285750">
              <a:spcBef>
                <a:spcPts val="600"/>
              </a:spcBef>
              <a:buFont typeface="Arial" panose="020B0604020202020204" pitchFamily="34" charset="0"/>
              <a:buChar char="•"/>
            </a:pPr>
            <a:r>
              <a:rPr lang="en-GB" sz="1800" dirty="0" smtClean="0"/>
              <a:t>Ensemble DA only works if </a:t>
            </a:r>
            <a:r>
              <a:rPr lang="en-GB" sz="1800" i="1" dirty="0" smtClean="0"/>
              <a:t>N</a:t>
            </a:r>
            <a:r>
              <a:rPr lang="en-GB" sz="1800" i="1" baseline="-25000" dirty="0" smtClean="0"/>
              <a:t>e</a:t>
            </a:r>
            <a:r>
              <a:rPr lang="en-GB" sz="1800" dirty="0" smtClean="0"/>
              <a:t> &gt; dimensions of unstable-neutral sub-space</a:t>
            </a:r>
            <a:br>
              <a:rPr lang="en-GB" sz="1800" dirty="0" smtClean="0"/>
            </a:br>
            <a:r>
              <a:rPr lang="en-GB" sz="1200" dirty="0" smtClean="0"/>
              <a:t>(</a:t>
            </a:r>
            <a:r>
              <a:rPr lang="en-GB" sz="1200" dirty="0" err="1" smtClean="0"/>
              <a:t>Bocquet</a:t>
            </a:r>
            <a:r>
              <a:rPr lang="en-GB" sz="1200" dirty="0" smtClean="0"/>
              <a:t> &amp; </a:t>
            </a:r>
            <a:r>
              <a:rPr lang="en-GB" sz="1200" dirty="0" err="1" smtClean="0"/>
              <a:t>Carrassi</a:t>
            </a:r>
            <a:r>
              <a:rPr lang="en-GB" sz="1200" dirty="0" smtClean="0"/>
              <a:t> 2017).    </a:t>
            </a:r>
            <a:r>
              <a:rPr lang="en-GB" sz="1800" dirty="0" smtClean="0"/>
              <a:t>Our Ne=44 was too small, so needs augmenting by </a:t>
            </a:r>
            <a:r>
              <a:rPr lang="en-GB" sz="1800" b="1" dirty="0">
                <a:latin typeface="Times New Roman" panose="02020603050405020304" pitchFamily="18" charset="0"/>
                <a:cs typeface="Times New Roman" panose="02020603050405020304" pitchFamily="18" charset="0"/>
              </a:rPr>
              <a:t>B</a:t>
            </a:r>
            <a:r>
              <a:rPr lang="en-GB" sz="1800" dirty="0" smtClean="0"/>
              <a:t>.</a:t>
            </a:r>
            <a:endParaRPr lang="en-GB" sz="1800" dirty="0"/>
          </a:p>
          <a:p>
            <a:pPr marL="285750" indent="-285750">
              <a:buFont typeface="Arial" panose="020B0604020202020204" pitchFamily="34" charset="0"/>
              <a:buChar char="•"/>
            </a:pPr>
            <a:r>
              <a:rPr lang="en-GB" sz="1800" dirty="0" smtClean="0"/>
              <a:t>4DVar methods work best when increments are in the unstable sub-space </a:t>
            </a:r>
            <a:br>
              <a:rPr lang="en-GB" sz="1800" dirty="0" smtClean="0"/>
            </a:br>
            <a:r>
              <a:rPr lang="en-GB" sz="1200" dirty="0" smtClean="0"/>
              <a:t>(</a:t>
            </a:r>
            <a:r>
              <a:rPr lang="en-GB" sz="1200" dirty="0" err="1" smtClean="0"/>
              <a:t>Trevisan</a:t>
            </a:r>
            <a:r>
              <a:rPr lang="en-GB" sz="1200" dirty="0" smtClean="0"/>
              <a:t> </a:t>
            </a:r>
            <a:r>
              <a:rPr lang="en-GB" sz="1200" i="1" dirty="0" smtClean="0"/>
              <a:t>et al. </a:t>
            </a:r>
            <a:r>
              <a:rPr lang="en-GB" sz="1200" dirty="0" smtClean="0"/>
              <a:t>2010)</a:t>
            </a:r>
          </a:p>
          <a:p>
            <a:pPr marL="285750" indent="-285750">
              <a:buFont typeface="Arial" panose="020B0604020202020204" pitchFamily="34" charset="0"/>
              <a:buChar char="•"/>
            </a:pPr>
            <a:r>
              <a:rPr lang="en-GB" sz="1800" dirty="0" smtClean="0"/>
              <a:t>Perturbations which grow typically slope ‒ our </a:t>
            </a:r>
            <a:r>
              <a:rPr lang="en-GB" sz="1800" b="1" dirty="0" smtClean="0">
                <a:latin typeface="Times New Roman" panose="02020603050405020304" pitchFamily="18" charset="0"/>
                <a:cs typeface="Times New Roman" panose="02020603050405020304" pitchFamily="18" charset="0"/>
              </a:rPr>
              <a:t>B</a:t>
            </a:r>
            <a:r>
              <a:rPr lang="en-GB" sz="1800" dirty="0" smtClean="0"/>
              <a:t> model is isotropic.  </a:t>
            </a:r>
            <a:br>
              <a:rPr lang="en-GB" sz="1800" dirty="0" smtClean="0"/>
            </a:br>
            <a:r>
              <a:rPr lang="en-GB" sz="1800" dirty="0" smtClean="0"/>
              <a:t>So </a:t>
            </a:r>
            <a:r>
              <a:rPr lang="en-GB" sz="1800" b="1" dirty="0">
                <a:latin typeface="Times New Roman" panose="02020603050405020304" pitchFamily="18" charset="0"/>
                <a:cs typeface="Times New Roman" panose="02020603050405020304" pitchFamily="18" charset="0"/>
              </a:rPr>
              <a:t>B</a:t>
            </a:r>
            <a:r>
              <a:rPr lang="en-GB" sz="1800" dirty="0"/>
              <a:t> </a:t>
            </a:r>
            <a:r>
              <a:rPr lang="en-GB" sz="1800" dirty="0" smtClean="0"/>
              <a:t>has only a small projection on the unstable sub-space ‒  </a:t>
            </a:r>
            <a:r>
              <a:rPr lang="en-GB" sz="1800" b="1" dirty="0" smtClean="0">
                <a:latin typeface="Times New Roman" panose="02020603050405020304" pitchFamily="18" charset="0"/>
                <a:cs typeface="Times New Roman" panose="02020603050405020304" pitchFamily="18" charset="0"/>
              </a:rPr>
              <a:t>MBM</a:t>
            </a:r>
            <a:r>
              <a:rPr lang="en-GB" sz="1800" i="1" baseline="30000" dirty="0" smtClean="0">
                <a:latin typeface="Times New Roman" panose="02020603050405020304" pitchFamily="18" charset="0"/>
                <a:cs typeface="Times New Roman" panose="02020603050405020304" pitchFamily="18" charset="0"/>
              </a:rPr>
              <a:t>T</a:t>
            </a:r>
            <a:r>
              <a:rPr lang="en-GB" sz="1800" dirty="0" smtClean="0"/>
              <a:t>  does better.</a:t>
            </a:r>
          </a:p>
          <a:p>
            <a:pPr marL="285750" indent="-285750">
              <a:buFont typeface="Arial" panose="020B0604020202020204" pitchFamily="34" charset="0"/>
              <a:buChar char="•"/>
            </a:pPr>
            <a:r>
              <a:rPr lang="en-GB" sz="1800" dirty="0" smtClean="0"/>
              <a:t>The ideas above are only an idealised limiting case, based on small perfect models.</a:t>
            </a:r>
            <a:br>
              <a:rPr lang="en-GB" sz="1800" dirty="0" smtClean="0"/>
            </a:br>
            <a:r>
              <a:rPr lang="en-GB" sz="1800" dirty="0" smtClean="0"/>
              <a:t>NWP models cannot be perfect because of the butterfly effect.</a:t>
            </a:r>
            <a:br>
              <a:rPr lang="en-GB" sz="1800" dirty="0" smtClean="0"/>
            </a:br>
            <a:r>
              <a:rPr lang="en-GB" sz="1800" dirty="0" smtClean="0"/>
              <a:t>The dimension of the unstable sub-space is uncertain due to localisation.</a:t>
            </a:r>
            <a:endParaRPr lang="en-GB" sz="1800" dirty="0"/>
          </a:p>
        </p:txBody>
      </p:sp>
      <p:sp>
        <p:nvSpPr>
          <p:cNvPr id="4" name="Footer Placeholder 3"/>
          <p:cNvSpPr>
            <a:spLocks noGrp="1"/>
          </p:cNvSpPr>
          <p:nvPr>
            <p:ph type="ftr" sz="quarter" idx="10"/>
          </p:nvPr>
        </p:nvSpPr>
        <p:spPr/>
        <p:txBody>
          <a:bodyPr/>
          <a:lstStyle/>
          <a:p>
            <a:pPr>
              <a:defRPr/>
            </a:pPr>
            <a:r>
              <a:rPr lang="en-GB" altLang="en-US" dirty="0" smtClean="0"/>
              <a:t>© Crown copyright   Met Office. Andrew Lorenc  </a:t>
            </a:r>
            <a:fld id="{6100BBA5-8777-4DC6-9188-CBD0044E6475}" type="slidenum">
              <a:rPr lang="en-GB" altLang="en-US" smtClean="0"/>
              <a:pPr>
                <a:defRPr/>
              </a:pPr>
              <a:t>28</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3833384964"/>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31" y="62321"/>
            <a:ext cx="7021498" cy="623248"/>
          </a:xfrm>
        </p:spPr>
        <p:txBody>
          <a:bodyPr/>
          <a:lstStyle/>
          <a:p>
            <a:r>
              <a:rPr lang="en-GB" dirty="0" smtClean="0"/>
              <a:t>Analysis fit to observations</a:t>
            </a:r>
            <a:endParaRPr lang="en-GB" dirty="0"/>
          </a:p>
        </p:txBody>
      </p:sp>
      <p:sp>
        <p:nvSpPr>
          <p:cNvPr id="3" name="Content Placeholder 2"/>
          <p:cNvSpPr>
            <a:spLocks noGrp="1"/>
          </p:cNvSpPr>
          <p:nvPr>
            <p:ph idx="1"/>
          </p:nvPr>
        </p:nvSpPr>
        <p:spPr>
          <a:xfrm>
            <a:off x="197645" y="1024759"/>
            <a:ext cx="3341714" cy="3441132"/>
          </a:xfrm>
        </p:spPr>
        <p:txBody>
          <a:bodyPr/>
          <a:lstStyle/>
          <a:p>
            <a:r>
              <a:rPr lang="en-GB" sz="1600" dirty="0" smtClean="0"/>
              <a:t>The ability to fit the observations </a:t>
            </a:r>
            <a:br>
              <a:rPr lang="en-GB" sz="1600" dirty="0" smtClean="0"/>
            </a:br>
            <a:r>
              <a:rPr lang="en-GB" sz="1400" dirty="0" smtClean="0"/>
              <a:t>(to within their standard errors)</a:t>
            </a:r>
            <a:r>
              <a:rPr lang="en-GB" sz="1600" dirty="0" smtClean="0"/>
              <a:t> is a necessary </a:t>
            </a:r>
            <a:r>
              <a:rPr lang="en-GB" sz="1400" dirty="0" smtClean="0"/>
              <a:t>(but not sufficient)</a:t>
            </a:r>
            <a:r>
              <a:rPr lang="en-GB" sz="1600" dirty="0" smtClean="0"/>
              <a:t> measure of a good analysis.</a:t>
            </a:r>
          </a:p>
          <a:p>
            <a:r>
              <a:rPr lang="en-GB" sz="1600" dirty="0" smtClean="0"/>
              <a:t>Even with waveband and scale‑dependent localisation, and augmentation by lagging &amp; shifting, our 44 member ensemble covariance was not good at fitting the observations.</a:t>
            </a:r>
            <a:endParaRPr lang="en-GB" sz="1600"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29</a:t>
            </a:fld>
            <a:endParaRPr lang="en-GB" altLang="en-US" sz="1050">
              <a:latin typeface="Times"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718" y="613789"/>
            <a:ext cx="5486876" cy="4115156"/>
          </a:xfrm>
          <a:prstGeom prst="rect">
            <a:avLst/>
          </a:prstGeom>
        </p:spPr>
      </p:pic>
    </p:spTree>
    <p:extLst>
      <p:ext uri="{BB962C8B-B14F-4D97-AF65-F5344CB8AC3E}">
        <p14:creationId xmlns:p14="http://schemas.microsoft.com/office/powerpoint/2010/main" val="3112833425"/>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60" y="710119"/>
            <a:ext cx="2918297" cy="2223686"/>
          </a:xfrm>
        </p:spPr>
        <p:txBody>
          <a:bodyPr/>
          <a:lstStyle/>
          <a:p>
            <a:pPr algn="ctr"/>
            <a:r>
              <a:rPr lang="en-GB" sz="2800" dirty="0" smtClean="0"/>
              <a:t>4DVar implementation at the leading global NWP centres.</a:t>
            </a:r>
            <a:endParaRPr lang="en-GB" sz="2800" dirty="0"/>
          </a:p>
        </p:txBody>
      </p:sp>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5" name="Picture 4"/>
          <p:cNvPicPr>
            <a:picLocks noChangeAspect="1"/>
          </p:cNvPicPr>
          <p:nvPr/>
        </p:nvPicPr>
        <p:blipFill>
          <a:blip r:embed="rId3"/>
          <a:stretch>
            <a:fillRect/>
          </a:stretch>
        </p:blipFill>
        <p:spPr>
          <a:xfrm>
            <a:off x="2831460" y="4421"/>
            <a:ext cx="6312539" cy="4734405"/>
          </a:xfrm>
          <a:prstGeom prst="rect">
            <a:avLst/>
          </a:prstGeom>
        </p:spPr>
      </p:pic>
      <p:sp>
        <p:nvSpPr>
          <p:cNvPr id="6" name="TextBox 5"/>
          <p:cNvSpPr txBox="1"/>
          <p:nvPr/>
        </p:nvSpPr>
        <p:spPr>
          <a:xfrm>
            <a:off x="0" y="4388123"/>
            <a:ext cx="213360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US" sz="800" dirty="0" smtClean="0">
                <a:solidFill>
                  <a:srgbClr val="0070C0"/>
                </a:solidFill>
              </a:rPr>
              <a:t>Rawlins </a:t>
            </a:r>
            <a:r>
              <a:rPr lang="en-US" sz="800" i="1" dirty="0" smtClean="0">
                <a:solidFill>
                  <a:srgbClr val="0070C0"/>
                </a:solidFill>
              </a:rPr>
              <a:t>et al.</a:t>
            </a:r>
            <a:r>
              <a:rPr lang="en-US" sz="800" dirty="0" smtClean="0">
                <a:solidFill>
                  <a:srgbClr val="0070C0"/>
                </a:solidFill>
              </a:rPr>
              <a:t> 2007.  </a:t>
            </a:r>
            <a:endParaRPr kumimoji="0" lang="en-GB" sz="800" b="0" i="0" u="none" strike="noStrike" cap="none" spc="0" normalizeH="0" baseline="0" dirty="0" smtClean="0">
              <a:ln>
                <a:noFill/>
              </a:ln>
              <a:solidFill>
                <a:srgbClr val="0070C0"/>
              </a:solidFill>
              <a:effectLst/>
              <a:uFillTx/>
              <a:sym typeface="Helvetica Light"/>
            </a:endParaRPr>
          </a:p>
        </p:txBody>
      </p:sp>
    </p:spTree>
    <p:extLst>
      <p:ext uri="{BB962C8B-B14F-4D97-AF65-F5344CB8AC3E}">
        <p14:creationId xmlns:p14="http://schemas.microsoft.com/office/powerpoint/2010/main" val="163385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628" y="0"/>
            <a:ext cx="6727516" cy="807913"/>
          </a:xfrm>
        </p:spPr>
        <p:txBody>
          <a:bodyPr/>
          <a:lstStyle/>
          <a:p>
            <a:pPr algn="r"/>
            <a:r>
              <a:rPr lang="en-GB" sz="2800" dirty="0" smtClean="0"/>
              <a:t>Dynamical structure functions in 4DVar</a:t>
            </a:r>
            <a:br>
              <a:rPr lang="en-GB" sz="2800" dirty="0" smtClean="0"/>
            </a:br>
            <a:r>
              <a:rPr lang="en-GB" sz="2000" dirty="0" err="1" smtClean="0"/>
              <a:t>Thépaut</a:t>
            </a:r>
            <a:r>
              <a:rPr lang="en-GB" sz="2000" dirty="0" smtClean="0"/>
              <a:t> </a:t>
            </a:r>
            <a:r>
              <a:rPr lang="en-GB" sz="2000" i="1" dirty="0" smtClean="0"/>
              <a:t>et al.</a:t>
            </a:r>
            <a:r>
              <a:rPr lang="en-GB" sz="2000" dirty="0" smtClean="0"/>
              <a:t> 1996</a:t>
            </a:r>
            <a:endParaRPr lang="en-GB" sz="2800" dirty="0"/>
          </a:p>
        </p:txBody>
      </p:sp>
      <p:sp>
        <p:nvSpPr>
          <p:cNvPr id="3" name="Content Placeholder 2"/>
          <p:cNvSpPr>
            <a:spLocks noGrp="1"/>
          </p:cNvSpPr>
          <p:nvPr>
            <p:ph idx="1"/>
          </p:nvPr>
        </p:nvSpPr>
        <p:spPr>
          <a:xfrm>
            <a:off x="212834" y="1761531"/>
            <a:ext cx="3168869" cy="2704360"/>
          </a:xfrm>
        </p:spPr>
        <p:txBody>
          <a:bodyPr/>
          <a:lstStyle/>
          <a:p>
            <a:r>
              <a:rPr lang="en-GB" dirty="0" smtClean="0"/>
              <a:t>Time evolution </a:t>
            </a:r>
            <a:r>
              <a:rPr lang="en-GB" sz="1200" dirty="0" smtClean="0"/>
              <a:t>(in this case for 24hrs)</a:t>
            </a:r>
            <a:r>
              <a:rPr lang="en-GB" dirty="0" smtClean="0"/>
              <a:t> produces structures that are tilted and look like singular vectors.</a:t>
            </a:r>
          </a:p>
          <a:p>
            <a:r>
              <a:rPr lang="en-GB" dirty="0" smtClean="0"/>
              <a:t>Our isotropic </a:t>
            </a:r>
            <a:r>
              <a:rPr lang="en-GB" b="1" dirty="0" smtClean="0">
                <a:latin typeface="Times New Roman" panose="02020603050405020304" pitchFamily="18" charset="0"/>
                <a:cs typeface="Times New Roman" panose="02020603050405020304" pitchFamily="18" charset="0"/>
              </a:rPr>
              <a:t>B</a:t>
            </a:r>
            <a:r>
              <a:rPr lang="en-GB" dirty="0" smtClean="0"/>
              <a:t>-model </a:t>
            </a:r>
            <a:r>
              <a:rPr lang="en-GB" sz="1200" dirty="0" smtClean="0"/>
              <a:t>(in which scale is independent of direction)</a:t>
            </a:r>
            <a:r>
              <a:rPr lang="en-GB" dirty="0" smtClean="0"/>
              <a:t> cannot give preference to such growing structures.</a:t>
            </a:r>
            <a:endParaRPr lang="en-GB"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30</a:t>
            </a:fld>
            <a:endParaRPr lang="en-GB" altLang="en-US" sz="1050">
              <a:latin typeface="Times" panose="02020603050405020304" pitchFamily="18" charset="0"/>
            </a:endParaRPr>
          </a:p>
        </p:txBody>
      </p:sp>
      <p:pic>
        <p:nvPicPr>
          <p:cNvPr id="5" name="Picture 4"/>
          <p:cNvPicPr>
            <a:picLocks noChangeAspect="1"/>
          </p:cNvPicPr>
          <p:nvPr/>
        </p:nvPicPr>
        <p:blipFill>
          <a:blip r:embed="rId2"/>
          <a:stretch>
            <a:fillRect/>
          </a:stretch>
        </p:blipFill>
        <p:spPr>
          <a:xfrm>
            <a:off x="3286035" y="766349"/>
            <a:ext cx="5739723" cy="3931064"/>
          </a:xfrm>
          <a:prstGeom prst="rect">
            <a:avLst/>
          </a:prstGeom>
        </p:spPr>
      </p:pic>
    </p:spTree>
    <p:extLst>
      <p:ext uri="{BB962C8B-B14F-4D97-AF65-F5344CB8AC3E}">
        <p14:creationId xmlns:p14="http://schemas.microsoft.com/office/powerpoint/2010/main" val="3233676647"/>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4232" y="2262188"/>
            <a:ext cx="1745499" cy="16699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964" y="92360"/>
            <a:ext cx="2854036" cy="2125739"/>
          </a:xfrm>
          <a:prstGeom prst="rect">
            <a:avLst/>
          </a:prstGeom>
        </p:spPr>
      </p:pic>
      <p:sp>
        <p:nvSpPr>
          <p:cNvPr id="2" name="Title 1"/>
          <p:cNvSpPr>
            <a:spLocks noGrp="1"/>
          </p:cNvSpPr>
          <p:nvPr>
            <p:ph type="title"/>
          </p:nvPr>
        </p:nvSpPr>
        <p:spPr>
          <a:xfrm>
            <a:off x="1875294" y="0"/>
            <a:ext cx="6759849" cy="623248"/>
          </a:xfrm>
        </p:spPr>
        <p:txBody>
          <a:bodyPr/>
          <a:lstStyle/>
          <a:p>
            <a:r>
              <a:rPr lang="en-GB" dirty="0" smtClean="0"/>
              <a:t>What next, after VAR?</a:t>
            </a:r>
            <a:endParaRPr lang="en-GB" dirty="0"/>
          </a:p>
        </p:txBody>
      </p:sp>
      <p:sp>
        <p:nvSpPr>
          <p:cNvPr id="3" name="Content Placeholder 2"/>
          <p:cNvSpPr>
            <a:spLocks noGrp="1"/>
          </p:cNvSpPr>
          <p:nvPr>
            <p:ph idx="1"/>
          </p:nvPr>
        </p:nvSpPr>
        <p:spPr>
          <a:xfrm>
            <a:off x="197644" y="818979"/>
            <a:ext cx="6027665" cy="1176070"/>
          </a:xfrm>
        </p:spPr>
        <p:txBody>
          <a:bodyPr/>
          <a:lstStyle/>
          <a:p>
            <a:r>
              <a:rPr lang="en-GB" sz="1600" dirty="0" smtClean="0"/>
              <a:t>VAR software is &gt;20 years old.  4DVar took 42FTE over 10years.</a:t>
            </a:r>
          </a:p>
          <a:p>
            <a:r>
              <a:rPr lang="en-GB" sz="1600" dirty="0" smtClean="0"/>
              <a:t>Built around model grid and domain-decomposition of UM.</a:t>
            </a:r>
          </a:p>
          <a:p>
            <a:r>
              <a:rPr lang="en-GB" sz="1600" dirty="0" smtClean="0"/>
              <a:t>Not easy to develop further, but possible (e.g. added 4DEnVar).</a:t>
            </a:r>
            <a:endParaRPr lang="en-GB" sz="1600"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31</a:t>
            </a:fld>
            <a:endParaRPr lang="en-GB" altLang="en-US" sz="1050">
              <a:latin typeface="Times" panose="02020603050405020304" pitchFamily="18" charset="0"/>
            </a:endParaRPr>
          </a:p>
        </p:txBody>
      </p:sp>
      <p:sp>
        <p:nvSpPr>
          <p:cNvPr id="6" name="Content Placeholder 2"/>
          <p:cNvSpPr txBox="1">
            <a:spLocks/>
          </p:cNvSpPr>
          <p:nvPr/>
        </p:nvSpPr>
        <p:spPr>
          <a:xfrm>
            <a:off x="280772" y="2193505"/>
            <a:ext cx="5695155" cy="1778136"/>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sz="1600" kern="0" dirty="0" smtClean="0"/>
              <a:t>Plan is to “go” with a new </a:t>
            </a:r>
            <a:r>
              <a:rPr lang="en-GB" sz="1600" kern="0" dirty="0" err="1" smtClean="0"/>
              <a:t>exascale</a:t>
            </a:r>
            <a:r>
              <a:rPr lang="en-GB" sz="1600" kern="0" dirty="0" smtClean="0"/>
              <a:t> DA software development </a:t>
            </a:r>
            <a:br>
              <a:rPr lang="en-GB" sz="1600" kern="0" dirty="0" smtClean="0"/>
            </a:br>
            <a:r>
              <a:rPr lang="en-GB" sz="1600" kern="0" dirty="0" smtClean="0"/>
              <a:t>in 2020 for implementation on next computer ~2025.</a:t>
            </a:r>
          </a:p>
          <a:p>
            <a:r>
              <a:rPr lang="en-GB" sz="1600" kern="0" dirty="0" smtClean="0"/>
              <a:t>Collaboration partners are being sought.</a:t>
            </a:r>
          </a:p>
          <a:p>
            <a:r>
              <a:rPr lang="en-GB" sz="1600" i="1" kern="0" dirty="0" smtClean="0"/>
              <a:t>While at the start of such projects, flexibility is always a goal!</a:t>
            </a:r>
            <a:br>
              <a:rPr lang="en-GB" sz="1600" i="1" kern="0" dirty="0" smtClean="0"/>
            </a:br>
            <a:r>
              <a:rPr lang="en-GB" sz="1600" i="1" kern="0" dirty="0"/>
              <a:t>b</a:t>
            </a:r>
            <a:r>
              <a:rPr lang="en-GB" sz="1600" i="1" kern="0" dirty="0" smtClean="0"/>
              <a:t>ut we cannot work on everything! </a:t>
            </a:r>
            <a:r>
              <a:rPr lang="en-GB" sz="1600" kern="0" dirty="0" smtClean="0"/>
              <a:t>The aim of my recent work is to help decide which method(s) to develop and test first.</a:t>
            </a:r>
          </a:p>
          <a:p>
            <a:endParaRPr lang="en-GB" sz="1600" kern="0" dirty="0"/>
          </a:p>
        </p:txBody>
      </p:sp>
      <p:sp>
        <p:nvSpPr>
          <p:cNvPr id="8" name="TextBox 7"/>
          <p:cNvSpPr txBox="1"/>
          <p:nvPr/>
        </p:nvSpPr>
        <p:spPr>
          <a:xfrm>
            <a:off x="280772" y="3978275"/>
            <a:ext cx="8530719"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FF0000"/>
                </a:solidFill>
                <a:effectLst/>
                <a:uFillTx/>
                <a:sym typeface="Helvetica Light"/>
              </a:rPr>
              <a:t>We have</a:t>
            </a:r>
            <a:r>
              <a:rPr kumimoji="0" lang="en-GB" sz="2000" b="1" i="0" u="none" strike="noStrike" cap="none" spc="0" normalizeH="0" dirty="0" smtClean="0">
                <a:ln>
                  <a:noFill/>
                </a:ln>
                <a:solidFill>
                  <a:srgbClr val="FF0000"/>
                </a:solidFill>
                <a:effectLst/>
                <a:uFillTx/>
                <a:sym typeface="Helvetica Light"/>
              </a:rPr>
              <a:t> compared results from different methods.  </a:t>
            </a:r>
            <a:r>
              <a:rPr lang="en-GB" sz="2000" b="1" dirty="0" smtClean="0">
                <a:solidFill>
                  <a:srgbClr val="FF0000"/>
                </a:solidFill>
                <a:sym typeface="Helvetica Light"/>
              </a:rPr>
              <a:t/>
            </a:r>
            <a:br>
              <a:rPr lang="en-GB" sz="2000" b="1" dirty="0" smtClean="0">
                <a:solidFill>
                  <a:srgbClr val="FF0000"/>
                </a:solidFill>
                <a:sym typeface="Helvetica Light"/>
              </a:rPr>
            </a:br>
            <a:r>
              <a:rPr lang="en-GB" sz="2000" b="1" dirty="0" smtClean="0">
                <a:solidFill>
                  <a:srgbClr val="FF0000"/>
                </a:solidFill>
                <a:sym typeface="Helvetica Light"/>
              </a:rPr>
              <a:t>How difficult are they to build in a new software system?</a:t>
            </a:r>
            <a:endParaRPr kumimoji="0" lang="en-GB" sz="2000" b="1" i="0" u="none" strike="noStrike" cap="none" spc="0" normalizeH="0" baseline="0" dirty="0" smtClean="0">
              <a:ln>
                <a:noFill/>
              </a:ln>
              <a:solidFill>
                <a:srgbClr val="FF0000"/>
              </a:solidFill>
              <a:effectLst/>
              <a:uFillTx/>
              <a:sym typeface="Helvetica Light"/>
            </a:endParaRPr>
          </a:p>
        </p:txBody>
      </p:sp>
    </p:spTree>
    <p:extLst>
      <p:ext uri="{BB962C8B-B14F-4D97-AF65-F5344CB8AC3E}">
        <p14:creationId xmlns:p14="http://schemas.microsoft.com/office/powerpoint/2010/main" val="157595928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26"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704">
                                          <p:stCondLst>
                                            <p:cond delay="0"/>
                                          </p:stCondLst>
                                        </p:cTn>
                                        <p:tgtEl>
                                          <p:spTgt spid="7"/>
                                        </p:tgtEl>
                                      </p:cBhvr>
                                    </p:animEffect>
                                    <p:anim calcmode="lin" valueType="num">
                                      <p:cBhvr>
                                        <p:cTn id="16" dur="1791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52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528" tmFilter="0, 0; 0.125,0.2665; 0.25,0.4; 0.375,0.465; 0.5,0.5;  0.625,0.535; 0.75,0.6; 0.875,0.7335; 1,1">
                                          <p:stCondLst>
                                            <p:cond delay="6528"/>
                                          </p:stCondLst>
                                        </p:cTn>
                                        <p:tgtEl>
                                          <p:spTgt spid="7"/>
                                        </p:tgtEl>
                                        <p:attrNameLst>
                                          <p:attrName>ppt_y</p:attrName>
                                        </p:attrNameLst>
                                      </p:cBhvr>
                                      <p:tavLst>
                                        <p:tav tm="0" fmla="#ppt_y-sin(pi*$)/9">
                                          <p:val>
                                            <p:fltVal val="0"/>
                                          </p:val>
                                        </p:tav>
                                        <p:tav tm="100000">
                                          <p:val>
                                            <p:fltVal val="1"/>
                                          </p:val>
                                        </p:tav>
                                      </p:tavLst>
                                    </p:anim>
                                    <p:anim calcmode="lin" valueType="num">
                                      <p:cBhvr>
                                        <p:cTn id="19" dur="8" tmFilter="0, 0; 0.125,0.2665; 0.25,0.4; 0.375,0.465; 0.5,0.5;  0.625,0.535; 0.75,0.6; 0.875,0.7335; 1,1">
                                          <p:stCondLst>
                                            <p:cond delay="13020"/>
                                          </p:stCondLst>
                                        </p:cTn>
                                        <p:tgtEl>
                                          <p:spTgt spid="7"/>
                                        </p:tgtEl>
                                        <p:attrNameLst>
                                          <p:attrName>ppt_y</p:attrName>
                                        </p:attrNameLst>
                                      </p:cBhvr>
                                      <p:tavLst>
                                        <p:tav tm="0" fmla="#ppt_y-sin(pi*$)/27">
                                          <p:val>
                                            <p:fltVal val="0"/>
                                          </p:val>
                                        </p:tav>
                                        <p:tav tm="100000">
                                          <p:val>
                                            <p:fltVal val="1"/>
                                          </p:val>
                                        </p:tav>
                                      </p:tavLst>
                                    </p:anim>
                                    <p:anim calcmode="lin" valueType="num">
                                      <p:cBhvr>
                                        <p:cTn id="20" dur="1" tmFilter="0, 0; 0.125,0.2665; 0.25,0.4; 0.375,0.465; 0.5,0.5;  0.625,0.535; 0.75,0.6; 0.875,0.7335; 1,1">
                                          <p:stCondLst>
                                            <p:cond delay="19999"/>
                                          </p:stCondLst>
                                        </p:cTn>
                                        <p:tgtEl>
                                          <p:spTgt spid="7"/>
                                        </p:tgtEl>
                                        <p:attrNameLst>
                                          <p:attrName>ppt_y</p:attrName>
                                        </p:attrNameLst>
                                      </p:cBhvr>
                                      <p:tavLst>
                                        <p:tav tm="0" fmla="#ppt_y-sin(pi*$)/81">
                                          <p:val>
                                            <p:fltVal val="0"/>
                                          </p:val>
                                        </p:tav>
                                        <p:tav tm="100000">
                                          <p:val>
                                            <p:fltVal val="1"/>
                                          </p:val>
                                        </p:tav>
                                      </p:tavLst>
                                    </p:anim>
                                    <p:animScale>
                                      <p:cBhvr>
                                        <p:cTn id="21" dur="1">
                                          <p:stCondLst>
                                            <p:cond delay="6392"/>
                                          </p:stCondLst>
                                        </p:cTn>
                                        <p:tgtEl>
                                          <p:spTgt spid="7"/>
                                        </p:tgtEl>
                                      </p:cBhvr>
                                      <p:to x="100000" y="60000"/>
                                    </p:animScale>
                                    <p:animScale>
                                      <p:cBhvr>
                                        <p:cTn id="22" dur="1" decel="50000">
                                          <p:stCondLst>
                                            <p:cond delay="6648"/>
                                          </p:stCondLst>
                                        </p:cTn>
                                        <p:tgtEl>
                                          <p:spTgt spid="7"/>
                                        </p:tgtEl>
                                      </p:cBhvr>
                                      <p:to x="100000" y="100000"/>
                                    </p:animScale>
                                    <p:animScale>
                                      <p:cBhvr>
                                        <p:cTn id="23" dur="1">
                                          <p:stCondLst>
                                            <p:cond delay="12900"/>
                                          </p:stCondLst>
                                        </p:cTn>
                                        <p:tgtEl>
                                          <p:spTgt spid="7"/>
                                        </p:tgtEl>
                                      </p:cBhvr>
                                      <p:to x="100000" y="80000"/>
                                    </p:animScale>
                                    <p:animScale>
                                      <p:cBhvr>
                                        <p:cTn id="24" dur="1" decel="50000">
                                          <p:stCondLst>
                                            <p:cond delay="13156"/>
                                          </p:stCondLst>
                                        </p:cTn>
                                        <p:tgtEl>
                                          <p:spTgt spid="7"/>
                                        </p:tgtEl>
                                      </p:cBhvr>
                                      <p:to x="100000" y="100000"/>
                                    </p:animScale>
                                    <p:animScale>
                                      <p:cBhvr>
                                        <p:cTn id="25" dur="1">
                                          <p:stCondLst>
                                            <p:cond delay="19999"/>
                                          </p:stCondLst>
                                        </p:cTn>
                                        <p:tgtEl>
                                          <p:spTgt spid="7"/>
                                        </p:tgtEl>
                                      </p:cBhvr>
                                      <p:to x="100000" y="90000"/>
                                    </p:animScale>
                                    <p:animScale>
                                      <p:cBhvr>
                                        <p:cTn id="26" dur="1" decel="50000">
                                          <p:stCondLst>
                                            <p:cond delay="19999"/>
                                          </p:stCondLst>
                                        </p:cTn>
                                        <p:tgtEl>
                                          <p:spTgt spid="7"/>
                                        </p:tgtEl>
                                      </p:cBhvr>
                                      <p:to x="100000" y="100000"/>
                                    </p:animScale>
                                    <p:animScale>
                                      <p:cBhvr>
                                        <p:cTn id="27" dur="1">
                                          <p:stCondLst>
                                            <p:cond delay="19999"/>
                                          </p:stCondLst>
                                        </p:cTn>
                                        <p:tgtEl>
                                          <p:spTgt spid="7"/>
                                        </p:tgtEl>
                                      </p:cBhvr>
                                      <p:to x="100000" y="95000"/>
                                    </p:animScale>
                                    <p:animScale>
                                      <p:cBhvr>
                                        <p:cTn id="28" dur="1" decel="50000">
                                          <p:stCondLst>
                                            <p:cond delay="19999"/>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hybrid-4DVar Components</a:t>
            </a:r>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32</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190500"/>
            <a:ext cx="7275564" cy="5143500"/>
          </a:xfrm>
          <a:prstGeom prst="rect">
            <a:avLst/>
          </a:prstGeom>
        </p:spPr>
      </p:pic>
    </p:spTree>
    <p:extLst>
      <p:ext uri="{BB962C8B-B14F-4D97-AF65-F5344CB8AC3E}">
        <p14:creationId xmlns:p14="http://schemas.microsoft.com/office/powerpoint/2010/main" val="1702394741"/>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hybrid-4DEnVar Components</a:t>
            </a:r>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33</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373380"/>
            <a:ext cx="7275564" cy="5143500"/>
          </a:xfrm>
          <a:prstGeom prst="rect">
            <a:avLst/>
          </a:prstGeom>
        </p:spPr>
      </p:pic>
    </p:spTree>
    <p:extLst>
      <p:ext uri="{BB962C8B-B14F-4D97-AF65-F5344CB8AC3E}">
        <p14:creationId xmlns:p14="http://schemas.microsoft.com/office/powerpoint/2010/main" val="114305901"/>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4DEnVar Components</a:t>
            </a:r>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34</a:t>
            </a:fld>
            <a:endParaRPr lang="en-GB" altLang="en-US" sz="1050">
              <a:latin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449580"/>
            <a:ext cx="7275564" cy="5143500"/>
          </a:xfrm>
          <a:prstGeom prst="rect">
            <a:avLst/>
          </a:prstGeom>
        </p:spPr>
      </p:pic>
    </p:spTree>
    <p:extLst>
      <p:ext uri="{BB962C8B-B14F-4D97-AF65-F5344CB8AC3E}">
        <p14:creationId xmlns:p14="http://schemas.microsoft.com/office/powerpoint/2010/main" val="1600522002"/>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1177245"/>
          </a:xfrm>
        </p:spPr>
        <p:txBody>
          <a:bodyPr/>
          <a:lstStyle/>
          <a:p>
            <a:r>
              <a:rPr lang="en-GB" dirty="0"/>
              <a:t>EnKF Components</a:t>
            </a:r>
            <a:br>
              <a:rPr lang="en-GB" dirty="0"/>
            </a:br>
            <a:endParaRPr lang="en-GB"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35</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18" y="-419100"/>
            <a:ext cx="7275564" cy="5143500"/>
          </a:xfrm>
          <a:prstGeom prst="rect">
            <a:avLst/>
          </a:prstGeom>
        </p:spPr>
      </p:pic>
    </p:spTree>
    <p:extLst>
      <p:ext uri="{BB962C8B-B14F-4D97-AF65-F5344CB8AC3E}">
        <p14:creationId xmlns:p14="http://schemas.microsoft.com/office/powerpoint/2010/main" val="2517631145"/>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218" y="92364"/>
            <a:ext cx="6954982" cy="500137"/>
          </a:xfrm>
        </p:spPr>
        <p:txBody>
          <a:bodyPr/>
          <a:lstStyle/>
          <a:p>
            <a:r>
              <a:rPr lang="en-GB" sz="2800" dirty="0" smtClean="0"/>
              <a:t>My current views </a:t>
            </a:r>
            <a:r>
              <a:rPr lang="en-GB" sz="2800" i="1" dirty="0" smtClean="0">
                <a:solidFill>
                  <a:srgbClr val="FF0000"/>
                </a:solidFill>
              </a:rPr>
              <a:t>(It won’t be my decision!)</a:t>
            </a:r>
            <a:endParaRPr lang="en-GB" sz="2800" i="1" dirty="0">
              <a:solidFill>
                <a:srgbClr val="FF0000"/>
              </a:solidFill>
            </a:endParaRPr>
          </a:p>
        </p:txBody>
      </p:sp>
      <p:sp>
        <p:nvSpPr>
          <p:cNvPr id="3" name="Content Placeholder 2"/>
          <p:cNvSpPr>
            <a:spLocks noGrp="1"/>
          </p:cNvSpPr>
          <p:nvPr>
            <p:ph idx="1"/>
          </p:nvPr>
        </p:nvSpPr>
        <p:spPr>
          <a:xfrm>
            <a:off x="179172" y="726732"/>
            <a:ext cx="8272101" cy="4005408"/>
          </a:xfrm>
        </p:spPr>
        <p:txBody>
          <a:bodyPr/>
          <a:lstStyle/>
          <a:p>
            <a:r>
              <a:rPr lang="en-GB" dirty="0" smtClean="0"/>
              <a:t>The UM provided utilities and methods (IO, </a:t>
            </a:r>
            <a:r>
              <a:rPr lang="en-GB" dirty="0" err="1" smtClean="0"/>
              <a:t>swapbounds</a:t>
            </a:r>
            <a:r>
              <a:rPr lang="en-GB" dirty="0" smtClean="0"/>
              <a:t>, …) we used in VAR.</a:t>
            </a:r>
            <a:br>
              <a:rPr lang="en-GB" dirty="0" smtClean="0"/>
            </a:br>
            <a:r>
              <a:rPr lang="en-GB" dirty="0" err="1" smtClean="0"/>
              <a:t>LFRic</a:t>
            </a:r>
            <a:r>
              <a:rPr lang="en-GB" dirty="0" smtClean="0"/>
              <a:t> currently provides little we need (e.g. manipulation of ensembles).</a:t>
            </a:r>
            <a:br>
              <a:rPr lang="en-GB" dirty="0" smtClean="0"/>
            </a:br>
            <a:r>
              <a:rPr lang="en-GB" dirty="0" smtClean="0"/>
              <a:t>PSYCLONE might provide linear and </a:t>
            </a:r>
            <a:r>
              <a:rPr lang="en-GB" dirty="0" err="1" smtClean="0"/>
              <a:t>adjoint</a:t>
            </a:r>
            <a:r>
              <a:rPr lang="en-GB" dirty="0" smtClean="0"/>
              <a:t> versions of the dynamics, but not yet.</a:t>
            </a:r>
          </a:p>
          <a:p>
            <a:pPr marL="465750" lvl="1" indent="-285750">
              <a:buFont typeface="Symbol" panose="05050102010706020507" pitchFamily="18" charset="2"/>
              <a:buChar char="Þ"/>
            </a:pPr>
            <a:r>
              <a:rPr lang="en-GB" dirty="0" smtClean="0">
                <a:solidFill>
                  <a:srgbClr val="0066FF"/>
                </a:solidFill>
              </a:rPr>
              <a:t>Plan for model-independent software structure.</a:t>
            </a:r>
          </a:p>
          <a:p>
            <a:pPr marL="465750" lvl="1" indent="-285750">
              <a:buFont typeface="Symbol" panose="05050102010706020507" pitchFamily="18" charset="2"/>
              <a:buChar char="Þ"/>
            </a:pPr>
            <a:r>
              <a:rPr lang="en-GB" dirty="0" smtClean="0">
                <a:solidFill>
                  <a:srgbClr val="0066FF"/>
                </a:solidFill>
              </a:rPr>
              <a:t>Postpone working on 4DVar until model is more stable.</a:t>
            </a:r>
          </a:p>
          <a:p>
            <a:r>
              <a:rPr lang="en-GB" dirty="0" smtClean="0"/>
              <a:t>Lots of work, with new methods of programming!</a:t>
            </a:r>
          </a:p>
          <a:p>
            <a:pPr marL="465750" lvl="1" indent="-285750">
              <a:buFont typeface="Symbol" panose="05050102010706020507" pitchFamily="18" charset="2"/>
              <a:buChar char="Þ"/>
            </a:pPr>
            <a:r>
              <a:rPr lang="en-GB" dirty="0" smtClean="0">
                <a:solidFill>
                  <a:srgbClr val="0066FF"/>
                </a:solidFill>
              </a:rPr>
              <a:t>Seek collaboration.</a:t>
            </a:r>
          </a:p>
          <a:p>
            <a:r>
              <a:rPr lang="en-GB" dirty="0" smtClean="0"/>
              <a:t>Collaborators are almost certain to develop EnKF software (because its easiest).</a:t>
            </a:r>
          </a:p>
          <a:p>
            <a:pPr marL="465750" lvl="1" indent="-285750">
              <a:buFont typeface="Symbol" panose="05050102010706020507" pitchFamily="18" charset="2"/>
              <a:buChar char="Þ"/>
            </a:pPr>
            <a:r>
              <a:rPr lang="en-GB" dirty="0" smtClean="0">
                <a:solidFill>
                  <a:srgbClr val="0066FF"/>
                </a:solidFill>
              </a:rPr>
              <a:t>We should work first on 4DEnVar,  perhaps moving later to 4DVar or EnKF.</a:t>
            </a:r>
          </a:p>
          <a:p>
            <a:pPr marL="465750" lvl="1" indent="-285750">
              <a:buFont typeface="Symbol" panose="05050102010706020507" pitchFamily="18" charset="2"/>
              <a:buChar char="Þ"/>
            </a:pPr>
            <a:r>
              <a:rPr lang="en-GB" dirty="0" smtClean="0">
                <a:solidFill>
                  <a:srgbClr val="0066FF"/>
                </a:solidFill>
              </a:rPr>
              <a:t>Global should try first to replicate hybrid-4DEnVar in old VAR system.</a:t>
            </a:r>
          </a:p>
          <a:p>
            <a:pPr marL="465750" lvl="1" indent="-285750">
              <a:buFont typeface="Symbol" panose="05050102010706020507" pitchFamily="18" charset="2"/>
              <a:buChar char="Þ"/>
            </a:pPr>
            <a:r>
              <a:rPr lang="en-GB" dirty="0" smtClean="0">
                <a:solidFill>
                  <a:srgbClr val="0066FF"/>
                </a:solidFill>
              </a:rPr>
              <a:t>UKV should try non-hybrid 4DEnVar using ensemble reflectivity</a:t>
            </a:r>
            <a:br>
              <a:rPr lang="en-GB" dirty="0" smtClean="0">
                <a:solidFill>
                  <a:srgbClr val="0066FF"/>
                </a:solidFill>
              </a:rPr>
            </a:br>
            <a:r>
              <a:rPr lang="en-GB" dirty="0" smtClean="0">
                <a:solidFill>
                  <a:srgbClr val="0066FF"/>
                </a:solidFill>
              </a:rPr>
              <a:t>(unless VAR assimilation of reflectivity </a:t>
            </a:r>
            <a:r>
              <a:rPr lang="en-GB" dirty="0" err="1" smtClean="0">
                <a:solidFill>
                  <a:srgbClr val="0066FF"/>
                </a:solidFill>
              </a:rPr>
              <a:t>obs</a:t>
            </a:r>
            <a:r>
              <a:rPr lang="en-GB" dirty="0" smtClean="0">
                <a:solidFill>
                  <a:srgbClr val="0066FF"/>
                </a:solidFill>
              </a:rPr>
              <a:t> is working OK by then)</a:t>
            </a:r>
          </a:p>
          <a:p>
            <a:endParaRPr lang="en-GB" dirty="0"/>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36</a:t>
            </a:fld>
            <a:endParaRPr lang="en-GB" altLang="en-US" sz="1050">
              <a:latin typeface="Times" panose="02020603050405020304" pitchFamily="18" charset="0"/>
            </a:endParaRPr>
          </a:p>
        </p:txBody>
      </p:sp>
    </p:spTree>
    <p:extLst>
      <p:ext uri="{BB962C8B-B14F-4D97-AF65-F5344CB8AC3E}">
        <p14:creationId xmlns:p14="http://schemas.microsoft.com/office/powerpoint/2010/main" val="43447838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37</a:t>
            </a:fld>
            <a:endParaRPr lang="en-GB" altLang="en-US" sz="1050">
              <a:latin typeface="Times"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218" y="0"/>
            <a:ext cx="7275564" cy="5143500"/>
          </a:xfrm>
          <a:prstGeom prst="rect">
            <a:avLst/>
          </a:prstGeom>
        </p:spPr>
      </p:pic>
    </p:spTree>
    <p:extLst>
      <p:ext uri="{BB962C8B-B14F-4D97-AF65-F5344CB8AC3E}">
        <p14:creationId xmlns:p14="http://schemas.microsoft.com/office/powerpoint/2010/main" val="3837903630"/>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38</a:t>
            </a:fld>
            <a:endParaRPr lang="en-GB" altLang="en-US" sz="1050">
              <a:latin typeface="Times"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218" y="496619"/>
            <a:ext cx="7275564" cy="5143500"/>
          </a:xfrm>
          <a:prstGeom prst="rect">
            <a:avLst/>
          </a:prstGeom>
        </p:spPr>
      </p:pic>
    </p:spTree>
    <p:extLst>
      <p:ext uri="{BB962C8B-B14F-4D97-AF65-F5344CB8AC3E}">
        <p14:creationId xmlns:p14="http://schemas.microsoft.com/office/powerpoint/2010/main" val="1862605376"/>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96540" y="76200"/>
            <a:ext cx="3185160" cy="44577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1562100" y="1093470"/>
            <a:ext cx="525780" cy="2819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3291840" y="2819400"/>
            <a:ext cx="3154680" cy="2819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411480" y="2175510"/>
            <a:ext cx="1531620" cy="2819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p:cNvSpPr/>
          <p:nvPr/>
        </p:nvSpPr>
        <p:spPr>
          <a:xfrm>
            <a:off x="2674620" y="2457450"/>
            <a:ext cx="3177540" cy="2819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p:cNvSpPr/>
          <p:nvPr/>
        </p:nvSpPr>
        <p:spPr>
          <a:xfrm>
            <a:off x="3482340" y="3101340"/>
            <a:ext cx="3116580" cy="2819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3055620" y="3451860"/>
            <a:ext cx="3848100" cy="2819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p:cNvSpPr/>
          <p:nvPr/>
        </p:nvSpPr>
        <p:spPr>
          <a:xfrm>
            <a:off x="3375660" y="1805940"/>
            <a:ext cx="3276600" cy="28956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p:cNvSpPr/>
          <p:nvPr/>
        </p:nvSpPr>
        <p:spPr>
          <a:xfrm>
            <a:off x="6035040" y="1455420"/>
            <a:ext cx="1958340" cy="28956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1844040" y="1"/>
            <a:ext cx="6791104" cy="623248"/>
          </a:xfrm>
        </p:spPr>
        <p:txBody>
          <a:bodyPr/>
          <a:lstStyle/>
          <a:p>
            <a:r>
              <a:rPr lang="en-GB" dirty="0" smtClean="0"/>
              <a:t>The Met Office VAR system</a:t>
            </a:r>
            <a:endParaRPr lang="en-GB" dirty="0"/>
          </a:p>
        </p:txBody>
      </p:sp>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76200" y="601980"/>
            <a:ext cx="8953500" cy="3805000"/>
          </a:xfrm>
        </p:spPr>
        <p:txBody>
          <a:bodyPr/>
          <a:lstStyle/>
          <a:p>
            <a:pPr>
              <a:spcBef>
                <a:spcPts val="700"/>
              </a:spcBef>
            </a:pPr>
            <a:r>
              <a:rPr lang="en-GB" sz="2400" i="1" dirty="0" smtClean="0"/>
              <a:t>Characteristics</a:t>
            </a:r>
            <a:endParaRPr lang="en-GB" sz="1800" i="1" dirty="0" smtClean="0"/>
          </a:p>
          <a:p>
            <a:pPr marL="285750" indent="-285750">
              <a:spcBef>
                <a:spcPts val="700"/>
              </a:spcBef>
              <a:buFont typeface="Arial" panose="020B0604020202020204" pitchFamily="34" charset="0"/>
              <a:buChar char="•"/>
            </a:pPr>
            <a:r>
              <a:rPr lang="en-GB" sz="1800" dirty="0" smtClean="0"/>
              <a:t>Global and LAM configurations.  </a:t>
            </a:r>
          </a:p>
          <a:p>
            <a:pPr marL="285750" indent="-285750">
              <a:spcBef>
                <a:spcPts val="700"/>
              </a:spcBef>
              <a:buFont typeface="Arial" panose="020B0604020202020204" pitchFamily="34" charset="0"/>
              <a:buChar char="•"/>
            </a:pPr>
            <a:r>
              <a:rPr lang="en-GB" sz="1800" dirty="0" smtClean="0"/>
              <a:t>Copy file formats &amp; IO and MPP methods from UM, but separate F90 code.</a:t>
            </a:r>
          </a:p>
          <a:p>
            <a:pPr marL="285750" indent="-285750">
              <a:spcBef>
                <a:spcPts val="700"/>
              </a:spcBef>
              <a:buFont typeface="Arial" panose="020B0604020202020204" pitchFamily="34" charset="0"/>
              <a:buChar char="•"/>
            </a:pPr>
            <a:r>
              <a:rPr lang="en-GB" sz="1800" dirty="0" smtClean="0"/>
              <a:t>Incremental for fields, but full nonlinear observation operators.</a:t>
            </a:r>
          </a:p>
          <a:p>
            <a:pPr marL="285750" indent="-285750">
              <a:spcBef>
                <a:spcPts val="700"/>
              </a:spcBef>
              <a:buFont typeface="Arial" panose="020B0604020202020204" pitchFamily="34" charset="0"/>
              <a:buChar char="•"/>
            </a:pPr>
            <a:r>
              <a:rPr lang="en-GB" sz="1800" dirty="0" smtClean="0"/>
              <a:t>Separate OPS, to interpolate full </a:t>
            </a:r>
            <a:r>
              <a:rPr lang="en-GB" sz="1400" dirty="0" smtClean="0"/>
              <a:t>(outer-loop)</a:t>
            </a:r>
            <a:r>
              <a:rPr lang="en-GB" sz="1800" dirty="0" smtClean="0"/>
              <a:t> </a:t>
            </a:r>
            <a:r>
              <a:rPr lang="en-GB" sz="1800" dirty="0"/>
              <a:t>m</a:t>
            </a:r>
            <a:r>
              <a:rPr lang="en-GB" sz="1800" dirty="0" smtClean="0"/>
              <a:t>odel fields to observations;</a:t>
            </a:r>
            <a:br>
              <a:rPr lang="en-GB" sz="1800" dirty="0" smtClean="0"/>
            </a:br>
            <a:r>
              <a:rPr lang="en-GB" sz="1800" dirty="0" smtClean="0"/>
              <a:t>and do obs. selection, preliminary 1DVar of radiances, quality control, etc.</a:t>
            </a:r>
          </a:p>
          <a:p>
            <a:pPr marL="285750" indent="-285750">
              <a:spcBef>
                <a:spcPts val="700"/>
              </a:spcBef>
              <a:buFont typeface="Arial" panose="020B0604020202020204" pitchFamily="34" charset="0"/>
              <a:buChar char="•"/>
            </a:pPr>
            <a:r>
              <a:rPr lang="en-GB" sz="1800" dirty="0" smtClean="0"/>
              <a:t>From 3DVar to 4DVar using simplified </a:t>
            </a:r>
            <a:r>
              <a:rPr lang="en-GB" sz="1800" dirty="0" err="1" smtClean="0"/>
              <a:t>P</a:t>
            </a:r>
            <a:r>
              <a:rPr lang="en-GB" sz="1100" dirty="0" err="1" smtClean="0"/>
              <a:t>erturbation</a:t>
            </a:r>
            <a:r>
              <a:rPr lang="en-GB" sz="1800" dirty="0" err="1" smtClean="0"/>
              <a:t>F</a:t>
            </a:r>
            <a:r>
              <a:rPr lang="en-GB" sz="1100" dirty="0" err="1" smtClean="0"/>
              <a:t>orecast</a:t>
            </a:r>
            <a:r>
              <a:rPr lang="en-GB" sz="1800" dirty="0" smtClean="0"/>
              <a:t> model;</a:t>
            </a:r>
            <a:br>
              <a:rPr lang="en-GB" sz="1800" dirty="0" smtClean="0"/>
            </a:br>
            <a:r>
              <a:rPr lang="en-GB" sz="1800" dirty="0" smtClean="0"/>
              <a:t>simplifications include using a single total moisture increment.</a:t>
            </a:r>
          </a:p>
          <a:p>
            <a:pPr marL="285750" indent="-285750">
              <a:spcBef>
                <a:spcPts val="700"/>
              </a:spcBef>
              <a:buFont typeface="Arial" panose="020B0604020202020204" pitchFamily="34" charset="0"/>
              <a:buChar char="•"/>
            </a:pPr>
            <a:r>
              <a:rPr lang="en-GB" sz="1800" dirty="0" smtClean="0"/>
              <a:t>Hybrid-4DVar option uses hybrid static &amp; ensemble covariances.</a:t>
            </a:r>
          </a:p>
          <a:p>
            <a:pPr marL="285750" indent="-285750">
              <a:spcBef>
                <a:spcPts val="700"/>
              </a:spcBef>
              <a:buFont typeface="Arial" panose="020B0604020202020204" pitchFamily="34" charset="0"/>
              <a:buChar char="•"/>
            </a:pPr>
            <a:r>
              <a:rPr lang="en-GB" sz="1800" dirty="0" smtClean="0"/>
              <a:t>Hybrid-4DEnVar option uses 4D </a:t>
            </a:r>
            <a:r>
              <a:rPr lang="en-GB" sz="1800" dirty="0"/>
              <a:t>ensemble </a:t>
            </a:r>
            <a:r>
              <a:rPr lang="en-GB" sz="1800" dirty="0" smtClean="0"/>
              <a:t>covariances instead of PF model.</a:t>
            </a:r>
          </a:p>
          <a:p>
            <a:pPr marL="285750" indent="-285750">
              <a:spcBef>
                <a:spcPts val="700"/>
              </a:spcBef>
              <a:buFont typeface="Arial" panose="020B0604020202020204" pitchFamily="34" charset="0"/>
              <a:buChar char="•"/>
            </a:pPr>
            <a:r>
              <a:rPr lang="en-GB" sz="1800" dirty="0" smtClean="0"/>
              <a:t>Options for bias correction, quality control, impact assessment of obs.  </a:t>
            </a:r>
            <a:br>
              <a:rPr lang="en-GB" sz="1800" dirty="0" smtClean="0"/>
            </a:br>
            <a:r>
              <a:rPr lang="en-GB" sz="1400" dirty="0" smtClean="0"/>
              <a:t>(</a:t>
            </a:r>
            <a:r>
              <a:rPr lang="en-GB" sz="1400" dirty="0" err="1" smtClean="0"/>
              <a:t>VarBC</a:t>
            </a:r>
            <a:r>
              <a:rPr lang="en-GB" sz="1400" dirty="0" smtClean="0"/>
              <a:t>, </a:t>
            </a:r>
            <a:r>
              <a:rPr lang="en-GB" sz="1400" dirty="0" err="1" smtClean="0"/>
              <a:t>VarQC</a:t>
            </a:r>
            <a:r>
              <a:rPr lang="en-GB" sz="1400" dirty="0" smtClean="0"/>
              <a:t>, FSOI) discussed in lecture 4.</a:t>
            </a:r>
          </a:p>
        </p:txBody>
      </p:sp>
    </p:spTree>
    <p:extLst>
      <p:ext uri="{BB962C8B-B14F-4D97-AF65-F5344CB8AC3E}">
        <p14:creationId xmlns:p14="http://schemas.microsoft.com/office/powerpoint/2010/main" val="77548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9" grpId="0" animBg="1"/>
      <p:bldP spid="8" grpId="0" animBg="1"/>
      <p:bldP spid="7" grpId="0" animBg="1"/>
      <p:bldP spid="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871663" y="3342"/>
            <a:ext cx="7272337" cy="623248"/>
          </a:xfrm>
        </p:spPr>
        <p:txBody>
          <a:bodyPr/>
          <a:lstStyle/>
          <a:p>
            <a:pPr eaLnBrk="1" hangingPunct="1"/>
            <a:r>
              <a:rPr lang="en-GB" altLang="en-US" dirty="0" smtClean="0"/>
              <a:t>Incremental 4DVar </a:t>
            </a:r>
            <a:r>
              <a:rPr lang="en-GB" altLang="en-US" sz="2800" dirty="0" smtClean="0">
                <a:solidFill>
                  <a:schemeClr val="bg2">
                    <a:lumMod val="65000"/>
                  </a:schemeClr>
                </a:solidFill>
              </a:rPr>
              <a:t>with Outer Loop</a:t>
            </a:r>
          </a:p>
        </p:txBody>
      </p:sp>
      <p:sp>
        <p:nvSpPr>
          <p:cNvPr id="111619" name="Freeform 3"/>
          <p:cNvSpPr>
            <a:spLocks/>
          </p:cNvSpPr>
          <p:nvPr/>
        </p:nvSpPr>
        <p:spPr bwMode="auto">
          <a:xfrm>
            <a:off x="641366" y="1232059"/>
            <a:ext cx="594122" cy="1903810"/>
          </a:xfrm>
          <a:custGeom>
            <a:avLst/>
            <a:gdLst>
              <a:gd name="T0" fmla="*/ 2147483646 w 1495"/>
              <a:gd name="T1" fmla="*/ 0 h 4797"/>
              <a:gd name="T2" fmla="*/ 2147483646 w 1495"/>
              <a:gd name="T3" fmla="*/ 2147483646 h 4797"/>
              <a:gd name="T4" fmla="*/ 0 w 1495"/>
              <a:gd name="T5" fmla="*/ 2147483646 h 4797"/>
              <a:gd name="T6" fmla="*/ 2147483646 w 1495"/>
              <a:gd name="T7" fmla="*/ 2147483646 h 4797"/>
              <a:gd name="T8" fmla="*/ 2147483646 w 1495"/>
              <a:gd name="T9" fmla="*/ 2147483646 h 4797"/>
              <a:gd name="T10" fmla="*/ 2147483646 w 1495"/>
              <a:gd name="T11" fmla="*/ 2147483646 h 4797"/>
              <a:gd name="T12" fmla="*/ 2147483646 w 1495"/>
              <a:gd name="T13" fmla="*/ 0 h 4797"/>
              <a:gd name="T14" fmla="*/ 2147483646 w 1495"/>
              <a:gd name="T15" fmla="*/ 0 h 4797"/>
              <a:gd name="T16" fmla="*/ 0 60000 65536"/>
              <a:gd name="T17" fmla="*/ 0 60000 65536"/>
              <a:gd name="T18" fmla="*/ 0 60000 65536"/>
              <a:gd name="T19" fmla="*/ 0 60000 65536"/>
              <a:gd name="T20" fmla="*/ 0 60000 65536"/>
              <a:gd name="T21" fmla="*/ 0 60000 65536"/>
              <a:gd name="T22" fmla="*/ 0 60000 65536"/>
              <a:gd name="T23" fmla="*/ 0 60000 65536"/>
              <a:gd name="T24" fmla="*/ 0 w 1495"/>
              <a:gd name="T25" fmla="*/ 0 h 4797"/>
              <a:gd name="T26" fmla="*/ 1495 w 1495"/>
              <a:gd name="T27" fmla="*/ 4797 h 47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5" h="4797">
                <a:moveTo>
                  <a:pt x="373" y="0"/>
                </a:moveTo>
                <a:lnTo>
                  <a:pt x="373" y="3840"/>
                </a:lnTo>
                <a:lnTo>
                  <a:pt x="0" y="3358"/>
                </a:lnTo>
                <a:lnTo>
                  <a:pt x="748" y="4797"/>
                </a:lnTo>
                <a:lnTo>
                  <a:pt x="1495" y="3358"/>
                </a:lnTo>
                <a:lnTo>
                  <a:pt x="1116" y="3840"/>
                </a:lnTo>
                <a:lnTo>
                  <a:pt x="1116" y="0"/>
                </a:lnTo>
                <a:lnTo>
                  <a:pt x="373" y="0"/>
                </a:lnTo>
                <a:close/>
              </a:path>
            </a:pathLst>
          </a:custGeom>
          <a:solidFill>
            <a:srgbClr val="00FF00"/>
          </a:solidFill>
          <a:ln w="1588">
            <a:solidFill>
              <a:srgbClr val="000000"/>
            </a:solidFill>
            <a:round/>
            <a:headEnd/>
            <a:tailEnd/>
          </a:ln>
        </p:spPr>
        <p:txBody>
          <a:bodyPr/>
          <a:lstStyle/>
          <a:p>
            <a:endParaRPr lang="en-GB" sz="1050"/>
          </a:p>
        </p:txBody>
      </p:sp>
      <p:sp>
        <p:nvSpPr>
          <p:cNvPr id="111620" name="Freeform 4"/>
          <p:cNvSpPr>
            <a:spLocks/>
          </p:cNvSpPr>
          <p:nvPr/>
        </p:nvSpPr>
        <p:spPr bwMode="auto">
          <a:xfrm>
            <a:off x="790194" y="892732"/>
            <a:ext cx="5067300" cy="640556"/>
          </a:xfrm>
          <a:custGeom>
            <a:avLst/>
            <a:gdLst>
              <a:gd name="T0" fmla="*/ 2147483646 w 12768"/>
              <a:gd name="T1" fmla="*/ 2147483646 h 1613"/>
              <a:gd name="T2" fmla="*/ 2147483646 w 12768"/>
              <a:gd name="T3" fmla="*/ 2147483646 h 1613"/>
              <a:gd name="T4" fmla="*/ 2147483646 w 12768"/>
              <a:gd name="T5" fmla="*/ 0 h 1613"/>
              <a:gd name="T6" fmla="*/ 0 w 12768"/>
              <a:gd name="T7" fmla="*/ 2147483646 h 1613"/>
              <a:gd name="T8" fmla="*/ 2147483646 w 12768"/>
              <a:gd name="T9" fmla="*/ 2147483646 h 1613"/>
              <a:gd name="T10" fmla="*/ 2147483646 w 12768"/>
              <a:gd name="T11" fmla="*/ 2147483646 h 1613"/>
              <a:gd name="T12" fmla="*/ 2147483646 w 12768"/>
              <a:gd name="T13" fmla="*/ 2147483646 h 1613"/>
              <a:gd name="T14" fmla="*/ 2147483646 w 12768"/>
              <a:gd name="T15" fmla="*/ 2147483646 h 1613"/>
              <a:gd name="T16" fmla="*/ 0 60000 65536"/>
              <a:gd name="T17" fmla="*/ 0 60000 65536"/>
              <a:gd name="T18" fmla="*/ 0 60000 65536"/>
              <a:gd name="T19" fmla="*/ 0 60000 65536"/>
              <a:gd name="T20" fmla="*/ 0 60000 65536"/>
              <a:gd name="T21" fmla="*/ 0 60000 65536"/>
              <a:gd name="T22" fmla="*/ 0 60000 65536"/>
              <a:gd name="T23" fmla="*/ 0 60000 65536"/>
              <a:gd name="T24" fmla="*/ 0 w 12768"/>
              <a:gd name="T25" fmla="*/ 0 h 1613"/>
              <a:gd name="T26" fmla="*/ 12768 w 12768"/>
              <a:gd name="T27" fmla="*/ 1613 h 1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68" h="1613">
                <a:moveTo>
                  <a:pt x="12768" y="404"/>
                </a:moveTo>
                <a:lnTo>
                  <a:pt x="754" y="404"/>
                </a:lnTo>
                <a:lnTo>
                  <a:pt x="1129" y="0"/>
                </a:lnTo>
                <a:lnTo>
                  <a:pt x="0" y="806"/>
                </a:lnTo>
                <a:lnTo>
                  <a:pt x="1129" y="1613"/>
                </a:lnTo>
                <a:lnTo>
                  <a:pt x="754" y="1208"/>
                </a:lnTo>
                <a:lnTo>
                  <a:pt x="12768" y="1208"/>
                </a:lnTo>
                <a:lnTo>
                  <a:pt x="12768" y="404"/>
                </a:lnTo>
                <a:close/>
              </a:path>
            </a:pathLst>
          </a:custGeom>
          <a:solidFill>
            <a:srgbClr val="00FF00"/>
          </a:solidFill>
          <a:ln w="1588">
            <a:solidFill>
              <a:srgbClr val="000000"/>
            </a:solidFill>
            <a:round/>
            <a:headEnd/>
            <a:tailEnd/>
          </a:ln>
        </p:spPr>
        <p:txBody>
          <a:bodyPr/>
          <a:lstStyle/>
          <a:p>
            <a:endParaRPr lang="en-GB" sz="1050"/>
          </a:p>
        </p:txBody>
      </p:sp>
      <p:sp>
        <p:nvSpPr>
          <p:cNvPr id="111621" name="Line 5"/>
          <p:cNvSpPr>
            <a:spLocks noChangeShapeType="1"/>
          </p:cNvSpPr>
          <p:nvPr/>
        </p:nvSpPr>
        <p:spPr bwMode="auto">
          <a:xfrm flipH="1" flipV="1">
            <a:off x="463963" y="3062050"/>
            <a:ext cx="341709" cy="714375"/>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22" name="Freeform 6"/>
          <p:cNvSpPr>
            <a:spLocks/>
          </p:cNvSpPr>
          <p:nvPr/>
        </p:nvSpPr>
        <p:spPr bwMode="auto">
          <a:xfrm>
            <a:off x="313944" y="2744153"/>
            <a:ext cx="233363" cy="355997"/>
          </a:xfrm>
          <a:custGeom>
            <a:avLst/>
            <a:gdLst>
              <a:gd name="T0" fmla="*/ 0 w 586"/>
              <a:gd name="T1" fmla="*/ 0 h 896"/>
              <a:gd name="T2" fmla="*/ 2147483646 w 586"/>
              <a:gd name="T3" fmla="*/ 2147483646 h 896"/>
              <a:gd name="T4" fmla="*/ 2147483646 w 586"/>
              <a:gd name="T5" fmla="*/ 2147483646 h 896"/>
              <a:gd name="T6" fmla="*/ 0 w 586"/>
              <a:gd name="T7" fmla="*/ 0 h 896"/>
              <a:gd name="T8" fmla="*/ 0 60000 65536"/>
              <a:gd name="T9" fmla="*/ 0 60000 65536"/>
              <a:gd name="T10" fmla="*/ 0 60000 65536"/>
              <a:gd name="T11" fmla="*/ 0 60000 65536"/>
              <a:gd name="T12" fmla="*/ 0 w 586"/>
              <a:gd name="T13" fmla="*/ 0 h 896"/>
              <a:gd name="T14" fmla="*/ 586 w 586"/>
              <a:gd name="T15" fmla="*/ 896 h 896"/>
            </a:gdLst>
            <a:ahLst/>
            <a:cxnLst>
              <a:cxn ang="T8">
                <a:pos x="T0" y="T1"/>
              </a:cxn>
              <a:cxn ang="T9">
                <a:pos x="T2" y="T3"/>
              </a:cxn>
              <a:cxn ang="T10">
                <a:pos x="T4" y="T5"/>
              </a:cxn>
              <a:cxn ang="T11">
                <a:pos x="T6" y="T7"/>
              </a:cxn>
            </a:cxnLst>
            <a:rect l="T12" t="T13" r="T14" b="T15"/>
            <a:pathLst>
              <a:path w="586" h="896">
                <a:moveTo>
                  <a:pt x="0" y="0"/>
                </a:moveTo>
                <a:lnTo>
                  <a:pt x="200" y="896"/>
                </a:lnTo>
                <a:lnTo>
                  <a:pt x="586" y="695"/>
                </a:lnTo>
                <a:lnTo>
                  <a:pt x="0" y="0"/>
                </a:lnTo>
                <a:close/>
              </a:path>
            </a:pathLst>
          </a:custGeom>
          <a:solidFill>
            <a:srgbClr val="0066FF"/>
          </a:solidFill>
          <a:ln w="1588">
            <a:solidFill>
              <a:srgbClr val="0000FF"/>
            </a:solidFill>
            <a:round/>
            <a:headEnd/>
            <a:tailEnd/>
          </a:ln>
        </p:spPr>
        <p:txBody>
          <a:bodyPr/>
          <a:lstStyle/>
          <a:p>
            <a:endParaRPr lang="en-GB" sz="1050"/>
          </a:p>
        </p:txBody>
      </p:sp>
      <p:sp>
        <p:nvSpPr>
          <p:cNvPr id="111623" name="Freeform 7"/>
          <p:cNvSpPr>
            <a:spLocks/>
          </p:cNvSpPr>
          <p:nvPr/>
        </p:nvSpPr>
        <p:spPr bwMode="auto">
          <a:xfrm>
            <a:off x="790194" y="3619263"/>
            <a:ext cx="5067300" cy="640556"/>
          </a:xfrm>
          <a:custGeom>
            <a:avLst/>
            <a:gdLst>
              <a:gd name="T0" fmla="*/ 0 w 12768"/>
              <a:gd name="T1" fmla="*/ 2147483646 h 1613"/>
              <a:gd name="T2" fmla="*/ 2147483646 w 12768"/>
              <a:gd name="T3" fmla="*/ 2147483646 h 1613"/>
              <a:gd name="T4" fmla="*/ 2147483646 w 12768"/>
              <a:gd name="T5" fmla="*/ 0 h 1613"/>
              <a:gd name="T6" fmla="*/ 2147483646 w 12768"/>
              <a:gd name="T7" fmla="*/ 2147483646 h 1613"/>
              <a:gd name="T8" fmla="*/ 2147483646 w 12768"/>
              <a:gd name="T9" fmla="*/ 2147483646 h 1613"/>
              <a:gd name="T10" fmla="*/ 2147483646 w 12768"/>
              <a:gd name="T11" fmla="*/ 2147483646 h 1613"/>
              <a:gd name="T12" fmla="*/ 0 w 12768"/>
              <a:gd name="T13" fmla="*/ 2147483646 h 1613"/>
              <a:gd name="T14" fmla="*/ 0 w 12768"/>
              <a:gd name="T15" fmla="*/ 2147483646 h 1613"/>
              <a:gd name="T16" fmla="*/ 0 60000 65536"/>
              <a:gd name="T17" fmla="*/ 0 60000 65536"/>
              <a:gd name="T18" fmla="*/ 0 60000 65536"/>
              <a:gd name="T19" fmla="*/ 0 60000 65536"/>
              <a:gd name="T20" fmla="*/ 0 60000 65536"/>
              <a:gd name="T21" fmla="*/ 0 60000 65536"/>
              <a:gd name="T22" fmla="*/ 0 60000 65536"/>
              <a:gd name="T23" fmla="*/ 0 60000 65536"/>
              <a:gd name="T24" fmla="*/ 0 w 12768"/>
              <a:gd name="T25" fmla="*/ 0 h 1613"/>
              <a:gd name="T26" fmla="*/ 12768 w 12768"/>
              <a:gd name="T27" fmla="*/ 1613 h 1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68" h="1613">
                <a:moveTo>
                  <a:pt x="0" y="404"/>
                </a:moveTo>
                <a:lnTo>
                  <a:pt x="12013" y="404"/>
                </a:lnTo>
                <a:lnTo>
                  <a:pt x="11641" y="0"/>
                </a:lnTo>
                <a:lnTo>
                  <a:pt x="12768" y="806"/>
                </a:lnTo>
                <a:lnTo>
                  <a:pt x="11641" y="1613"/>
                </a:lnTo>
                <a:lnTo>
                  <a:pt x="12013" y="1208"/>
                </a:lnTo>
                <a:lnTo>
                  <a:pt x="0" y="1208"/>
                </a:lnTo>
                <a:lnTo>
                  <a:pt x="0" y="404"/>
                </a:lnTo>
                <a:close/>
              </a:path>
            </a:pathLst>
          </a:custGeom>
          <a:solidFill>
            <a:srgbClr val="0066FF"/>
          </a:solidFill>
          <a:ln w="1588">
            <a:solidFill>
              <a:srgbClr val="0000FF"/>
            </a:solidFill>
            <a:round/>
            <a:headEnd/>
            <a:tailEnd/>
          </a:ln>
        </p:spPr>
        <p:txBody>
          <a:bodyPr/>
          <a:lstStyle/>
          <a:p>
            <a:endParaRPr lang="en-GB" sz="1050"/>
          </a:p>
        </p:txBody>
      </p:sp>
      <p:sp>
        <p:nvSpPr>
          <p:cNvPr id="111624" name="Rectangle 8"/>
          <p:cNvSpPr>
            <a:spLocks noChangeArrowheads="1"/>
          </p:cNvSpPr>
          <p:nvPr/>
        </p:nvSpPr>
        <p:spPr bwMode="auto">
          <a:xfrm>
            <a:off x="2635662" y="2182566"/>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350" dirty="0">
                <a:solidFill>
                  <a:srgbClr val="FF0000"/>
                </a:solidFill>
              </a:rPr>
              <a:t>y</a:t>
            </a:r>
            <a:endParaRPr lang="en-US" altLang="en-US" sz="3300" dirty="0">
              <a:solidFill>
                <a:schemeClr val="tx2"/>
              </a:solidFill>
            </a:endParaRPr>
          </a:p>
        </p:txBody>
      </p:sp>
      <p:sp>
        <p:nvSpPr>
          <p:cNvPr id="111625" name="Rectangle 9"/>
          <p:cNvSpPr>
            <a:spLocks noChangeArrowheads="1"/>
          </p:cNvSpPr>
          <p:nvPr/>
        </p:nvSpPr>
        <p:spPr bwMode="auto">
          <a:xfrm>
            <a:off x="3827478" y="2175422"/>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350" dirty="0">
                <a:solidFill>
                  <a:srgbClr val="FF0000"/>
                </a:solidFill>
              </a:rPr>
              <a:t>y</a:t>
            </a:r>
            <a:endParaRPr lang="en-US" altLang="en-US" sz="3300" dirty="0">
              <a:solidFill>
                <a:schemeClr val="tx2"/>
              </a:solidFill>
            </a:endParaRPr>
          </a:p>
        </p:txBody>
      </p:sp>
      <p:sp>
        <p:nvSpPr>
          <p:cNvPr id="111626" name="Rectangle 10"/>
          <p:cNvSpPr>
            <a:spLocks noChangeArrowheads="1"/>
          </p:cNvSpPr>
          <p:nvPr/>
        </p:nvSpPr>
        <p:spPr bwMode="auto">
          <a:xfrm>
            <a:off x="5021675" y="2163516"/>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350" dirty="0">
                <a:solidFill>
                  <a:srgbClr val="FF0000"/>
                </a:solidFill>
              </a:rPr>
              <a:t>y</a:t>
            </a:r>
            <a:endParaRPr lang="en-US" altLang="en-US" sz="3300" dirty="0">
              <a:solidFill>
                <a:schemeClr val="tx2"/>
              </a:solidFill>
            </a:endParaRPr>
          </a:p>
        </p:txBody>
      </p:sp>
      <p:sp>
        <p:nvSpPr>
          <p:cNvPr id="111627" name="Rectangle 11"/>
          <p:cNvSpPr>
            <a:spLocks noChangeArrowheads="1"/>
          </p:cNvSpPr>
          <p:nvPr/>
        </p:nvSpPr>
        <p:spPr bwMode="auto">
          <a:xfrm>
            <a:off x="1461706" y="2182566"/>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350" dirty="0">
                <a:solidFill>
                  <a:srgbClr val="FF0000"/>
                </a:solidFill>
              </a:rPr>
              <a:t>y</a:t>
            </a:r>
            <a:endParaRPr lang="en-US" altLang="en-US" sz="3300" dirty="0">
              <a:solidFill>
                <a:schemeClr val="tx2"/>
              </a:solidFill>
            </a:endParaRPr>
          </a:p>
        </p:txBody>
      </p:sp>
      <p:sp>
        <p:nvSpPr>
          <p:cNvPr id="111628" name="Line 12"/>
          <p:cNvSpPr>
            <a:spLocks noChangeShapeType="1"/>
          </p:cNvSpPr>
          <p:nvPr/>
        </p:nvSpPr>
        <p:spPr bwMode="auto">
          <a:xfrm flipV="1">
            <a:off x="3807238" y="2851309"/>
            <a:ext cx="1190" cy="925116"/>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29" name="Freeform 13"/>
          <p:cNvSpPr>
            <a:spLocks/>
          </p:cNvSpPr>
          <p:nvPr/>
        </p:nvSpPr>
        <p:spPr bwMode="auto">
          <a:xfrm>
            <a:off x="3720322" y="2497694"/>
            <a:ext cx="175022" cy="351234"/>
          </a:xfrm>
          <a:custGeom>
            <a:avLst/>
            <a:gdLst>
              <a:gd name="T0" fmla="*/ 2147483646 w 440"/>
              <a:gd name="T1" fmla="*/ 0 h 885"/>
              <a:gd name="T2" fmla="*/ 0 w 440"/>
              <a:gd name="T3" fmla="*/ 2147483646 h 885"/>
              <a:gd name="T4" fmla="*/ 2147483646 w 440"/>
              <a:gd name="T5" fmla="*/ 2147483646 h 885"/>
              <a:gd name="T6" fmla="*/ 2147483646 w 440"/>
              <a:gd name="T7" fmla="*/ 0 h 885"/>
              <a:gd name="T8" fmla="*/ 0 60000 65536"/>
              <a:gd name="T9" fmla="*/ 0 60000 65536"/>
              <a:gd name="T10" fmla="*/ 0 60000 65536"/>
              <a:gd name="T11" fmla="*/ 0 60000 65536"/>
              <a:gd name="T12" fmla="*/ 0 w 440"/>
              <a:gd name="T13" fmla="*/ 0 h 885"/>
              <a:gd name="T14" fmla="*/ 440 w 440"/>
              <a:gd name="T15" fmla="*/ 885 h 885"/>
            </a:gdLst>
            <a:ahLst/>
            <a:cxnLst>
              <a:cxn ang="T8">
                <a:pos x="T0" y="T1"/>
              </a:cxn>
              <a:cxn ang="T9">
                <a:pos x="T2" y="T3"/>
              </a:cxn>
              <a:cxn ang="T10">
                <a:pos x="T4" y="T5"/>
              </a:cxn>
              <a:cxn ang="T11">
                <a:pos x="T6" y="T7"/>
              </a:cxn>
            </a:cxnLst>
            <a:rect l="T12" t="T13" r="T14" b="T15"/>
            <a:pathLst>
              <a:path w="440" h="885">
                <a:moveTo>
                  <a:pt x="220" y="0"/>
                </a:moveTo>
                <a:lnTo>
                  <a:pt x="0" y="885"/>
                </a:lnTo>
                <a:lnTo>
                  <a:pt x="440" y="885"/>
                </a:lnTo>
                <a:lnTo>
                  <a:pt x="220" y="0"/>
                </a:lnTo>
                <a:close/>
              </a:path>
            </a:pathLst>
          </a:custGeom>
          <a:solidFill>
            <a:srgbClr val="0066FF"/>
          </a:solidFill>
          <a:ln w="1588">
            <a:solidFill>
              <a:srgbClr val="0000FF"/>
            </a:solidFill>
            <a:round/>
            <a:headEnd/>
            <a:tailEnd/>
          </a:ln>
        </p:spPr>
        <p:txBody>
          <a:bodyPr/>
          <a:lstStyle/>
          <a:p>
            <a:endParaRPr lang="en-GB" sz="1050"/>
          </a:p>
        </p:txBody>
      </p:sp>
      <p:sp>
        <p:nvSpPr>
          <p:cNvPr id="111630" name="Line 14"/>
          <p:cNvSpPr>
            <a:spLocks noChangeShapeType="1"/>
          </p:cNvSpPr>
          <p:nvPr/>
        </p:nvSpPr>
        <p:spPr bwMode="auto">
          <a:xfrm flipV="1">
            <a:off x="2613040" y="2851309"/>
            <a:ext cx="1191" cy="925116"/>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31" name="Freeform 15"/>
          <p:cNvSpPr>
            <a:spLocks/>
          </p:cNvSpPr>
          <p:nvPr/>
        </p:nvSpPr>
        <p:spPr bwMode="auto">
          <a:xfrm>
            <a:off x="2526125" y="2497694"/>
            <a:ext cx="175022" cy="351234"/>
          </a:xfrm>
          <a:custGeom>
            <a:avLst/>
            <a:gdLst>
              <a:gd name="T0" fmla="*/ 2147483646 w 439"/>
              <a:gd name="T1" fmla="*/ 0 h 885"/>
              <a:gd name="T2" fmla="*/ 0 w 439"/>
              <a:gd name="T3" fmla="*/ 2147483646 h 885"/>
              <a:gd name="T4" fmla="*/ 2147483646 w 439"/>
              <a:gd name="T5" fmla="*/ 2147483646 h 885"/>
              <a:gd name="T6" fmla="*/ 2147483646 w 439"/>
              <a:gd name="T7" fmla="*/ 0 h 885"/>
              <a:gd name="T8" fmla="*/ 0 60000 65536"/>
              <a:gd name="T9" fmla="*/ 0 60000 65536"/>
              <a:gd name="T10" fmla="*/ 0 60000 65536"/>
              <a:gd name="T11" fmla="*/ 0 60000 65536"/>
              <a:gd name="T12" fmla="*/ 0 w 439"/>
              <a:gd name="T13" fmla="*/ 0 h 885"/>
              <a:gd name="T14" fmla="*/ 439 w 439"/>
              <a:gd name="T15" fmla="*/ 885 h 885"/>
            </a:gdLst>
            <a:ahLst/>
            <a:cxnLst>
              <a:cxn ang="T8">
                <a:pos x="T0" y="T1"/>
              </a:cxn>
              <a:cxn ang="T9">
                <a:pos x="T2" y="T3"/>
              </a:cxn>
              <a:cxn ang="T10">
                <a:pos x="T4" y="T5"/>
              </a:cxn>
              <a:cxn ang="T11">
                <a:pos x="T6" y="T7"/>
              </a:cxn>
            </a:cxnLst>
            <a:rect l="T12" t="T13" r="T14" b="T15"/>
            <a:pathLst>
              <a:path w="439" h="885">
                <a:moveTo>
                  <a:pt x="219" y="0"/>
                </a:moveTo>
                <a:lnTo>
                  <a:pt x="0" y="885"/>
                </a:lnTo>
                <a:lnTo>
                  <a:pt x="439" y="885"/>
                </a:lnTo>
                <a:lnTo>
                  <a:pt x="219" y="0"/>
                </a:lnTo>
                <a:close/>
              </a:path>
            </a:pathLst>
          </a:custGeom>
          <a:solidFill>
            <a:srgbClr val="0066FF"/>
          </a:solidFill>
          <a:ln w="1588">
            <a:solidFill>
              <a:srgbClr val="0000FF"/>
            </a:solidFill>
            <a:round/>
            <a:headEnd/>
            <a:tailEnd/>
          </a:ln>
        </p:spPr>
        <p:txBody>
          <a:bodyPr/>
          <a:lstStyle/>
          <a:p>
            <a:endParaRPr lang="en-GB" sz="1050"/>
          </a:p>
        </p:txBody>
      </p:sp>
      <p:sp>
        <p:nvSpPr>
          <p:cNvPr id="111632" name="Line 16"/>
          <p:cNvSpPr>
            <a:spLocks noChangeShapeType="1"/>
          </p:cNvSpPr>
          <p:nvPr/>
        </p:nvSpPr>
        <p:spPr bwMode="auto">
          <a:xfrm flipV="1">
            <a:off x="1421226" y="2851309"/>
            <a:ext cx="1190" cy="925116"/>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33" name="Freeform 17"/>
          <p:cNvSpPr>
            <a:spLocks/>
          </p:cNvSpPr>
          <p:nvPr/>
        </p:nvSpPr>
        <p:spPr bwMode="auto">
          <a:xfrm>
            <a:off x="1335501" y="2497694"/>
            <a:ext cx="172640" cy="351234"/>
          </a:xfrm>
          <a:custGeom>
            <a:avLst/>
            <a:gdLst>
              <a:gd name="T0" fmla="*/ 2147483646 w 437"/>
              <a:gd name="T1" fmla="*/ 0 h 885"/>
              <a:gd name="T2" fmla="*/ 0 w 437"/>
              <a:gd name="T3" fmla="*/ 2147483646 h 885"/>
              <a:gd name="T4" fmla="*/ 2147483646 w 437"/>
              <a:gd name="T5" fmla="*/ 2147483646 h 885"/>
              <a:gd name="T6" fmla="*/ 2147483646 w 437"/>
              <a:gd name="T7" fmla="*/ 0 h 885"/>
              <a:gd name="T8" fmla="*/ 0 60000 65536"/>
              <a:gd name="T9" fmla="*/ 0 60000 65536"/>
              <a:gd name="T10" fmla="*/ 0 60000 65536"/>
              <a:gd name="T11" fmla="*/ 0 60000 65536"/>
              <a:gd name="T12" fmla="*/ 0 w 437"/>
              <a:gd name="T13" fmla="*/ 0 h 885"/>
              <a:gd name="T14" fmla="*/ 437 w 437"/>
              <a:gd name="T15" fmla="*/ 885 h 885"/>
            </a:gdLst>
            <a:ahLst/>
            <a:cxnLst>
              <a:cxn ang="T8">
                <a:pos x="T0" y="T1"/>
              </a:cxn>
              <a:cxn ang="T9">
                <a:pos x="T2" y="T3"/>
              </a:cxn>
              <a:cxn ang="T10">
                <a:pos x="T4" y="T5"/>
              </a:cxn>
              <a:cxn ang="T11">
                <a:pos x="T6" y="T7"/>
              </a:cxn>
            </a:cxnLst>
            <a:rect l="T12" t="T13" r="T14" b="T15"/>
            <a:pathLst>
              <a:path w="437" h="885">
                <a:moveTo>
                  <a:pt x="219" y="0"/>
                </a:moveTo>
                <a:lnTo>
                  <a:pt x="0" y="885"/>
                </a:lnTo>
                <a:lnTo>
                  <a:pt x="437" y="885"/>
                </a:lnTo>
                <a:lnTo>
                  <a:pt x="219" y="0"/>
                </a:lnTo>
                <a:close/>
              </a:path>
            </a:pathLst>
          </a:custGeom>
          <a:solidFill>
            <a:srgbClr val="0066FF"/>
          </a:solidFill>
          <a:ln w="1588">
            <a:solidFill>
              <a:srgbClr val="0000FF"/>
            </a:solidFill>
            <a:round/>
            <a:headEnd/>
            <a:tailEnd/>
          </a:ln>
        </p:spPr>
        <p:txBody>
          <a:bodyPr/>
          <a:lstStyle/>
          <a:p>
            <a:endParaRPr lang="en-GB" sz="1050"/>
          </a:p>
        </p:txBody>
      </p:sp>
      <p:sp>
        <p:nvSpPr>
          <p:cNvPr id="111634" name="Line 18"/>
          <p:cNvSpPr>
            <a:spLocks noChangeShapeType="1"/>
          </p:cNvSpPr>
          <p:nvPr/>
        </p:nvSpPr>
        <p:spPr bwMode="auto">
          <a:xfrm flipV="1">
            <a:off x="4999053" y="2851309"/>
            <a:ext cx="1191" cy="925116"/>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35" name="Freeform 19"/>
          <p:cNvSpPr>
            <a:spLocks/>
          </p:cNvSpPr>
          <p:nvPr/>
        </p:nvSpPr>
        <p:spPr bwMode="auto">
          <a:xfrm>
            <a:off x="4912137" y="2497694"/>
            <a:ext cx="175022" cy="351234"/>
          </a:xfrm>
          <a:custGeom>
            <a:avLst/>
            <a:gdLst>
              <a:gd name="T0" fmla="*/ 2147483646 w 440"/>
              <a:gd name="T1" fmla="*/ 0 h 885"/>
              <a:gd name="T2" fmla="*/ 0 w 440"/>
              <a:gd name="T3" fmla="*/ 2147483646 h 885"/>
              <a:gd name="T4" fmla="*/ 2147483646 w 440"/>
              <a:gd name="T5" fmla="*/ 2147483646 h 885"/>
              <a:gd name="T6" fmla="*/ 2147483646 w 440"/>
              <a:gd name="T7" fmla="*/ 0 h 885"/>
              <a:gd name="T8" fmla="*/ 0 60000 65536"/>
              <a:gd name="T9" fmla="*/ 0 60000 65536"/>
              <a:gd name="T10" fmla="*/ 0 60000 65536"/>
              <a:gd name="T11" fmla="*/ 0 60000 65536"/>
              <a:gd name="T12" fmla="*/ 0 w 440"/>
              <a:gd name="T13" fmla="*/ 0 h 885"/>
              <a:gd name="T14" fmla="*/ 440 w 440"/>
              <a:gd name="T15" fmla="*/ 885 h 885"/>
            </a:gdLst>
            <a:ahLst/>
            <a:cxnLst>
              <a:cxn ang="T8">
                <a:pos x="T0" y="T1"/>
              </a:cxn>
              <a:cxn ang="T9">
                <a:pos x="T2" y="T3"/>
              </a:cxn>
              <a:cxn ang="T10">
                <a:pos x="T4" y="T5"/>
              </a:cxn>
              <a:cxn ang="T11">
                <a:pos x="T6" y="T7"/>
              </a:cxn>
            </a:cxnLst>
            <a:rect l="T12" t="T13" r="T14" b="T15"/>
            <a:pathLst>
              <a:path w="440" h="885">
                <a:moveTo>
                  <a:pt x="220" y="0"/>
                </a:moveTo>
                <a:lnTo>
                  <a:pt x="0" y="885"/>
                </a:lnTo>
                <a:lnTo>
                  <a:pt x="440" y="885"/>
                </a:lnTo>
                <a:lnTo>
                  <a:pt x="220" y="0"/>
                </a:lnTo>
                <a:close/>
              </a:path>
            </a:pathLst>
          </a:custGeom>
          <a:solidFill>
            <a:srgbClr val="0066FF"/>
          </a:solidFill>
          <a:ln w="1588">
            <a:solidFill>
              <a:srgbClr val="0000FF"/>
            </a:solidFill>
            <a:round/>
            <a:headEnd/>
            <a:tailEnd/>
          </a:ln>
        </p:spPr>
        <p:txBody>
          <a:bodyPr/>
          <a:lstStyle/>
          <a:p>
            <a:endParaRPr lang="en-GB" sz="1050"/>
          </a:p>
        </p:txBody>
      </p:sp>
      <p:sp>
        <p:nvSpPr>
          <p:cNvPr id="111636" name="Line 20"/>
          <p:cNvSpPr>
            <a:spLocks noChangeShapeType="1"/>
          </p:cNvSpPr>
          <p:nvPr/>
        </p:nvSpPr>
        <p:spPr bwMode="auto">
          <a:xfrm flipV="1">
            <a:off x="1534334" y="2851309"/>
            <a:ext cx="1191" cy="2845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37" name="Freeform 21"/>
          <p:cNvSpPr>
            <a:spLocks/>
          </p:cNvSpPr>
          <p:nvPr/>
        </p:nvSpPr>
        <p:spPr bwMode="auto">
          <a:xfrm>
            <a:off x="1447419" y="2497694"/>
            <a:ext cx="173831" cy="351234"/>
          </a:xfrm>
          <a:custGeom>
            <a:avLst/>
            <a:gdLst>
              <a:gd name="T0" fmla="*/ 2147483646 w 438"/>
              <a:gd name="T1" fmla="*/ 0 h 885"/>
              <a:gd name="T2" fmla="*/ 0 w 438"/>
              <a:gd name="T3" fmla="*/ 2147483646 h 885"/>
              <a:gd name="T4" fmla="*/ 2147483646 w 438"/>
              <a:gd name="T5" fmla="*/ 2147483646 h 885"/>
              <a:gd name="T6" fmla="*/ 2147483646 w 438"/>
              <a:gd name="T7" fmla="*/ 0 h 885"/>
              <a:gd name="T8" fmla="*/ 0 60000 65536"/>
              <a:gd name="T9" fmla="*/ 0 60000 65536"/>
              <a:gd name="T10" fmla="*/ 0 60000 65536"/>
              <a:gd name="T11" fmla="*/ 0 60000 65536"/>
              <a:gd name="T12" fmla="*/ 0 w 438"/>
              <a:gd name="T13" fmla="*/ 0 h 885"/>
              <a:gd name="T14" fmla="*/ 438 w 438"/>
              <a:gd name="T15" fmla="*/ 885 h 885"/>
            </a:gdLst>
            <a:ahLst/>
            <a:cxnLst>
              <a:cxn ang="T8">
                <a:pos x="T0" y="T1"/>
              </a:cxn>
              <a:cxn ang="T9">
                <a:pos x="T2" y="T3"/>
              </a:cxn>
              <a:cxn ang="T10">
                <a:pos x="T4" y="T5"/>
              </a:cxn>
              <a:cxn ang="T11">
                <a:pos x="T6" y="T7"/>
              </a:cxn>
            </a:cxnLst>
            <a:rect l="T12" t="T13" r="T14" b="T15"/>
            <a:pathLst>
              <a:path w="438" h="885">
                <a:moveTo>
                  <a:pt x="219" y="0"/>
                </a:moveTo>
                <a:lnTo>
                  <a:pt x="0" y="885"/>
                </a:lnTo>
                <a:lnTo>
                  <a:pt x="438" y="885"/>
                </a:lnTo>
                <a:lnTo>
                  <a:pt x="219" y="0"/>
                </a:lnTo>
                <a:close/>
              </a:path>
            </a:pathLst>
          </a:custGeom>
          <a:solidFill>
            <a:srgbClr val="00FF00"/>
          </a:solidFill>
          <a:ln w="1588">
            <a:solidFill>
              <a:srgbClr val="000000"/>
            </a:solidFill>
            <a:round/>
            <a:headEnd/>
            <a:tailEnd/>
          </a:ln>
        </p:spPr>
        <p:txBody>
          <a:bodyPr/>
          <a:lstStyle/>
          <a:p>
            <a:endParaRPr lang="en-GB" sz="1050"/>
          </a:p>
        </p:txBody>
      </p:sp>
      <p:sp>
        <p:nvSpPr>
          <p:cNvPr id="111638" name="Line 22"/>
          <p:cNvSpPr>
            <a:spLocks noChangeShapeType="1"/>
          </p:cNvSpPr>
          <p:nvPr/>
        </p:nvSpPr>
        <p:spPr bwMode="auto">
          <a:xfrm flipV="1">
            <a:off x="2727340" y="2851309"/>
            <a:ext cx="1191" cy="2845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39" name="Freeform 23"/>
          <p:cNvSpPr>
            <a:spLocks/>
          </p:cNvSpPr>
          <p:nvPr/>
        </p:nvSpPr>
        <p:spPr bwMode="auto">
          <a:xfrm>
            <a:off x="2640425" y="2497694"/>
            <a:ext cx="175022" cy="351234"/>
          </a:xfrm>
          <a:custGeom>
            <a:avLst/>
            <a:gdLst>
              <a:gd name="T0" fmla="*/ 2147483646 w 439"/>
              <a:gd name="T1" fmla="*/ 0 h 885"/>
              <a:gd name="T2" fmla="*/ 0 w 439"/>
              <a:gd name="T3" fmla="*/ 2147483646 h 885"/>
              <a:gd name="T4" fmla="*/ 2147483646 w 439"/>
              <a:gd name="T5" fmla="*/ 2147483646 h 885"/>
              <a:gd name="T6" fmla="*/ 2147483646 w 439"/>
              <a:gd name="T7" fmla="*/ 0 h 885"/>
              <a:gd name="T8" fmla="*/ 0 60000 65536"/>
              <a:gd name="T9" fmla="*/ 0 60000 65536"/>
              <a:gd name="T10" fmla="*/ 0 60000 65536"/>
              <a:gd name="T11" fmla="*/ 0 60000 65536"/>
              <a:gd name="T12" fmla="*/ 0 w 439"/>
              <a:gd name="T13" fmla="*/ 0 h 885"/>
              <a:gd name="T14" fmla="*/ 439 w 439"/>
              <a:gd name="T15" fmla="*/ 885 h 885"/>
            </a:gdLst>
            <a:ahLst/>
            <a:cxnLst>
              <a:cxn ang="T8">
                <a:pos x="T0" y="T1"/>
              </a:cxn>
              <a:cxn ang="T9">
                <a:pos x="T2" y="T3"/>
              </a:cxn>
              <a:cxn ang="T10">
                <a:pos x="T4" y="T5"/>
              </a:cxn>
              <a:cxn ang="T11">
                <a:pos x="T6" y="T7"/>
              </a:cxn>
            </a:cxnLst>
            <a:rect l="T12" t="T13" r="T14" b="T15"/>
            <a:pathLst>
              <a:path w="439" h="885">
                <a:moveTo>
                  <a:pt x="219" y="0"/>
                </a:moveTo>
                <a:lnTo>
                  <a:pt x="0" y="885"/>
                </a:lnTo>
                <a:lnTo>
                  <a:pt x="439" y="885"/>
                </a:lnTo>
                <a:lnTo>
                  <a:pt x="219" y="0"/>
                </a:lnTo>
                <a:close/>
              </a:path>
            </a:pathLst>
          </a:custGeom>
          <a:solidFill>
            <a:srgbClr val="00FF00"/>
          </a:solidFill>
          <a:ln w="1588">
            <a:solidFill>
              <a:srgbClr val="000000"/>
            </a:solidFill>
            <a:round/>
            <a:headEnd/>
            <a:tailEnd/>
          </a:ln>
        </p:spPr>
        <p:txBody>
          <a:bodyPr/>
          <a:lstStyle/>
          <a:p>
            <a:endParaRPr lang="en-GB" sz="1050"/>
          </a:p>
        </p:txBody>
      </p:sp>
      <p:sp>
        <p:nvSpPr>
          <p:cNvPr id="111640" name="Line 24"/>
          <p:cNvSpPr>
            <a:spLocks noChangeShapeType="1"/>
          </p:cNvSpPr>
          <p:nvPr/>
        </p:nvSpPr>
        <p:spPr bwMode="auto">
          <a:xfrm flipV="1">
            <a:off x="3919157" y="2851309"/>
            <a:ext cx="1190" cy="2845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41" name="Freeform 25"/>
          <p:cNvSpPr>
            <a:spLocks/>
          </p:cNvSpPr>
          <p:nvPr/>
        </p:nvSpPr>
        <p:spPr bwMode="auto">
          <a:xfrm>
            <a:off x="3834622" y="2497694"/>
            <a:ext cx="171450" cy="351234"/>
          </a:xfrm>
          <a:custGeom>
            <a:avLst/>
            <a:gdLst>
              <a:gd name="T0" fmla="*/ 2147483646 w 434"/>
              <a:gd name="T1" fmla="*/ 0 h 885"/>
              <a:gd name="T2" fmla="*/ 0 w 434"/>
              <a:gd name="T3" fmla="*/ 2147483646 h 885"/>
              <a:gd name="T4" fmla="*/ 2147483646 w 434"/>
              <a:gd name="T5" fmla="*/ 2147483646 h 885"/>
              <a:gd name="T6" fmla="*/ 2147483646 w 434"/>
              <a:gd name="T7" fmla="*/ 0 h 885"/>
              <a:gd name="T8" fmla="*/ 0 60000 65536"/>
              <a:gd name="T9" fmla="*/ 0 60000 65536"/>
              <a:gd name="T10" fmla="*/ 0 60000 65536"/>
              <a:gd name="T11" fmla="*/ 0 60000 65536"/>
              <a:gd name="T12" fmla="*/ 0 w 434"/>
              <a:gd name="T13" fmla="*/ 0 h 885"/>
              <a:gd name="T14" fmla="*/ 434 w 434"/>
              <a:gd name="T15" fmla="*/ 885 h 885"/>
            </a:gdLst>
            <a:ahLst/>
            <a:cxnLst>
              <a:cxn ang="T8">
                <a:pos x="T0" y="T1"/>
              </a:cxn>
              <a:cxn ang="T9">
                <a:pos x="T2" y="T3"/>
              </a:cxn>
              <a:cxn ang="T10">
                <a:pos x="T4" y="T5"/>
              </a:cxn>
              <a:cxn ang="T11">
                <a:pos x="T6" y="T7"/>
              </a:cxn>
            </a:cxnLst>
            <a:rect l="T12" t="T13" r="T14" b="T15"/>
            <a:pathLst>
              <a:path w="434" h="885">
                <a:moveTo>
                  <a:pt x="218" y="0"/>
                </a:moveTo>
                <a:lnTo>
                  <a:pt x="0" y="885"/>
                </a:lnTo>
                <a:lnTo>
                  <a:pt x="434" y="885"/>
                </a:lnTo>
                <a:lnTo>
                  <a:pt x="218" y="0"/>
                </a:lnTo>
                <a:close/>
              </a:path>
            </a:pathLst>
          </a:custGeom>
          <a:solidFill>
            <a:srgbClr val="00FF00"/>
          </a:solidFill>
          <a:ln w="1588">
            <a:solidFill>
              <a:srgbClr val="000000"/>
            </a:solidFill>
            <a:round/>
            <a:headEnd/>
            <a:tailEnd/>
          </a:ln>
        </p:spPr>
        <p:txBody>
          <a:bodyPr/>
          <a:lstStyle/>
          <a:p>
            <a:endParaRPr lang="en-GB" sz="1050"/>
          </a:p>
        </p:txBody>
      </p:sp>
      <p:sp>
        <p:nvSpPr>
          <p:cNvPr id="111642" name="Line 26"/>
          <p:cNvSpPr>
            <a:spLocks noChangeShapeType="1"/>
          </p:cNvSpPr>
          <p:nvPr/>
        </p:nvSpPr>
        <p:spPr bwMode="auto">
          <a:xfrm flipV="1">
            <a:off x="5113353" y="2851309"/>
            <a:ext cx="1191" cy="2845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43" name="Freeform 27"/>
          <p:cNvSpPr>
            <a:spLocks/>
          </p:cNvSpPr>
          <p:nvPr/>
        </p:nvSpPr>
        <p:spPr bwMode="auto">
          <a:xfrm>
            <a:off x="5026438" y="2497694"/>
            <a:ext cx="173831" cy="351234"/>
          </a:xfrm>
          <a:custGeom>
            <a:avLst/>
            <a:gdLst>
              <a:gd name="T0" fmla="*/ 2147483646 w 438"/>
              <a:gd name="T1" fmla="*/ 0 h 885"/>
              <a:gd name="T2" fmla="*/ 0 w 438"/>
              <a:gd name="T3" fmla="*/ 2147483646 h 885"/>
              <a:gd name="T4" fmla="*/ 2147483646 w 438"/>
              <a:gd name="T5" fmla="*/ 2147483646 h 885"/>
              <a:gd name="T6" fmla="*/ 2147483646 w 438"/>
              <a:gd name="T7" fmla="*/ 0 h 885"/>
              <a:gd name="T8" fmla="*/ 0 60000 65536"/>
              <a:gd name="T9" fmla="*/ 0 60000 65536"/>
              <a:gd name="T10" fmla="*/ 0 60000 65536"/>
              <a:gd name="T11" fmla="*/ 0 60000 65536"/>
              <a:gd name="T12" fmla="*/ 0 w 438"/>
              <a:gd name="T13" fmla="*/ 0 h 885"/>
              <a:gd name="T14" fmla="*/ 438 w 438"/>
              <a:gd name="T15" fmla="*/ 885 h 885"/>
            </a:gdLst>
            <a:ahLst/>
            <a:cxnLst>
              <a:cxn ang="T8">
                <a:pos x="T0" y="T1"/>
              </a:cxn>
              <a:cxn ang="T9">
                <a:pos x="T2" y="T3"/>
              </a:cxn>
              <a:cxn ang="T10">
                <a:pos x="T4" y="T5"/>
              </a:cxn>
              <a:cxn ang="T11">
                <a:pos x="T6" y="T7"/>
              </a:cxn>
            </a:cxnLst>
            <a:rect l="T12" t="T13" r="T14" b="T15"/>
            <a:pathLst>
              <a:path w="438" h="885">
                <a:moveTo>
                  <a:pt x="219" y="0"/>
                </a:moveTo>
                <a:lnTo>
                  <a:pt x="0" y="885"/>
                </a:lnTo>
                <a:lnTo>
                  <a:pt x="438" y="885"/>
                </a:lnTo>
                <a:lnTo>
                  <a:pt x="219" y="0"/>
                </a:lnTo>
                <a:close/>
              </a:path>
            </a:pathLst>
          </a:custGeom>
          <a:solidFill>
            <a:srgbClr val="00FF00"/>
          </a:solidFill>
          <a:ln w="1588">
            <a:solidFill>
              <a:srgbClr val="000000"/>
            </a:solidFill>
            <a:round/>
            <a:headEnd/>
            <a:tailEnd/>
          </a:ln>
        </p:spPr>
        <p:txBody>
          <a:bodyPr/>
          <a:lstStyle/>
          <a:p>
            <a:endParaRPr lang="en-GB" sz="1050"/>
          </a:p>
        </p:txBody>
      </p:sp>
      <p:sp>
        <p:nvSpPr>
          <p:cNvPr id="111644" name="Line 28"/>
          <p:cNvSpPr>
            <a:spLocks noChangeShapeType="1"/>
          </p:cNvSpPr>
          <p:nvPr/>
        </p:nvSpPr>
        <p:spPr bwMode="auto">
          <a:xfrm flipV="1">
            <a:off x="1499807" y="1727359"/>
            <a:ext cx="1190" cy="44648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45" name="Freeform 29"/>
          <p:cNvSpPr>
            <a:spLocks/>
          </p:cNvSpPr>
          <p:nvPr/>
        </p:nvSpPr>
        <p:spPr bwMode="auto">
          <a:xfrm>
            <a:off x="1414082" y="1374934"/>
            <a:ext cx="172640" cy="348854"/>
          </a:xfrm>
          <a:custGeom>
            <a:avLst/>
            <a:gdLst>
              <a:gd name="T0" fmla="*/ 2147483646 w 436"/>
              <a:gd name="T1" fmla="*/ 0 h 881"/>
              <a:gd name="T2" fmla="*/ 0 w 436"/>
              <a:gd name="T3" fmla="*/ 2147483646 h 881"/>
              <a:gd name="T4" fmla="*/ 2147483646 w 436"/>
              <a:gd name="T5" fmla="*/ 2147483646 h 881"/>
              <a:gd name="T6" fmla="*/ 2147483646 w 436"/>
              <a:gd name="T7" fmla="*/ 0 h 881"/>
              <a:gd name="T8" fmla="*/ 0 60000 65536"/>
              <a:gd name="T9" fmla="*/ 0 60000 65536"/>
              <a:gd name="T10" fmla="*/ 0 60000 65536"/>
              <a:gd name="T11" fmla="*/ 0 60000 65536"/>
              <a:gd name="T12" fmla="*/ 0 w 436"/>
              <a:gd name="T13" fmla="*/ 0 h 881"/>
              <a:gd name="T14" fmla="*/ 436 w 436"/>
              <a:gd name="T15" fmla="*/ 881 h 881"/>
            </a:gdLst>
            <a:ahLst/>
            <a:cxnLst>
              <a:cxn ang="T8">
                <a:pos x="T0" y="T1"/>
              </a:cxn>
              <a:cxn ang="T9">
                <a:pos x="T2" y="T3"/>
              </a:cxn>
              <a:cxn ang="T10">
                <a:pos x="T4" y="T5"/>
              </a:cxn>
              <a:cxn ang="T11">
                <a:pos x="T6" y="T7"/>
              </a:cxn>
            </a:cxnLst>
            <a:rect l="T12" t="T13" r="T14" b="T15"/>
            <a:pathLst>
              <a:path w="436" h="881">
                <a:moveTo>
                  <a:pt x="218" y="0"/>
                </a:moveTo>
                <a:lnTo>
                  <a:pt x="0" y="881"/>
                </a:lnTo>
                <a:lnTo>
                  <a:pt x="436" y="881"/>
                </a:lnTo>
                <a:lnTo>
                  <a:pt x="218" y="0"/>
                </a:lnTo>
                <a:close/>
              </a:path>
            </a:pathLst>
          </a:custGeom>
          <a:solidFill>
            <a:srgbClr val="00FF00"/>
          </a:solidFill>
          <a:ln w="1588">
            <a:solidFill>
              <a:srgbClr val="000000"/>
            </a:solidFill>
            <a:round/>
            <a:headEnd/>
            <a:tailEnd/>
          </a:ln>
        </p:spPr>
        <p:txBody>
          <a:bodyPr/>
          <a:lstStyle/>
          <a:p>
            <a:endParaRPr lang="en-GB" sz="1050"/>
          </a:p>
        </p:txBody>
      </p:sp>
      <p:sp>
        <p:nvSpPr>
          <p:cNvPr id="111646" name="Line 30"/>
          <p:cNvSpPr>
            <a:spLocks noChangeShapeType="1"/>
          </p:cNvSpPr>
          <p:nvPr/>
        </p:nvSpPr>
        <p:spPr bwMode="auto">
          <a:xfrm flipV="1">
            <a:off x="2691622" y="1727359"/>
            <a:ext cx="1191" cy="44648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47" name="Freeform 31"/>
          <p:cNvSpPr>
            <a:spLocks/>
          </p:cNvSpPr>
          <p:nvPr/>
        </p:nvSpPr>
        <p:spPr bwMode="auto">
          <a:xfrm>
            <a:off x="2605897" y="1374934"/>
            <a:ext cx="172641" cy="348854"/>
          </a:xfrm>
          <a:custGeom>
            <a:avLst/>
            <a:gdLst>
              <a:gd name="T0" fmla="*/ 2147483646 w 435"/>
              <a:gd name="T1" fmla="*/ 0 h 881"/>
              <a:gd name="T2" fmla="*/ 0 w 435"/>
              <a:gd name="T3" fmla="*/ 2147483646 h 881"/>
              <a:gd name="T4" fmla="*/ 2147483646 w 435"/>
              <a:gd name="T5" fmla="*/ 2147483646 h 881"/>
              <a:gd name="T6" fmla="*/ 2147483646 w 435"/>
              <a:gd name="T7" fmla="*/ 0 h 881"/>
              <a:gd name="T8" fmla="*/ 0 60000 65536"/>
              <a:gd name="T9" fmla="*/ 0 60000 65536"/>
              <a:gd name="T10" fmla="*/ 0 60000 65536"/>
              <a:gd name="T11" fmla="*/ 0 60000 65536"/>
              <a:gd name="T12" fmla="*/ 0 w 435"/>
              <a:gd name="T13" fmla="*/ 0 h 881"/>
              <a:gd name="T14" fmla="*/ 435 w 435"/>
              <a:gd name="T15" fmla="*/ 881 h 881"/>
            </a:gdLst>
            <a:ahLst/>
            <a:cxnLst>
              <a:cxn ang="T8">
                <a:pos x="T0" y="T1"/>
              </a:cxn>
              <a:cxn ang="T9">
                <a:pos x="T2" y="T3"/>
              </a:cxn>
              <a:cxn ang="T10">
                <a:pos x="T4" y="T5"/>
              </a:cxn>
              <a:cxn ang="T11">
                <a:pos x="T6" y="T7"/>
              </a:cxn>
            </a:cxnLst>
            <a:rect l="T12" t="T13" r="T14" b="T15"/>
            <a:pathLst>
              <a:path w="435" h="881">
                <a:moveTo>
                  <a:pt x="217" y="0"/>
                </a:moveTo>
                <a:lnTo>
                  <a:pt x="0" y="881"/>
                </a:lnTo>
                <a:lnTo>
                  <a:pt x="435" y="881"/>
                </a:lnTo>
                <a:lnTo>
                  <a:pt x="217" y="0"/>
                </a:lnTo>
                <a:close/>
              </a:path>
            </a:pathLst>
          </a:custGeom>
          <a:solidFill>
            <a:srgbClr val="00FF00"/>
          </a:solidFill>
          <a:ln w="1588">
            <a:solidFill>
              <a:srgbClr val="000000"/>
            </a:solidFill>
            <a:round/>
            <a:headEnd/>
            <a:tailEnd/>
          </a:ln>
        </p:spPr>
        <p:txBody>
          <a:bodyPr/>
          <a:lstStyle/>
          <a:p>
            <a:endParaRPr lang="en-GB" sz="1050"/>
          </a:p>
        </p:txBody>
      </p:sp>
      <p:sp>
        <p:nvSpPr>
          <p:cNvPr id="111648" name="Line 32"/>
          <p:cNvSpPr>
            <a:spLocks noChangeShapeType="1"/>
          </p:cNvSpPr>
          <p:nvPr/>
        </p:nvSpPr>
        <p:spPr bwMode="auto">
          <a:xfrm flipV="1">
            <a:off x="3885819" y="1727359"/>
            <a:ext cx="1190" cy="44648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49" name="Freeform 33"/>
          <p:cNvSpPr>
            <a:spLocks/>
          </p:cNvSpPr>
          <p:nvPr/>
        </p:nvSpPr>
        <p:spPr bwMode="auto">
          <a:xfrm>
            <a:off x="3797712" y="1374934"/>
            <a:ext cx="175022" cy="348854"/>
          </a:xfrm>
          <a:custGeom>
            <a:avLst/>
            <a:gdLst>
              <a:gd name="T0" fmla="*/ 2147483646 w 439"/>
              <a:gd name="T1" fmla="*/ 0 h 881"/>
              <a:gd name="T2" fmla="*/ 0 w 439"/>
              <a:gd name="T3" fmla="*/ 2147483646 h 881"/>
              <a:gd name="T4" fmla="*/ 2147483646 w 439"/>
              <a:gd name="T5" fmla="*/ 2147483646 h 881"/>
              <a:gd name="T6" fmla="*/ 2147483646 w 439"/>
              <a:gd name="T7" fmla="*/ 0 h 881"/>
              <a:gd name="T8" fmla="*/ 0 60000 65536"/>
              <a:gd name="T9" fmla="*/ 0 60000 65536"/>
              <a:gd name="T10" fmla="*/ 0 60000 65536"/>
              <a:gd name="T11" fmla="*/ 0 60000 65536"/>
              <a:gd name="T12" fmla="*/ 0 w 439"/>
              <a:gd name="T13" fmla="*/ 0 h 881"/>
              <a:gd name="T14" fmla="*/ 439 w 439"/>
              <a:gd name="T15" fmla="*/ 881 h 881"/>
            </a:gdLst>
            <a:ahLst/>
            <a:cxnLst>
              <a:cxn ang="T8">
                <a:pos x="T0" y="T1"/>
              </a:cxn>
              <a:cxn ang="T9">
                <a:pos x="T2" y="T3"/>
              </a:cxn>
              <a:cxn ang="T10">
                <a:pos x="T4" y="T5"/>
              </a:cxn>
              <a:cxn ang="T11">
                <a:pos x="T6" y="T7"/>
              </a:cxn>
            </a:cxnLst>
            <a:rect l="T12" t="T13" r="T14" b="T15"/>
            <a:pathLst>
              <a:path w="439" h="881">
                <a:moveTo>
                  <a:pt x="220" y="0"/>
                </a:moveTo>
                <a:lnTo>
                  <a:pt x="0" y="881"/>
                </a:lnTo>
                <a:lnTo>
                  <a:pt x="439" y="881"/>
                </a:lnTo>
                <a:lnTo>
                  <a:pt x="220" y="0"/>
                </a:lnTo>
                <a:close/>
              </a:path>
            </a:pathLst>
          </a:custGeom>
          <a:solidFill>
            <a:srgbClr val="00FF00"/>
          </a:solidFill>
          <a:ln w="1588">
            <a:solidFill>
              <a:srgbClr val="000000"/>
            </a:solidFill>
            <a:round/>
            <a:headEnd/>
            <a:tailEnd/>
          </a:ln>
        </p:spPr>
        <p:txBody>
          <a:bodyPr/>
          <a:lstStyle/>
          <a:p>
            <a:endParaRPr lang="en-GB" sz="1050"/>
          </a:p>
        </p:txBody>
      </p:sp>
      <p:sp>
        <p:nvSpPr>
          <p:cNvPr id="111650" name="Line 34"/>
          <p:cNvSpPr>
            <a:spLocks noChangeShapeType="1"/>
          </p:cNvSpPr>
          <p:nvPr/>
        </p:nvSpPr>
        <p:spPr bwMode="auto">
          <a:xfrm flipV="1">
            <a:off x="5077634" y="1727359"/>
            <a:ext cx="1191" cy="44648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51" name="Freeform 35"/>
          <p:cNvSpPr>
            <a:spLocks/>
          </p:cNvSpPr>
          <p:nvPr/>
        </p:nvSpPr>
        <p:spPr bwMode="auto">
          <a:xfrm>
            <a:off x="4990719" y="1374934"/>
            <a:ext cx="173831" cy="348854"/>
          </a:xfrm>
          <a:custGeom>
            <a:avLst/>
            <a:gdLst>
              <a:gd name="T0" fmla="*/ 2147483646 w 440"/>
              <a:gd name="T1" fmla="*/ 0 h 881"/>
              <a:gd name="T2" fmla="*/ 0 w 440"/>
              <a:gd name="T3" fmla="*/ 2147483646 h 881"/>
              <a:gd name="T4" fmla="*/ 2147483646 w 440"/>
              <a:gd name="T5" fmla="*/ 2147483646 h 881"/>
              <a:gd name="T6" fmla="*/ 2147483646 w 440"/>
              <a:gd name="T7" fmla="*/ 0 h 881"/>
              <a:gd name="T8" fmla="*/ 0 60000 65536"/>
              <a:gd name="T9" fmla="*/ 0 60000 65536"/>
              <a:gd name="T10" fmla="*/ 0 60000 65536"/>
              <a:gd name="T11" fmla="*/ 0 60000 65536"/>
              <a:gd name="T12" fmla="*/ 0 w 440"/>
              <a:gd name="T13" fmla="*/ 0 h 881"/>
              <a:gd name="T14" fmla="*/ 440 w 440"/>
              <a:gd name="T15" fmla="*/ 881 h 881"/>
            </a:gdLst>
            <a:ahLst/>
            <a:cxnLst>
              <a:cxn ang="T8">
                <a:pos x="T0" y="T1"/>
              </a:cxn>
              <a:cxn ang="T9">
                <a:pos x="T2" y="T3"/>
              </a:cxn>
              <a:cxn ang="T10">
                <a:pos x="T4" y="T5"/>
              </a:cxn>
              <a:cxn ang="T11">
                <a:pos x="T6" y="T7"/>
              </a:cxn>
            </a:cxnLst>
            <a:rect l="T12" t="T13" r="T14" b="T15"/>
            <a:pathLst>
              <a:path w="440" h="881">
                <a:moveTo>
                  <a:pt x="221" y="0"/>
                </a:moveTo>
                <a:lnTo>
                  <a:pt x="0" y="881"/>
                </a:lnTo>
                <a:lnTo>
                  <a:pt x="440" y="881"/>
                </a:lnTo>
                <a:lnTo>
                  <a:pt x="221" y="0"/>
                </a:lnTo>
                <a:close/>
              </a:path>
            </a:pathLst>
          </a:custGeom>
          <a:solidFill>
            <a:srgbClr val="00FF00"/>
          </a:solidFill>
          <a:ln w="1588">
            <a:solidFill>
              <a:srgbClr val="000000"/>
            </a:solidFill>
            <a:round/>
            <a:headEnd/>
            <a:tailEnd/>
          </a:ln>
        </p:spPr>
        <p:txBody>
          <a:bodyPr/>
          <a:lstStyle/>
          <a:p>
            <a:endParaRPr lang="en-GB" sz="1050"/>
          </a:p>
        </p:txBody>
      </p:sp>
      <p:sp>
        <p:nvSpPr>
          <p:cNvPr id="111652" name="Freeform 36"/>
          <p:cNvSpPr>
            <a:spLocks/>
          </p:cNvSpPr>
          <p:nvPr/>
        </p:nvSpPr>
        <p:spPr bwMode="auto">
          <a:xfrm>
            <a:off x="3027378" y="1374934"/>
            <a:ext cx="444104" cy="2401491"/>
          </a:xfrm>
          <a:custGeom>
            <a:avLst/>
            <a:gdLst>
              <a:gd name="T0" fmla="*/ 2147483646 w 1117"/>
              <a:gd name="T1" fmla="*/ 2147483646 h 6052"/>
              <a:gd name="T2" fmla="*/ 2147483646 w 1117"/>
              <a:gd name="T3" fmla="*/ 2147483646 h 6052"/>
              <a:gd name="T4" fmla="*/ 0 w 1117"/>
              <a:gd name="T5" fmla="*/ 2147483646 h 6052"/>
              <a:gd name="T6" fmla="*/ 2147483646 w 1117"/>
              <a:gd name="T7" fmla="*/ 2147483646 h 6052"/>
              <a:gd name="T8" fmla="*/ 2147483646 w 1117"/>
              <a:gd name="T9" fmla="*/ 0 h 6052"/>
              <a:gd name="T10" fmla="*/ 0 w 1117"/>
              <a:gd name="T11" fmla="*/ 2147483646 h 6052"/>
              <a:gd name="T12" fmla="*/ 2147483646 w 1117"/>
              <a:gd name="T13" fmla="*/ 0 h 6052"/>
              <a:gd name="T14" fmla="*/ 2147483646 w 1117"/>
              <a:gd name="T15" fmla="*/ 0 h 6052"/>
              <a:gd name="T16" fmla="*/ 2147483646 w 1117"/>
              <a:gd name="T17" fmla="*/ 2147483646 h 6052"/>
              <a:gd name="T18" fmla="*/ 2147483646 w 1117"/>
              <a:gd name="T19" fmla="*/ 0 h 6052"/>
              <a:gd name="T20" fmla="*/ 2147483646 w 1117"/>
              <a:gd name="T21" fmla="*/ 2147483646 h 6052"/>
              <a:gd name="T22" fmla="*/ 2147483646 w 1117"/>
              <a:gd name="T23" fmla="*/ 2147483646 h 6052"/>
              <a:gd name="T24" fmla="*/ 2147483646 w 1117"/>
              <a:gd name="T25" fmla="*/ 2147483646 h 6052"/>
              <a:gd name="T26" fmla="*/ 2147483646 w 1117"/>
              <a:gd name="T27" fmla="*/ 2147483646 h 6052"/>
              <a:gd name="T28" fmla="*/ 2147483646 w 1117"/>
              <a:gd name="T29" fmla="*/ 2147483646 h 6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7"/>
              <a:gd name="T46" fmla="*/ 0 h 6052"/>
              <a:gd name="T47" fmla="*/ 1117 w 1117"/>
              <a:gd name="T48" fmla="*/ 6052 h 6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7" h="6052">
                <a:moveTo>
                  <a:pt x="374" y="6052"/>
                </a:moveTo>
                <a:lnTo>
                  <a:pt x="374" y="5248"/>
                </a:lnTo>
                <a:lnTo>
                  <a:pt x="0" y="5650"/>
                </a:lnTo>
                <a:lnTo>
                  <a:pt x="374" y="5248"/>
                </a:lnTo>
                <a:lnTo>
                  <a:pt x="374" y="0"/>
                </a:lnTo>
                <a:lnTo>
                  <a:pt x="0" y="403"/>
                </a:lnTo>
                <a:lnTo>
                  <a:pt x="374" y="0"/>
                </a:lnTo>
                <a:lnTo>
                  <a:pt x="743" y="0"/>
                </a:lnTo>
                <a:lnTo>
                  <a:pt x="1117" y="403"/>
                </a:lnTo>
                <a:lnTo>
                  <a:pt x="743" y="0"/>
                </a:lnTo>
                <a:lnTo>
                  <a:pt x="743" y="5248"/>
                </a:lnTo>
                <a:lnTo>
                  <a:pt x="1117" y="5650"/>
                </a:lnTo>
                <a:lnTo>
                  <a:pt x="743" y="5248"/>
                </a:lnTo>
                <a:lnTo>
                  <a:pt x="743" y="6052"/>
                </a:lnTo>
                <a:lnTo>
                  <a:pt x="374" y="6052"/>
                </a:lnTo>
                <a:close/>
              </a:path>
            </a:pathLst>
          </a:custGeom>
          <a:solidFill>
            <a:srgbClr val="0066FF"/>
          </a:solidFill>
          <a:ln w="1588">
            <a:solidFill>
              <a:srgbClr val="0000FF"/>
            </a:solidFill>
            <a:round/>
            <a:headEnd/>
            <a:tailEnd/>
          </a:ln>
        </p:spPr>
        <p:txBody>
          <a:bodyPr/>
          <a:lstStyle/>
          <a:p>
            <a:endParaRPr lang="en-GB" sz="1050"/>
          </a:p>
        </p:txBody>
      </p:sp>
      <p:sp>
        <p:nvSpPr>
          <p:cNvPr id="111653" name="Freeform 37"/>
          <p:cNvSpPr>
            <a:spLocks/>
          </p:cNvSpPr>
          <p:nvPr/>
        </p:nvSpPr>
        <p:spPr bwMode="auto">
          <a:xfrm>
            <a:off x="4220384" y="1374934"/>
            <a:ext cx="444104" cy="2401491"/>
          </a:xfrm>
          <a:custGeom>
            <a:avLst/>
            <a:gdLst>
              <a:gd name="T0" fmla="*/ 2147483646 w 1119"/>
              <a:gd name="T1" fmla="*/ 2147483646 h 6052"/>
              <a:gd name="T2" fmla="*/ 2147483646 w 1119"/>
              <a:gd name="T3" fmla="*/ 2147483646 h 6052"/>
              <a:gd name="T4" fmla="*/ 0 w 1119"/>
              <a:gd name="T5" fmla="*/ 2147483646 h 6052"/>
              <a:gd name="T6" fmla="*/ 2147483646 w 1119"/>
              <a:gd name="T7" fmla="*/ 2147483646 h 6052"/>
              <a:gd name="T8" fmla="*/ 2147483646 w 1119"/>
              <a:gd name="T9" fmla="*/ 0 h 6052"/>
              <a:gd name="T10" fmla="*/ 0 w 1119"/>
              <a:gd name="T11" fmla="*/ 2147483646 h 6052"/>
              <a:gd name="T12" fmla="*/ 2147483646 w 1119"/>
              <a:gd name="T13" fmla="*/ 0 h 6052"/>
              <a:gd name="T14" fmla="*/ 2147483646 w 1119"/>
              <a:gd name="T15" fmla="*/ 0 h 6052"/>
              <a:gd name="T16" fmla="*/ 2147483646 w 1119"/>
              <a:gd name="T17" fmla="*/ 2147483646 h 6052"/>
              <a:gd name="T18" fmla="*/ 2147483646 w 1119"/>
              <a:gd name="T19" fmla="*/ 0 h 6052"/>
              <a:gd name="T20" fmla="*/ 2147483646 w 1119"/>
              <a:gd name="T21" fmla="*/ 2147483646 h 6052"/>
              <a:gd name="T22" fmla="*/ 2147483646 w 1119"/>
              <a:gd name="T23" fmla="*/ 2147483646 h 6052"/>
              <a:gd name="T24" fmla="*/ 2147483646 w 1119"/>
              <a:gd name="T25" fmla="*/ 2147483646 h 6052"/>
              <a:gd name="T26" fmla="*/ 2147483646 w 1119"/>
              <a:gd name="T27" fmla="*/ 2147483646 h 6052"/>
              <a:gd name="T28" fmla="*/ 2147483646 w 1119"/>
              <a:gd name="T29" fmla="*/ 2147483646 h 6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9"/>
              <a:gd name="T46" fmla="*/ 0 h 6052"/>
              <a:gd name="T47" fmla="*/ 1119 w 1119"/>
              <a:gd name="T48" fmla="*/ 6052 h 6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9" h="6052">
                <a:moveTo>
                  <a:pt x="377" y="6052"/>
                </a:moveTo>
                <a:lnTo>
                  <a:pt x="377" y="5248"/>
                </a:lnTo>
                <a:lnTo>
                  <a:pt x="0" y="5650"/>
                </a:lnTo>
                <a:lnTo>
                  <a:pt x="377" y="5248"/>
                </a:lnTo>
                <a:lnTo>
                  <a:pt x="377" y="0"/>
                </a:lnTo>
                <a:lnTo>
                  <a:pt x="0" y="403"/>
                </a:lnTo>
                <a:lnTo>
                  <a:pt x="377" y="0"/>
                </a:lnTo>
                <a:lnTo>
                  <a:pt x="744" y="0"/>
                </a:lnTo>
                <a:lnTo>
                  <a:pt x="1119" y="403"/>
                </a:lnTo>
                <a:lnTo>
                  <a:pt x="744" y="0"/>
                </a:lnTo>
                <a:lnTo>
                  <a:pt x="744" y="5248"/>
                </a:lnTo>
                <a:lnTo>
                  <a:pt x="1119" y="5650"/>
                </a:lnTo>
                <a:lnTo>
                  <a:pt x="744" y="5248"/>
                </a:lnTo>
                <a:lnTo>
                  <a:pt x="744" y="6052"/>
                </a:lnTo>
                <a:lnTo>
                  <a:pt x="377" y="6052"/>
                </a:lnTo>
                <a:close/>
              </a:path>
            </a:pathLst>
          </a:custGeom>
          <a:solidFill>
            <a:srgbClr val="0066FF"/>
          </a:solidFill>
          <a:ln w="1588">
            <a:solidFill>
              <a:srgbClr val="0000FF"/>
            </a:solidFill>
            <a:round/>
            <a:headEnd/>
            <a:tailEnd/>
          </a:ln>
        </p:spPr>
        <p:txBody>
          <a:bodyPr/>
          <a:lstStyle/>
          <a:p>
            <a:endParaRPr lang="en-GB" sz="1050"/>
          </a:p>
        </p:txBody>
      </p:sp>
      <p:sp>
        <p:nvSpPr>
          <p:cNvPr id="111654" name="Freeform 38"/>
          <p:cNvSpPr>
            <a:spLocks/>
          </p:cNvSpPr>
          <p:nvPr/>
        </p:nvSpPr>
        <p:spPr bwMode="auto">
          <a:xfrm>
            <a:off x="1834371" y="1374934"/>
            <a:ext cx="444104" cy="2401491"/>
          </a:xfrm>
          <a:custGeom>
            <a:avLst/>
            <a:gdLst>
              <a:gd name="T0" fmla="*/ 2147483646 w 1119"/>
              <a:gd name="T1" fmla="*/ 2147483646 h 6052"/>
              <a:gd name="T2" fmla="*/ 2147483646 w 1119"/>
              <a:gd name="T3" fmla="*/ 2147483646 h 6052"/>
              <a:gd name="T4" fmla="*/ 0 w 1119"/>
              <a:gd name="T5" fmla="*/ 2147483646 h 6052"/>
              <a:gd name="T6" fmla="*/ 2147483646 w 1119"/>
              <a:gd name="T7" fmla="*/ 2147483646 h 6052"/>
              <a:gd name="T8" fmla="*/ 2147483646 w 1119"/>
              <a:gd name="T9" fmla="*/ 0 h 6052"/>
              <a:gd name="T10" fmla="*/ 0 w 1119"/>
              <a:gd name="T11" fmla="*/ 2147483646 h 6052"/>
              <a:gd name="T12" fmla="*/ 2147483646 w 1119"/>
              <a:gd name="T13" fmla="*/ 0 h 6052"/>
              <a:gd name="T14" fmla="*/ 2147483646 w 1119"/>
              <a:gd name="T15" fmla="*/ 0 h 6052"/>
              <a:gd name="T16" fmla="*/ 2147483646 w 1119"/>
              <a:gd name="T17" fmla="*/ 2147483646 h 6052"/>
              <a:gd name="T18" fmla="*/ 2147483646 w 1119"/>
              <a:gd name="T19" fmla="*/ 0 h 6052"/>
              <a:gd name="T20" fmla="*/ 2147483646 w 1119"/>
              <a:gd name="T21" fmla="*/ 2147483646 h 6052"/>
              <a:gd name="T22" fmla="*/ 2147483646 w 1119"/>
              <a:gd name="T23" fmla="*/ 2147483646 h 6052"/>
              <a:gd name="T24" fmla="*/ 2147483646 w 1119"/>
              <a:gd name="T25" fmla="*/ 2147483646 h 6052"/>
              <a:gd name="T26" fmla="*/ 2147483646 w 1119"/>
              <a:gd name="T27" fmla="*/ 2147483646 h 6052"/>
              <a:gd name="T28" fmla="*/ 2147483646 w 1119"/>
              <a:gd name="T29" fmla="*/ 2147483646 h 6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9"/>
              <a:gd name="T46" fmla="*/ 0 h 6052"/>
              <a:gd name="T47" fmla="*/ 1119 w 1119"/>
              <a:gd name="T48" fmla="*/ 6052 h 6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9" h="6052">
                <a:moveTo>
                  <a:pt x="377" y="6052"/>
                </a:moveTo>
                <a:lnTo>
                  <a:pt x="377" y="5248"/>
                </a:lnTo>
                <a:lnTo>
                  <a:pt x="0" y="5650"/>
                </a:lnTo>
                <a:lnTo>
                  <a:pt x="377" y="5248"/>
                </a:lnTo>
                <a:lnTo>
                  <a:pt x="377" y="0"/>
                </a:lnTo>
                <a:lnTo>
                  <a:pt x="0" y="403"/>
                </a:lnTo>
                <a:lnTo>
                  <a:pt x="377" y="0"/>
                </a:lnTo>
                <a:lnTo>
                  <a:pt x="746" y="0"/>
                </a:lnTo>
                <a:lnTo>
                  <a:pt x="1119" y="403"/>
                </a:lnTo>
                <a:lnTo>
                  <a:pt x="746" y="0"/>
                </a:lnTo>
                <a:lnTo>
                  <a:pt x="746" y="5248"/>
                </a:lnTo>
                <a:lnTo>
                  <a:pt x="1119" y="5650"/>
                </a:lnTo>
                <a:lnTo>
                  <a:pt x="746" y="5248"/>
                </a:lnTo>
                <a:lnTo>
                  <a:pt x="746" y="6052"/>
                </a:lnTo>
                <a:lnTo>
                  <a:pt x="377" y="6052"/>
                </a:lnTo>
                <a:close/>
              </a:path>
            </a:pathLst>
          </a:custGeom>
          <a:solidFill>
            <a:srgbClr val="0066FF"/>
          </a:solidFill>
          <a:ln w="1588">
            <a:solidFill>
              <a:srgbClr val="0000FF"/>
            </a:solidFill>
            <a:round/>
            <a:headEnd/>
            <a:tailEnd/>
          </a:ln>
        </p:spPr>
        <p:txBody>
          <a:bodyPr/>
          <a:lstStyle/>
          <a:p>
            <a:endParaRPr lang="en-GB" sz="1050"/>
          </a:p>
        </p:txBody>
      </p:sp>
      <p:sp>
        <p:nvSpPr>
          <p:cNvPr id="111655" name="Freeform 39"/>
          <p:cNvSpPr>
            <a:spLocks/>
          </p:cNvSpPr>
          <p:nvPr/>
        </p:nvSpPr>
        <p:spPr bwMode="auto">
          <a:xfrm>
            <a:off x="5413390" y="1374934"/>
            <a:ext cx="444104" cy="2401491"/>
          </a:xfrm>
          <a:custGeom>
            <a:avLst/>
            <a:gdLst>
              <a:gd name="T0" fmla="*/ 2147483646 w 1119"/>
              <a:gd name="T1" fmla="*/ 2147483646 h 6052"/>
              <a:gd name="T2" fmla="*/ 2147483646 w 1119"/>
              <a:gd name="T3" fmla="*/ 2147483646 h 6052"/>
              <a:gd name="T4" fmla="*/ 0 w 1119"/>
              <a:gd name="T5" fmla="*/ 2147483646 h 6052"/>
              <a:gd name="T6" fmla="*/ 2147483646 w 1119"/>
              <a:gd name="T7" fmla="*/ 2147483646 h 6052"/>
              <a:gd name="T8" fmla="*/ 2147483646 w 1119"/>
              <a:gd name="T9" fmla="*/ 0 h 6052"/>
              <a:gd name="T10" fmla="*/ 0 w 1119"/>
              <a:gd name="T11" fmla="*/ 2147483646 h 6052"/>
              <a:gd name="T12" fmla="*/ 2147483646 w 1119"/>
              <a:gd name="T13" fmla="*/ 0 h 6052"/>
              <a:gd name="T14" fmla="*/ 2147483646 w 1119"/>
              <a:gd name="T15" fmla="*/ 0 h 6052"/>
              <a:gd name="T16" fmla="*/ 2147483646 w 1119"/>
              <a:gd name="T17" fmla="*/ 2147483646 h 6052"/>
              <a:gd name="T18" fmla="*/ 2147483646 w 1119"/>
              <a:gd name="T19" fmla="*/ 0 h 6052"/>
              <a:gd name="T20" fmla="*/ 2147483646 w 1119"/>
              <a:gd name="T21" fmla="*/ 2147483646 h 6052"/>
              <a:gd name="T22" fmla="*/ 2147483646 w 1119"/>
              <a:gd name="T23" fmla="*/ 2147483646 h 6052"/>
              <a:gd name="T24" fmla="*/ 2147483646 w 1119"/>
              <a:gd name="T25" fmla="*/ 2147483646 h 6052"/>
              <a:gd name="T26" fmla="*/ 2147483646 w 1119"/>
              <a:gd name="T27" fmla="*/ 2147483646 h 6052"/>
              <a:gd name="T28" fmla="*/ 2147483646 w 1119"/>
              <a:gd name="T29" fmla="*/ 2147483646 h 6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9"/>
              <a:gd name="T46" fmla="*/ 0 h 6052"/>
              <a:gd name="T47" fmla="*/ 1119 w 1119"/>
              <a:gd name="T48" fmla="*/ 6052 h 6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9" h="6052">
                <a:moveTo>
                  <a:pt x="374" y="6052"/>
                </a:moveTo>
                <a:lnTo>
                  <a:pt x="374" y="5248"/>
                </a:lnTo>
                <a:lnTo>
                  <a:pt x="0" y="5650"/>
                </a:lnTo>
                <a:lnTo>
                  <a:pt x="374" y="5248"/>
                </a:lnTo>
                <a:lnTo>
                  <a:pt x="374" y="0"/>
                </a:lnTo>
                <a:lnTo>
                  <a:pt x="0" y="403"/>
                </a:lnTo>
                <a:lnTo>
                  <a:pt x="374" y="0"/>
                </a:lnTo>
                <a:lnTo>
                  <a:pt x="742" y="0"/>
                </a:lnTo>
                <a:lnTo>
                  <a:pt x="1119" y="403"/>
                </a:lnTo>
                <a:lnTo>
                  <a:pt x="742" y="0"/>
                </a:lnTo>
                <a:lnTo>
                  <a:pt x="742" y="5248"/>
                </a:lnTo>
                <a:lnTo>
                  <a:pt x="1119" y="5650"/>
                </a:lnTo>
                <a:lnTo>
                  <a:pt x="742" y="5248"/>
                </a:lnTo>
                <a:lnTo>
                  <a:pt x="742" y="6052"/>
                </a:lnTo>
                <a:lnTo>
                  <a:pt x="374" y="6052"/>
                </a:lnTo>
                <a:close/>
              </a:path>
            </a:pathLst>
          </a:custGeom>
          <a:solidFill>
            <a:srgbClr val="0066FF"/>
          </a:solidFill>
          <a:ln w="1588">
            <a:solidFill>
              <a:srgbClr val="0000FF"/>
            </a:solidFill>
            <a:round/>
            <a:headEnd/>
            <a:tailEnd/>
          </a:ln>
        </p:spPr>
        <p:txBody>
          <a:bodyPr/>
          <a:lstStyle/>
          <a:p>
            <a:endParaRPr lang="en-GB" sz="1050"/>
          </a:p>
        </p:txBody>
      </p:sp>
      <p:sp>
        <p:nvSpPr>
          <p:cNvPr id="111656" name="Freeform 40"/>
          <p:cNvSpPr>
            <a:spLocks/>
          </p:cNvSpPr>
          <p:nvPr/>
        </p:nvSpPr>
        <p:spPr bwMode="auto">
          <a:xfrm>
            <a:off x="790194" y="2977516"/>
            <a:ext cx="5067300" cy="640556"/>
          </a:xfrm>
          <a:custGeom>
            <a:avLst/>
            <a:gdLst>
              <a:gd name="T0" fmla="*/ 0 w 12768"/>
              <a:gd name="T1" fmla="*/ 2147483646 h 1614"/>
              <a:gd name="T2" fmla="*/ 2147483646 w 12768"/>
              <a:gd name="T3" fmla="*/ 2147483646 h 1614"/>
              <a:gd name="T4" fmla="*/ 2147483646 w 12768"/>
              <a:gd name="T5" fmla="*/ 0 h 1614"/>
              <a:gd name="T6" fmla="*/ 2147483646 w 12768"/>
              <a:gd name="T7" fmla="*/ 2147483646 h 1614"/>
              <a:gd name="T8" fmla="*/ 2147483646 w 12768"/>
              <a:gd name="T9" fmla="*/ 2147483646 h 1614"/>
              <a:gd name="T10" fmla="*/ 2147483646 w 12768"/>
              <a:gd name="T11" fmla="*/ 2147483646 h 1614"/>
              <a:gd name="T12" fmla="*/ 0 w 12768"/>
              <a:gd name="T13" fmla="*/ 2147483646 h 1614"/>
              <a:gd name="T14" fmla="*/ 0 w 12768"/>
              <a:gd name="T15" fmla="*/ 2147483646 h 1614"/>
              <a:gd name="T16" fmla="*/ 0 60000 65536"/>
              <a:gd name="T17" fmla="*/ 0 60000 65536"/>
              <a:gd name="T18" fmla="*/ 0 60000 65536"/>
              <a:gd name="T19" fmla="*/ 0 60000 65536"/>
              <a:gd name="T20" fmla="*/ 0 60000 65536"/>
              <a:gd name="T21" fmla="*/ 0 60000 65536"/>
              <a:gd name="T22" fmla="*/ 0 60000 65536"/>
              <a:gd name="T23" fmla="*/ 0 60000 65536"/>
              <a:gd name="T24" fmla="*/ 0 w 12768"/>
              <a:gd name="T25" fmla="*/ 0 h 1614"/>
              <a:gd name="T26" fmla="*/ 12768 w 12768"/>
              <a:gd name="T27" fmla="*/ 1614 h 16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68" h="1614">
                <a:moveTo>
                  <a:pt x="0" y="405"/>
                </a:moveTo>
                <a:lnTo>
                  <a:pt x="12013" y="405"/>
                </a:lnTo>
                <a:lnTo>
                  <a:pt x="11641" y="0"/>
                </a:lnTo>
                <a:lnTo>
                  <a:pt x="12768" y="807"/>
                </a:lnTo>
                <a:lnTo>
                  <a:pt x="11641" y="1614"/>
                </a:lnTo>
                <a:lnTo>
                  <a:pt x="12013" y="1209"/>
                </a:lnTo>
                <a:lnTo>
                  <a:pt x="0" y="1209"/>
                </a:lnTo>
                <a:lnTo>
                  <a:pt x="0" y="405"/>
                </a:lnTo>
                <a:close/>
              </a:path>
            </a:pathLst>
          </a:custGeom>
          <a:solidFill>
            <a:srgbClr val="00FF00"/>
          </a:solidFill>
          <a:ln w="1588">
            <a:solidFill>
              <a:srgbClr val="000000"/>
            </a:solidFill>
            <a:round/>
            <a:headEnd/>
            <a:tailEnd/>
          </a:ln>
        </p:spPr>
        <p:txBody>
          <a:bodyPr/>
          <a:lstStyle/>
          <a:p>
            <a:endParaRPr lang="en-GB" sz="1050"/>
          </a:p>
        </p:txBody>
      </p:sp>
      <p:sp>
        <p:nvSpPr>
          <p:cNvPr id="111657" name="Rectangle 41"/>
          <p:cNvSpPr>
            <a:spLocks noChangeArrowheads="1"/>
          </p:cNvSpPr>
          <p:nvPr/>
        </p:nvSpPr>
        <p:spPr bwMode="auto">
          <a:xfrm>
            <a:off x="2066544" y="3852625"/>
            <a:ext cx="1953035" cy="1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275"/>
              <a:t>FULL FORECAST MODEL</a:t>
            </a:r>
            <a:endParaRPr lang="en-US" altLang="en-US" sz="3300">
              <a:solidFill>
                <a:schemeClr val="tx2"/>
              </a:solidFill>
            </a:endParaRPr>
          </a:p>
        </p:txBody>
      </p:sp>
      <p:sp>
        <p:nvSpPr>
          <p:cNvPr id="111658" name="Rectangle 42"/>
          <p:cNvSpPr>
            <a:spLocks noChangeArrowheads="1"/>
          </p:cNvSpPr>
          <p:nvPr/>
        </p:nvSpPr>
        <p:spPr bwMode="auto">
          <a:xfrm>
            <a:off x="1696259" y="3201353"/>
            <a:ext cx="2824106" cy="1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275" dirty="0"/>
              <a:t>PERTURBATION FORECAST MODEL</a:t>
            </a:r>
            <a:endParaRPr lang="en-US" altLang="en-US" sz="3300" dirty="0">
              <a:solidFill>
                <a:schemeClr val="tx2"/>
              </a:solidFill>
            </a:endParaRPr>
          </a:p>
        </p:txBody>
      </p:sp>
      <p:sp>
        <p:nvSpPr>
          <p:cNvPr id="111659" name="Rectangle 43"/>
          <p:cNvSpPr>
            <a:spLocks noChangeArrowheads="1"/>
          </p:cNvSpPr>
          <p:nvPr/>
        </p:nvSpPr>
        <p:spPr bwMode="auto">
          <a:xfrm>
            <a:off x="2043922" y="1135619"/>
            <a:ext cx="1897443" cy="1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275"/>
              <a:t>ADJOINT OF P.F. MODEL</a:t>
            </a:r>
            <a:endParaRPr lang="en-US" altLang="en-US" sz="3300">
              <a:solidFill>
                <a:schemeClr val="tx2"/>
              </a:solidFill>
            </a:endParaRPr>
          </a:p>
        </p:txBody>
      </p:sp>
      <p:sp>
        <p:nvSpPr>
          <p:cNvPr id="111660" name="Rectangle 44"/>
          <p:cNvSpPr>
            <a:spLocks noChangeArrowheads="1"/>
          </p:cNvSpPr>
          <p:nvPr/>
        </p:nvSpPr>
        <p:spPr bwMode="auto">
          <a:xfrm rot="-5400000">
            <a:off x="582685" y="2180918"/>
            <a:ext cx="562655" cy="12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975">
                <a:latin typeface="Times New Roman" panose="02020603050405020304" pitchFamily="18" charset="0"/>
              </a:rPr>
              <a:t>DESCENT</a:t>
            </a:r>
            <a:endParaRPr lang="en-US" altLang="en-US" sz="3300">
              <a:solidFill>
                <a:schemeClr val="tx2"/>
              </a:solidFill>
            </a:endParaRPr>
          </a:p>
        </p:txBody>
      </p:sp>
      <p:sp>
        <p:nvSpPr>
          <p:cNvPr id="111661" name="Rectangle 45"/>
          <p:cNvSpPr>
            <a:spLocks noChangeArrowheads="1"/>
          </p:cNvSpPr>
          <p:nvPr/>
        </p:nvSpPr>
        <p:spPr bwMode="auto">
          <a:xfrm rot="-5400000">
            <a:off x="660274" y="2204874"/>
            <a:ext cx="68608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900"/>
              <a:t>ALGORITHM</a:t>
            </a:r>
            <a:endParaRPr lang="en-US" altLang="en-US" sz="3300">
              <a:solidFill>
                <a:schemeClr val="tx2"/>
              </a:solidFill>
            </a:endParaRPr>
          </a:p>
        </p:txBody>
      </p:sp>
      <p:sp>
        <p:nvSpPr>
          <p:cNvPr id="111662" name="Freeform 46"/>
          <p:cNvSpPr>
            <a:spLocks/>
          </p:cNvSpPr>
          <p:nvPr/>
        </p:nvSpPr>
        <p:spPr bwMode="auto">
          <a:xfrm>
            <a:off x="641366" y="3460909"/>
            <a:ext cx="594122" cy="315516"/>
          </a:xfrm>
          <a:custGeom>
            <a:avLst/>
            <a:gdLst>
              <a:gd name="T0" fmla="*/ 2147483646 w 1495"/>
              <a:gd name="T1" fmla="*/ 2147483646 h 797"/>
              <a:gd name="T2" fmla="*/ 0 w 1495"/>
              <a:gd name="T3" fmla="*/ 2147483646 h 797"/>
              <a:gd name="T4" fmla="*/ 2147483646 w 1495"/>
              <a:gd name="T5" fmla="*/ 2147483646 h 797"/>
              <a:gd name="T6" fmla="*/ 2147483646 w 1495"/>
              <a:gd name="T7" fmla="*/ 0 h 797"/>
              <a:gd name="T8" fmla="*/ 2147483646 w 1495"/>
              <a:gd name="T9" fmla="*/ 0 h 797"/>
              <a:gd name="T10" fmla="*/ 2147483646 w 1495"/>
              <a:gd name="T11" fmla="*/ 2147483646 h 797"/>
              <a:gd name="T12" fmla="*/ 2147483646 w 1495"/>
              <a:gd name="T13" fmla="*/ 2147483646 h 797"/>
              <a:gd name="T14" fmla="*/ 2147483646 w 1495"/>
              <a:gd name="T15" fmla="*/ 2147483646 h 797"/>
              <a:gd name="T16" fmla="*/ 0 60000 65536"/>
              <a:gd name="T17" fmla="*/ 0 60000 65536"/>
              <a:gd name="T18" fmla="*/ 0 60000 65536"/>
              <a:gd name="T19" fmla="*/ 0 60000 65536"/>
              <a:gd name="T20" fmla="*/ 0 60000 65536"/>
              <a:gd name="T21" fmla="*/ 0 60000 65536"/>
              <a:gd name="T22" fmla="*/ 0 60000 65536"/>
              <a:gd name="T23" fmla="*/ 0 60000 65536"/>
              <a:gd name="T24" fmla="*/ 0 w 1495"/>
              <a:gd name="T25" fmla="*/ 0 h 797"/>
              <a:gd name="T26" fmla="*/ 1495 w 1495"/>
              <a:gd name="T27" fmla="*/ 797 h 7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5" h="797">
                <a:moveTo>
                  <a:pt x="748" y="797"/>
                </a:moveTo>
                <a:lnTo>
                  <a:pt x="0" y="399"/>
                </a:lnTo>
                <a:lnTo>
                  <a:pt x="373" y="399"/>
                </a:lnTo>
                <a:lnTo>
                  <a:pt x="373" y="0"/>
                </a:lnTo>
                <a:lnTo>
                  <a:pt x="1116" y="0"/>
                </a:lnTo>
                <a:lnTo>
                  <a:pt x="1116" y="399"/>
                </a:lnTo>
                <a:lnTo>
                  <a:pt x="1495" y="399"/>
                </a:lnTo>
                <a:lnTo>
                  <a:pt x="748" y="797"/>
                </a:lnTo>
                <a:close/>
              </a:path>
            </a:pathLst>
          </a:custGeom>
          <a:solidFill>
            <a:srgbClr val="00FFCC"/>
          </a:solidFill>
          <a:ln w="12700">
            <a:solidFill>
              <a:schemeClr val="tx2"/>
            </a:solidFill>
            <a:round/>
            <a:headEnd/>
            <a:tailEnd/>
          </a:ln>
        </p:spPr>
        <p:txBody>
          <a:bodyPr/>
          <a:lstStyle/>
          <a:p>
            <a:endParaRPr lang="en-GB" sz="1050">
              <a:solidFill>
                <a:srgbClr val="00FFCC"/>
              </a:solidFill>
            </a:endParaRPr>
          </a:p>
        </p:txBody>
      </p:sp>
      <p:sp>
        <p:nvSpPr>
          <p:cNvPr id="111663" name="Rectangle 47"/>
          <p:cNvSpPr>
            <a:spLocks noChangeArrowheads="1"/>
          </p:cNvSpPr>
          <p:nvPr/>
        </p:nvSpPr>
        <p:spPr bwMode="auto">
          <a:xfrm>
            <a:off x="1495044" y="807007"/>
            <a:ext cx="3953005"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350">
                <a:solidFill>
                  <a:srgbClr val="00FF00"/>
                </a:solidFill>
              </a:rPr>
              <a:t>Inner low-resolution incremental variational iteration</a:t>
            </a:r>
            <a:endParaRPr lang="en-US" altLang="en-US" sz="3300">
              <a:solidFill>
                <a:schemeClr val="tx2"/>
              </a:solidFill>
            </a:endParaRPr>
          </a:p>
        </p:txBody>
      </p:sp>
      <p:sp>
        <p:nvSpPr>
          <p:cNvPr id="111664" name="Rectangle 48"/>
          <p:cNvSpPr>
            <a:spLocks noChangeArrowheads="1"/>
          </p:cNvSpPr>
          <p:nvPr/>
        </p:nvSpPr>
        <p:spPr bwMode="auto">
          <a:xfrm rot="-5400000">
            <a:off x="-108337" y="2108768"/>
            <a:ext cx="904094"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350">
                <a:solidFill>
                  <a:srgbClr val="FF0000"/>
                </a:solidFill>
              </a:rPr>
              <a:t>background</a:t>
            </a:r>
            <a:endParaRPr lang="en-US" altLang="en-US" sz="3300">
              <a:solidFill>
                <a:schemeClr val="tx2"/>
              </a:solidFill>
            </a:endParaRPr>
          </a:p>
        </p:txBody>
      </p:sp>
      <p:sp>
        <p:nvSpPr>
          <p:cNvPr id="111665" name="Line 49"/>
          <p:cNvSpPr>
            <a:spLocks noChangeShapeType="1"/>
          </p:cNvSpPr>
          <p:nvPr/>
        </p:nvSpPr>
        <p:spPr bwMode="auto">
          <a:xfrm>
            <a:off x="772334" y="3147775"/>
            <a:ext cx="1191" cy="119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66" name="Freeform 50"/>
          <p:cNvSpPr>
            <a:spLocks/>
          </p:cNvSpPr>
          <p:nvPr/>
        </p:nvSpPr>
        <p:spPr bwMode="auto">
          <a:xfrm>
            <a:off x="403241" y="2566750"/>
            <a:ext cx="355997" cy="175022"/>
          </a:xfrm>
          <a:custGeom>
            <a:avLst/>
            <a:gdLst>
              <a:gd name="T0" fmla="*/ 0 w 896"/>
              <a:gd name="T1" fmla="*/ 2147483646 h 441"/>
              <a:gd name="T2" fmla="*/ 2147483646 w 896"/>
              <a:gd name="T3" fmla="*/ 2147483646 h 441"/>
              <a:gd name="T4" fmla="*/ 2147483646 w 896"/>
              <a:gd name="T5" fmla="*/ 0 h 441"/>
              <a:gd name="T6" fmla="*/ 0 w 896"/>
              <a:gd name="T7" fmla="*/ 2147483646 h 441"/>
              <a:gd name="T8" fmla="*/ 0 60000 65536"/>
              <a:gd name="T9" fmla="*/ 0 60000 65536"/>
              <a:gd name="T10" fmla="*/ 0 60000 65536"/>
              <a:gd name="T11" fmla="*/ 0 60000 65536"/>
              <a:gd name="T12" fmla="*/ 0 w 896"/>
              <a:gd name="T13" fmla="*/ 0 h 441"/>
              <a:gd name="T14" fmla="*/ 896 w 896"/>
              <a:gd name="T15" fmla="*/ 441 h 441"/>
            </a:gdLst>
            <a:ahLst/>
            <a:cxnLst>
              <a:cxn ang="T8">
                <a:pos x="T0" y="T1"/>
              </a:cxn>
              <a:cxn ang="T9">
                <a:pos x="T2" y="T3"/>
              </a:cxn>
              <a:cxn ang="T10">
                <a:pos x="T4" y="T5"/>
              </a:cxn>
              <a:cxn ang="T11">
                <a:pos x="T6" y="T7"/>
              </a:cxn>
            </a:cxnLst>
            <a:rect l="T12" t="T13" r="T14" b="T15"/>
            <a:pathLst>
              <a:path w="896" h="441">
                <a:moveTo>
                  <a:pt x="0" y="194"/>
                </a:moveTo>
                <a:lnTo>
                  <a:pt x="878" y="441"/>
                </a:lnTo>
                <a:lnTo>
                  <a:pt x="896" y="0"/>
                </a:lnTo>
                <a:lnTo>
                  <a:pt x="0" y="194"/>
                </a:lnTo>
                <a:close/>
              </a:path>
            </a:pathLst>
          </a:custGeom>
          <a:solidFill>
            <a:srgbClr val="00FF00"/>
          </a:solidFill>
          <a:ln w="1588">
            <a:solidFill>
              <a:srgbClr val="000000"/>
            </a:solidFill>
            <a:round/>
            <a:headEnd/>
            <a:tailEnd/>
          </a:ln>
        </p:spPr>
        <p:txBody>
          <a:bodyPr/>
          <a:lstStyle/>
          <a:p>
            <a:endParaRPr lang="en-GB" sz="1050"/>
          </a:p>
        </p:txBody>
      </p:sp>
      <p:sp>
        <p:nvSpPr>
          <p:cNvPr id="111667" name="Line 51"/>
          <p:cNvSpPr>
            <a:spLocks noChangeShapeType="1"/>
          </p:cNvSpPr>
          <p:nvPr/>
        </p:nvSpPr>
        <p:spPr bwMode="auto">
          <a:xfrm flipV="1">
            <a:off x="374665" y="1633300"/>
            <a:ext cx="105966" cy="1190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111668" name="Freeform 52"/>
          <p:cNvSpPr>
            <a:spLocks/>
          </p:cNvSpPr>
          <p:nvPr/>
        </p:nvSpPr>
        <p:spPr bwMode="auto">
          <a:xfrm>
            <a:off x="467534" y="1540432"/>
            <a:ext cx="328613" cy="172640"/>
          </a:xfrm>
          <a:custGeom>
            <a:avLst/>
            <a:gdLst>
              <a:gd name="T0" fmla="*/ 2147483646 w 828"/>
              <a:gd name="T1" fmla="*/ 2147483646 h 435"/>
              <a:gd name="T2" fmla="*/ 0 w 828"/>
              <a:gd name="T3" fmla="*/ 0 h 435"/>
              <a:gd name="T4" fmla="*/ 2147483646 w 828"/>
              <a:gd name="T5" fmla="*/ 2147483646 h 435"/>
              <a:gd name="T6" fmla="*/ 2147483646 w 828"/>
              <a:gd name="T7" fmla="*/ 2147483646 h 435"/>
              <a:gd name="T8" fmla="*/ 0 60000 65536"/>
              <a:gd name="T9" fmla="*/ 0 60000 65536"/>
              <a:gd name="T10" fmla="*/ 0 60000 65536"/>
              <a:gd name="T11" fmla="*/ 0 60000 65536"/>
              <a:gd name="T12" fmla="*/ 0 w 828"/>
              <a:gd name="T13" fmla="*/ 0 h 435"/>
              <a:gd name="T14" fmla="*/ 828 w 828"/>
              <a:gd name="T15" fmla="*/ 435 h 435"/>
            </a:gdLst>
            <a:ahLst/>
            <a:cxnLst>
              <a:cxn ang="T8">
                <a:pos x="T0" y="T1"/>
              </a:cxn>
              <a:cxn ang="T9">
                <a:pos x="T2" y="T3"/>
              </a:cxn>
              <a:cxn ang="T10">
                <a:pos x="T4" y="T5"/>
              </a:cxn>
              <a:cxn ang="T11">
                <a:pos x="T6" y="T7"/>
              </a:cxn>
            </a:cxnLst>
            <a:rect l="T12" t="T13" r="T14" b="T15"/>
            <a:pathLst>
              <a:path w="828" h="435">
                <a:moveTo>
                  <a:pt x="828" y="149"/>
                </a:moveTo>
                <a:lnTo>
                  <a:pt x="0" y="0"/>
                </a:lnTo>
                <a:lnTo>
                  <a:pt x="37" y="435"/>
                </a:lnTo>
                <a:lnTo>
                  <a:pt x="828" y="149"/>
                </a:lnTo>
                <a:close/>
              </a:path>
            </a:pathLst>
          </a:custGeom>
          <a:solidFill>
            <a:srgbClr val="00FF00"/>
          </a:solidFill>
          <a:ln w="1588">
            <a:solidFill>
              <a:srgbClr val="000000"/>
            </a:solidFill>
            <a:round/>
            <a:headEnd/>
            <a:tailEnd/>
          </a:ln>
        </p:spPr>
        <p:txBody>
          <a:bodyPr/>
          <a:lstStyle/>
          <a:p>
            <a:endParaRPr lang="en-GB" sz="1050"/>
          </a:p>
        </p:txBody>
      </p:sp>
      <p:sp>
        <p:nvSpPr>
          <p:cNvPr id="111669" name="Rectangle 53"/>
          <p:cNvSpPr>
            <a:spLocks noChangeArrowheads="1"/>
          </p:cNvSpPr>
          <p:nvPr/>
        </p:nvSpPr>
        <p:spPr bwMode="auto">
          <a:xfrm>
            <a:off x="1867709" y="4236007"/>
            <a:ext cx="2212209"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350">
                <a:solidFill>
                  <a:srgbClr val="0000FF"/>
                </a:solidFill>
              </a:rPr>
              <a:t>Outer, full-resolution iteration</a:t>
            </a:r>
            <a:endParaRPr lang="en-US" altLang="en-US" sz="3300">
              <a:solidFill>
                <a:schemeClr val="tx2"/>
              </a:solidFill>
            </a:endParaRPr>
          </a:p>
        </p:txBody>
      </p:sp>
      <p:sp>
        <p:nvSpPr>
          <p:cNvPr id="111670" name="Rectangle 54"/>
          <p:cNvSpPr>
            <a:spLocks noChangeArrowheads="1"/>
          </p:cNvSpPr>
          <p:nvPr/>
        </p:nvSpPr>
        <p:spPr bwMode="auto">
          <a:xfrm>
            <a:off x="868775" y="1409463"/>
            <a:ext cx="125034"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1350" b="1" dirty="0">
                <a:latin typeface="Times New Roman" panose="02020603050405020304" pitchFamily="18" charset="0"/>
                <a:cs typeface="Times New Roman" panose="02020603050405020304" pitchFamily="18" charset="0"/>
              </a:rPr>
              <a:t>U</a:t>
            </a:r>
            <a:endParaRPr lang="en-US" altLang="en-US" sz="3300" b="1" dirty="0">
              <a:solidFill>
                <a:schemeClr val="tx2"/>
              </a:solidFill>
              <a:latin typeface="Times New Roman" panose="02020603050405020304" pitchFamily="18" charset="0"/>
              <a:cs typeface="Times New Roman" panose="02020603050405020304" pitchFamily="18" charset="0"/>
            </a:endParaRPr>
          </a:p>
        </p:txBody>
      </p:sp>
      <p:sp>
        <p:nvSpPr>
          <p:cNvPr id="111671" name="Rectangle 55"/>
          <p:cNvSpPr>
            <a:spLocks noChangeArrowheads="1"/>
          </p:cNvSpPr>
          <p:nvPr/>
        </p:nvSpPr>
        <p:spPr bwMode="auto">
          <a:xfrm>
            <a:off x="871156" y="2787016"/>
            <a:ext cx="125034"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spcBef>
                <a:spcPct val="0"/>
              </a:spcBef>
              <a:spcAft>
                <a:spcPct val="0"/>
              </a:spcAft>
            </a:pPr>
            <a:r>
              <a:rPr lang="en-US" altLang="en-US" sz="1350" b="1" dirty="0">
                <a:solidFill>
                  <a:srgbClr val="000000"/>
                </a:solidFill>
                <a:latin typeface="Times New Roman" panose="02020603050405020304" pitchFamily="18" charset="0"/>
                <a:cs typeface="Times New Roman" panose="02020603050405020304" pitchFamily="18" charset="0"/>
              </a:rPr>
              <a:t>U</a:t>
            </a:r>
          </a:p>
        </p:txBody>
      </p:sp>
      <p:sp>
        <p:nvSpPr>
          <p:cNvPr id="111672" name="Rectangle 56"/>
          <p:cNvSpPr>
            <a:spLocks noChangeArrowheads="1"/>
          </p:cNvSpPr>
          <p:nvPr/>
        </p:nvSpPr>
        <p:spPr bwMode="auto">
          <a:xfrm>
            <a:off x="984265" y="1354694"/>
            <a:ext cx="6412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900" i="1" dirty="0">
                <a:latin typeface="Times New Roman" panose="02020603050405020304" pitchFamily="18" charset="0"/>
                <a:cs typeface="Times New Roman" panose="02020603050405020304" pitchFamily="18" charset="0"/>
              </a:rPr>
              <a:t>T</a:t>
            </a:r>
            <a:endParaRPr lang="en-US" altLang="en-US" sz="3300" i="1" dirty="0">
              <a:solidFill>
                <a:schemeClr val="tx2"/>
              </a:solidFill>
              <a:latin typeface="Times New Roman" panose="02020603050405020304" pitchFamily="18" charset="0"/>
              <a:cs typeface="Times New Roman" panose="02020603050405020304" pitchFamily="18" charset="0"/>
            </a:endParaRPr>
          </a:p>
        </p:txBody>
      </p:sp>
      <p:sp>
        <p:nvSpPr>
          <p:cNvPr id="111673" name="Text Box 57"/>
          <p:cNvSpPr txBox="1">
            <a:spLocks noChangeArrowheads="1"/>
          </p:cNvSpPr>
          <p:nvPr/>
        </p:nvSpPr>
        <p:spPr bwMode="auto">
          <a:xfrm>
            <a:off x="146305" y="3771769"/>
            <a:ext cx="3774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100000"/>
              </a:lnSpc>
              <a:spcBef>
                <a:spcPct val="50000"/>
              </a:spcBef>
              <a:spcAft>
                <a:spcPct val="0"/>
              </a:spcAft>
              <a:buFontTx/>
              <a:buNone/>
            </a:pPr>
            <a:r>
              <a:rPr lang="en-GB" altLang="en-US" sz="1500" b="1" dirty="0" err="1">
                <a:solidFill>
                  <a:srgbClr val="0066FF"/>
                </a:solidFill>
                <a:latin typeface="Times New Roman" panose="02020603050405020304" pitchFamily="18" charset="0"/>
              </a:rPr>
              <a:t>x</a:t>
            </a:r>
            <a:r>
              <a:rPr lang="en-GB" altLang="en-US" sz="1500" b="1" i="1" baseline="30000" dirty="0" err="1">
                <a:solidFill>
                  <a:srgbClr val="0066FF"/>
                </a:solidFill>
                <a:latin typeface="Times New Roman" panose="02020603050405020304" pitchFamily="18" charset="0"/>
              </a:rPr>
              <a:t>g</a:t>
            </a:r>
            <a:endParaRPr lang="en-GB" altLang="en-US" sz="1500" b="1" i="1" baseline="30000" dirty="0">
              <a:solidFill>
                <a:srgbClr val="0066FF"/>
              </a:solidFill>
              <a:latin typeface="Times New Roman" panose="02020603050405020304" pitchFamily="18" charset="0"/>
            </a:endParaRPr>
          </a:p>
        </p:txBody>
      </p:sp>
      <p:sp>
        <p:nvSpPr>
          <p:cNvPr id="111674" name="Text Box 58"/>
          <p:cNvSpPr txBox="1">
            <a:spLocks noChangeArrowheads="1"/>
          </p:cNvSpPr>
          <p:nvPr/>
        </p:nvSpPr>
        <p:spPr bwMode="auto">
          <a:xfrm>
            <a:off x="377046" y="2123838"/>
            <a:ext cx="3774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100000"/>
              </a:lnSpc>
              <a:spcBef>
                <a:spcPct val="50000"/>
              </a:spcBef>
              <a:spcAft>
                <a:spcPct val="0"/>
              </a:spcAft>
              <a:buFontTx/>
              <a:buNone/>
            </a:pPr>
            <a:r>
              <a:rPr lang="en-GB" altLang="en-US" sz="1500" b="1">
                <a:solidFill>
                  <a:srgbClr val="FF0000"/>
                </a:solidFill>
                <a:latin typeface="Times New Roman" panose="02020603050405020304" pitchFamily="18" charset="0"/>
              </a:rPr>
              <a:t>x</a:t>
            </a:r>
            <a:r>
              <a:rPr lang="en-GB" altLang="en-US" sz="1500" b="1" i="1" baseline="30000">
                <a:solidFill>
                  <a:srgbClr val="FF0000"/>
                </a:solidFill>
                <a:latin typeface="Times New Roman" panose="02020603050405020304" pitchFamily="18" charset="0"/>
              </a:rPr>
              <a:t>b</a:t>
            </a:r>
          </a:p>
        </p:txBody>
      </p:sp>
      <p:sp>
        <p:nvSpPr>
          <p:cNvPr id="111675" name="Text Box 59"/>
          <p:cNvSpPr txBox="1">
            <a:spLocks noChangeArrowheads="1"/>
          </p:cNvSpPr>
          <p:nvPr/>
        </p:nvSpPr>
        <p:spPr bwMode="auto">
          <a:xfrm>
            <a:off x="153450" y="3179922"/>
            <a:ext cx="3774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100000"/>
              </a:lnSpc>
              <a:spcBef>
                <a:spcPct val="50000"/>
              </a:spcBef>
              <a:spcAft>
                <a:spcPct val="0"/>
              </a:spcAft>
              <a:buFontTx/>
              <a:buNone/>
            </a:pPr>
            <a:r>
              <a:rPr lang="el-GR" altLang="en-US" sz="1350" dirty="0">
                <a:solidFill>
                  <a:srgbClr val="33CC33"/>
                </a:solidFill>
                <a:latin typeface="Times New Roman" panose="02020603050405020304" pitchFamily="18" charset="0"/>
                <a:cs typeface="Times New Roman" panose="02020603050405020304" pitchFamily="18" charset="0"/>
              </a:rPr>
              <a:t>δ</a:t>
            </a:r>
            <a:r>
              <a:rPr lang="en-GB" altLang="en-US" sz="1350" b="1" dirty="0">
                <a:solidFill>
                  <a:srgbClr val="33CC33"/>
                </a:solidFill>
                <a:latin typeface="Times New Roman" panose="02020603050405020304" pitchFamily="18" charset="0"/>
                <a:cs typeface="Times New Roman" panose="02020603050405020304" pitchFamily="18" charset="0"/>
              </a:rPr>
              <a:t>x</a:t>
            </a:r>
            <a:endParaRPr lang="el-GR" altLang="en-US" sz="1350" b="1" dirty="0">
              <a:solidFill>
                <a:srgbClr val="33CC33"/>
              </a:solidFill>
              <a:latin typeface="Times New Roman" panose="02020603050405020304" pitchFamily="18" charset="0"/>
              <a:cs typeface="Times New Roman" panose="02020603050405020304" pitchFamily="18" charset="0"/>
            </a:endParaRPr>
          </a:p>
        </p:txBody>
      </p:sp>
      <p:sp>
        <p:nvSpPr>
          <p:cNvPr id="111676" name="Text Box 60"/>
          <p:cNvSpPr txBox="1">
            <a:spLocks noChangeArrowheads="1"/>
          </p:cNvSpPr>
          <p:nvPr/>
        </p:nvSpPr>
        <p:spPr bwMode="auto">
          <a:xfrm>
            <a:off x="4477559" y="3123963"/>
            <a:ext cx="6477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100000"/>
              </a:lnSpc>
              <a:spcBef>
                <a:spcPct val="50000"/>
              </a:spcBef>
              <a:spcAft>
                <a:spcPct val="0"/>
              </a:spcAft>
              <a:buFontTx/>
              <a:buNone/>
            </a:pPr>
            <a:r>
              <a:rPr lang="en-GB" altLang="en-US" sz="1500" dirty="0">
                <a:solidFill>
                  <a:srgbClr val="CC9900"/>
                </a:solidFill>
                <a:latin typeface="Times New Roman" panose="02020603050405020304" pitchFamily="18" charset="0"/>
                <a:cs typeface="Times New Roman" panose="02020603050405020304" pitchFamily="18" charset="0"/>
              </a:rPr>
              <a:t>+</a:t>
            </a:r>
            <a:r>
              <a:rPr lang="el-GR" altLang="en-US" sz="1500" dirty="0">
                <a:solidFill>
                  <a:srgbClr val="CC9900"/>
                </a:solidFill>
                <a:latin typeface="Times New Roman" panose="02020603050405020304" pitchFamily="18" charset="0"/>
                <a:cs typeface="Times New Roman" panose="02020603050405020304" pitchFamily="18" charset="0"/>
              </a:rPr>
              <a:t>δ</a:t>
            </a:r>
            <a:r>
              <a:rPr lang="el-GR" altLang="en-US" sz="1500" b="1" dirty="0">
                <a:solidFill>
                  <a:srgbClr val="CC9900"/>
                </a:solidFill>
                <a:latin typeface="Times New Roman" panose="02020603050405020304" pitchFamily="18" charset="0"/>
                <a:cs typeface="Times New Roman" panose="02020603050405020304" pitchFamily="18" charset="0"/>
              </a:rPr>
              <a:t>η</a:t>
            </a:r>
          </a:p>
        </p:txBody>
      </p:sp>
      <p:sp>
        <p:nvSpPr>
          <p:cNvPr id="111677" name="Text Box 61"/>
          <p:cNvSpPr txBox="1">
            <a:spLocks noChangeArrowheads="1"/>
          </p:cNvSpPr>
          <p:nvPr/>
        </p:nvSpPr>
        <p:spPr bwMode="auto">
          <a:xfrm>
            <a:off x="4477559" y="3713322"/>
            <a:ext cx="6477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100000"/>
              </a:lnSpc>
              <a:spcBef>
                <a:spcPct val="50000"/>
              </a:spcBef>
              <a:spcAft>
                <a:spcPct val="0"/>
              </a:spcAft>
              <a:buFontTx/>
              <a:buNone/>
            </a:pPr>
            <a:r>
              <a:rPr lang="en-GB" altLang="en-US" sz="1500" dirty="0">
                <a:solidFill>
                  <a:srgbClr val="CC9900"/>
                </a:solidFill>
                <a:latin typeface="Times New Roman" panose="02020603050405020304" pitchFamily="18" charset="0"/>
                <a:cs typeface="Times New Roman" panose="02020603050405020304" pitchFamily="18" charset="0"/>
              </a:rPr>
              <a:t>+ </a:t>
            </a:r>
            <a:r>
              <a:rPr lang="el-GR" altLang="en-US" sz="1500" b="1" dirty="0">
                <a:solidFill>
                  <a:srgbClr val="CC9900"/>
                </a:solidFill>
                <a:latin typeface="Times New Roman" panose="02020603050405020304" pitchFamily="18" charset="0"/>
                <a:cs typeface="Times New Roman" panose="02020603050405020304" pitchFamily="18" charset="0"/>
              </a:rPr>
              <a:t>η</a:t>
            </a:r>
          </a:p>
        </p:txBody>
      </p:sp>
      <p:sp>
        <p:nvSpPr>
          <p:cNvPr id="111678" name="Text Box 62"/>
          <p:cNvSpPr txBox="1">
            <a:spLocks noChangeArrowheads="1"/>
          </p:cNvSpPr>
          <p:nvPr/>
        </p:nvSpPr>
        <p:spPr bwMode="auto">
          <a:xfrm>
            <a:off x="4103703" y="4203859"/>
            <a:ext cx="22407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100000"/>
              </a:lnSpc>
              <a:spcBef>
                <a:spcPct val="50000"/>
              </a:spcBef>
              <a:spcAft>
                <a:spcPct val="0"/>
              </a:spcAft>
              <a:buFontTx/>
              <a:buNone/>
            </a:pPr>
            <a:r>
              <a:rPr lang="en-GB" altLang="en-US" sz="1350" dirty="0">
                <a:solidFill>
                  <a:srgbClr val="CC9900"/>
                </a:solidFill>
              </a:rPr>
              <a:t>Optional model error terms</a:t>
            </a:r>
          </a:p>
        </p:txBody>
      </p:sp>
      <p:sp>
        <p:nvSpPr>
          <p:cNvPr id="111679" name="Rectangle 4"/>
          <p:cNvSpPr>
            <a:spLocks noChangeArrowheads="1"/>
          </p:cNvSpPr>
          <p:nvPr/>
        </p:nvSpPr>
        <p:spPr bwMode="auto">
          <a:xfrm>
            <a:off x="0" y="4711678"/>
            <a:ext cx="9144000" cy="431821"/>
          </a:xfrm>
          <a:prstGeom prst="rect">
            <a:avLst/>
          </a:prstGeom>
          <a:solidFill>
            <a:schemeClr val="bg1"/>
          </a:solidFill>
          <a:ln>
            <a:noFill/>
          </a:ln>
          <a:extLst/>
        </p:spPr>
        <p:txBody>
          <a:bodyPr anchor="ct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a:lnSpc>
                <a:spcPct val="100000"/>
              </a:lnSpc>
              <a:spcBef>
                <a:spcPct val="0"/>
              </a:spcBef>
              <a:spcAft>
                <a:spcPct val="0"/>
              </a:spcAft>
              <a:buFontTx/>
              <a:buNone/>
            </a:pPr>
            <a:r>
              <a:rPr lang="en-GB" altLang="en-US" sz="750">
                <a:solidFill>
                  <a:schemeClr val="tx1"/>
                </a:solidFill>
              </a:rPr>
              <a:t>© Crown copyright   Met Office. Andrew Lorenc  </a:t>
            </a:r>
            <a:fld id="{1E59913E-0BC7-423A-9DF3-89CA250A2326}" type="slidenum">
              <a:rPr lang="en-GB" altLang="en-US" sz="750">
                <a:solidFill>
                  <a:schemeClr val="tx1"/>
                </a:solidFill>
              </a:rPr>
              <a:pPr>
                <a:lnSpc>
                  <a:spcPct val="100000"/>
                </a:lnSpc>
                <a:spcBef>
                  <a:spcPct val="0"/>
                </a:spcBef>
                <a:spcAft>
                  <a:spcPct val="0"/>
                </a:spcAft>
                <a:buFontTx/>
                <a:buNone/>
              </a:pPr>
              <a:t>5</a:t>
            </a:fld>
            <a:endParaRPr lang="en-GB" altLang="en-US" sz="1050">
              <a:solidFill>
                <a:schemeClr val="tx1"/>
              </a:solidFill>
              <a:latin typeface="Times" panose="02020603050405020304" pitchFamily="18" charset="0"/>
            </a:endParaRPr>
          </a:p>
        </p:txBody>
      </p:sp>
      <p:sp>
        <p:nvSpPr>
          <p:cNvPr id="64" name="Rectangle 55"/>
          <p:cNvSpPr>
            <a:spLocks noChangeArrowheads="1"/>
          </p:cNvSpPr>
          <p:nvPr/>
        </p:nvSpPr>
        <p:spPr bwMode="auto">
          <a:xfrm>
            <a:off x="837818" y="3508959"/>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spcBef>
                <a:spcPct val="0"/>
              </a:spcBef>
              <a:spcAft>
                <a:spcPct val="0"/>
              </a:spcAft>
            </a:pPr>
            <a:r>
              <a:rPr lang="en-US" altLang="en-US" sz="1350" i="1" dirty="0" smtClean="0">
                <a:solidFill>
                  <a:srgbClr val="000000"/>
                </a:solidFill>
                <a:latin typeface="Times New Roman" panose="02020603050405020304" pitchFamily="18" charset="0"/>
                <a:cs typeface="Times New Roman" panose="02020603050405020304" pitchFamily="18" charset="0"/>
              </a:rPr>
              <a:t>S</a:t>
            </a:r>
            <a:endParaRPr lang="en-US" altLang="en-US" sz="1350" i="1" baseline="30000" dirty="0">
              <a:solidFill>
                <a:srgbClr val="0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42833" y="3375773"/>
            <a:ext cx="1128618"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000" b="1" i="0" u="none" strike="noStrike" cap="none" spc="0" normalizeH="0" baseline="0" dirty="0" smtClean="0">
                <a:ln>
                  <a:noFill/>
                </a:ln>
                <a:solidFill>
                  <a:srgbClr val="00FFCC"/>
                </a:solidFill>
                <a:effectLst/>
                <a:uFillTx/>
                <a:latin typeface="+mn-lt"/>
                <a:ea typeface="+mn-ea"/>
                <a:cs typeface="+mn-cs"/>
                <a:sym typeface="Helvetica Light"/>
              </a:rPr>
              <a:t>Incrementing operator</a:t>
            </a:r>
          </a:p>
        </p:txBody>
      </p:sp>
      <p:sp>
        <p:nvSpPr>
          <p:cNvPr id="3" name="Right Brace 2"/>
          <p:cNvSpPr/>
          <p:nvPr/>
        </p:nvSpPr>
        <p:spPr>
          <a:xfrm rot="-5400000">
            <a:off x="4978141" y="2348351"/>
            <a:ext cx="147368" cy="158684"/>
          </a:xfrm>
          <a:prstGeom prst="rightBrace">
            <a:avLst/>
          </a:prstGeom>
          <a:ln w="28575">
            <a:solidFill>
              <a:srgbClr val="00FF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7" name="Right Brace 66"/>
          <p:cNvSpPr/>
          <p:nvPr/>
        </p:nvSpPr>
        <p:spPr>
          <a:xfrm rot="-5400000">
            <a:off x="1410012" y="2369297"/>
            <a:ext cx="147368" cy="158684"/>
          </a:xfrm>
          <a:prstGeom prst="rightBrace">
            <a:avLst/>
          </a:prstGeom>
          <a:ln w="28575">
            <a:solidFill>
              <a:srgbClr val="00FF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8" name="Right Brace 67"/>
          <p:cNvSpPr/>
          <p:nvPr/>
        </p:nvSpPr>
        <p:spPr>
          <a:xfrm rot="-5400000">
            <a:off x="3788339" y="2377736"/>
            <a:ext cx="147368" cy="158684"/>
          </a:xfrm>
          <a:prstGeom prst="rightBrace">
            <a:avLst/>
          </a:prstGeom>
          <a:ln w="28575">
            <a:solidFill>
              <a:srgbClr val="00FF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9" name="Right Brace 68"/>
          <p:cNvSpPr/>
          <p:nvPr/>
        </p:nvSpPr>
        <p:spPr>
          <a:xfrm rot="-5400000">
            <a:off x="2594986" y="2368715"/>
            <a:ext cx="147368" cy="158684"/>
          </a:xfrm>
          <a:prstGeom prst="rightBrace">
            <a:avLst/>
          </a:prstGeom>
          <a:ln w="28575">
            <a:solidFill>
              <a:srgbClr val="00FF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1" name="Rectangle 56"/>
          <p:cNvSpPr>
            <a:spLocks noChangeArrowheads="1"/>
          </p:cNvSpPr>
          <p:nvPr/>
        </p:nvSpPr>
        <p:spPr bwMode="auto">
          <a:xfrm>
            <a:off x="941254" y="3458970"/>
            <a:ext cx="120354"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85000"/>
              </a:lnSpc>
              <a:spcBef>
                <a:spcPct val="0"/>
              </a:spcBef>
              <a:spcAft>
                <a:spcPct val="0"/>
              </a:spcAft>
              <a:buFontTx/>
              <a:buNone/>
            </a:pPr>
            <a:r>
              <a:rPr lang="en-US" altLang="en-US" sz="900" i="1" dirty="0">
                <a:latin typeface="Times New Roman" panose="02020603050405020304" pitchFamily="18" charset="0"/>
                <a:cs typeface="Times New Roman" panose="02020603050405020304" pitchFamily="18" charset="0"/>
              </a:rPr>
              <a:t>-</a:t>
            </a:r>
            <a:r>
              <a:rPr lang="en-US" altLang="en-US" sz="900" i="1" dirty="0" smtClean="0">
                <a:latin typeface="Times New Roman" panose="02020603050405020304" pitchFamily="18" charset="0"/>
                <a:cs typeface="Times New Roman" panose="02020603050405020304" pitchFamily="18" charset="0"/>
              </a:rPr>
              <a:t>g</a:t>
            </a:r>
            <a:endParaRPr lang="en-US" altLang="en-US" sz="3300" i="1" dirty="0">
              <a:solidFill>
                <a:schemeClr val="tx2"/>
              </a:solidFill>
              <a:latin typeface="Times New Roman" panose="02020603050405020304" pitchFamily="18" charset="0"/>
              <a:cs typeface="Times New Roman" panose="02020603050405020304" pitchFamily="18" charset="0"/>
            </a:endParaRPr>
          </a:p>
        </p:txBody>
      </p:sp>
      <p:sp>
        <p:nvSpPr>
          <p:cNvPr id="72" name="Freeform 7"/>
          <p:cNvSpPr>
            <a:spLocks/>
          </p:cNvSpPr>
          <p:nvPr/>
        </p:nvSpPr>
        <p:spPr bwMode="auto">
          <a:xfrm>
            <a:off x="6526604" y="2184572"/>
            <a:ext cx="2037490" cy="463745"/>
          </a:xfrm>
          <a:custGeom>
            <a:avLst/>
            <a:gdLst>
              <a:gd name="T0" fmla="*/ 0 w 12768"/>
              <a:gd name="T1" fmla="*/ 2147483647 h 1613"/>
              <a:gd name="T2" fmla="*/ 2147483647 w 12768"/>
              <a:gd name="T3" fmla="*/ 2147483647 h 1613"/>
              <a:gd name="T4" fmla="*/ 2147483647 w 12768"/>
              <a:gd name="T5" fmla="*/ 0 h 1613"/>
              <a:gd name="T6" fmla="*/ 2147483647 w 12768"/>
              <a:gd name="T7" fmla="*/ 2147483647 h 1613"/>
              <a:gd name="T8" fmla="*/ 2147483647 w 12768"/>
              <a:gd name="T9" fmla="*/ 2147483647 h 1613"/>
              <a:gd name="T10" fmla="*/ 2147483647 w 12768"/>
              <a:gd name="T11" fmla="*/ 2147483647 h 1613"/>
              <a:gd name="T12" fmla="*/ 0 w 12768"/>
              <a:gd name="T13" fmla="*/ 2147483647 h 1613"/>
              <a:gd name="T14" fmla="*/ 0 w 12768"/>
              <a:gd name="T15" fmla="*/ 2147483647 h 1613"/>
              <a:gd name="T16" fmla="*/ 0 60000 65536"/>
              <a:gd name="T17" fmla="*/ 0 60000 65536"/>
              <a:gd name="T18" fmla="*/ 0 60000 65536"/>
              <a:gd name="T19" fmla="*/ 0 60000 65536"/>
              <a:gd name="T20" fmla="*/ 0 60000 65536"/>
              <a:gd name="T21" fmla="*/ 0 60000 65536"/>
              <a:gd name="T22" fmla="*/ 0 60000 65536"/>
              <a:gd name="T23" fmla="*/ 0 60000 65536"/>
              <a:gd name="T24" fmla="*/ 0 w 12768"/>
              <a:gd name="T25" fmla="*/ 0 h 1613"/>
              <a:gd name="T26" fmla="*/ 12768 w 12768"/>
              <a:gd name="T27" fmla="*/ 1613 h 1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68" h="1613">
                <a:moveTo>
                  <a:pt x="0" y="404"/>
                </a:moveTo>
                <a:lnTo>
                  <a:pt x="12013" y="404"/>
                </a:lnTo>
                <a:lnTo>
                  <a:pt x="11641" y="0"/>
                </a:lnTo>
                <a:lnTo>
                  <a:pt x="12768" y="806"/>
                </a:lnTo>
                <a:lnTo>
                  <a:pt x="11641" y="1613"/>
                </a:lnTo>
                <a:lnTo>
                  <a:pt x="12013" y="1208"/>
                </a:lnTo>
                <a:lnTo>
                  <a:pt x="0" y="1208"/>
                </a:lnTo>
                <a:lnTo>
                  <a:pt x="0" y="404"/>
                </a:lnTo>
                <a:close/>
              </a:path>
            </a:pathLst>
          </a:custGeom>
          <a:solidFill>
            <a:srgbClr val="0066FF"/>
          </a:solidFill>
          <a:ln w="1588">
            <a:solidFill>
              <a:srgbClr val="0000FF"/>
            </a:solidFill>
            <a:round/>
            <a:headEnd/>
            <a:tailEnd/>
          </a:ln>
        </p:spPr>
        <p:txBody>
          <a:bodyPr/>
          <a:lstStyle/>
          <a:p>
            <a:endParaRPr lang="en-GB" sz="1050"/>
          </a:p>
        </p:txBody>
      </p:sp>
      <p:sp>
        <p:nvSpPr>
          <p:cNvPr id="73" name="TextBox 72"/>
          <p:cNvSpPr txBox="1"/>
          <p:nvPr/>
        </p:nvSpPr>
        <p:spPr>
          <a:xfrm>
            <a:off x="6450616" y="1542331"/>
            <a:ext cx="2239505" cy="2298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kumimoji="0" lang="en-GB" sz="2000" b="0" i="0" u="none" strike="noStrike" cap="none" spc="0" normalizeH="0" baseline="0" dirty="0" smtClean="0">
                <a:ln>
                  <a:noFill/>
                </a:ln>
                <a:solidFill>
                  <a:schemeClr val="tx1"/>
                </a:solidFill>
                <a:effectLst/>
                <a:uFillTx/>
                <a:sym typeface="Helvetica Light"/>
              </a:rPr>
              <a:t>An </a:t>
            </a:r>
            <a:r>
              <a:rPr kumimoji="0" lang="en-GB" sz="2000" b="0" i="0" u="none" strike="noStrike" cap="none" spc="0" normalizeH="0" baseline="0" dirty="0" smtClean="0">
                <a:ln>
                  <a:noFill/>
                </a:ln>
                <a:solidFill>
                  <a:srgbClr val="0066FF"/>
                </a:solidFill>
                <a:effectLst/>
                <a:uFillTx/>
                <a:sym typeface="Helvetica Light"/>
              </a:rPr>
              <a:t>outer-loop</a:t>
            </a:r>
            <a:r>
              <a:rPr kumimoji="0" lang="en-GB" sz="2000" b="0" i="0" u="none" strike="noStrike" cap="none" spc="0" normalizeH="0" baseline="0" dirty="0" smtClean="0">
                <a:ln>
                  <a:noFill/>
                </a:ln>
                <a:solidFill>
                  <a:schemeClr val="tx1"/>
                </a:solidFill>
                <a:effectLst/>
                <a:uFillTx/>
                <a:sym typeface="Helvetica Light"/>
              </a:rPr>
              <a:t> reruns the </a:t>
            </a:r>
            <a:br>
              <a:rPr kumimoji="0" lang="en-GB" sz="2000" b="0" i="0" u="none" strike="noStrike" cap="none" spc="0" normalizeH="0" baseline="0" dirty="0" smtClean="0">
                <a:ln>
                  <a:noFill/>
                </a:ln>
                <a:solidFill>
                  <a:schemeClr val="tx1"/>
                </a:solidFill>
                <a:effectLst/>
                <a:uFillTx/>
                <a:sym typeface="Helvetica Light"/>
              </a:rPr>
            </a:br>
            <a:r>
              <a:rPr kumimoji="0" lang="en-GB" sz="1600" b="0" i="0" u="none" strike="noStrike" cap="small" spc="0" normalizeH="0" dirty="0" smtClean="0">
                <a:ln>
                  <a:noFill/>
                </a:ln>
                <a:solidFill>
                  <a:schemeClr val="tx1"/>
                </a:solidFill>
                <a:effectLst/>
                <a:uFillTx/>
                <a:sym typeface="Helvetica Light"/>
              </a:rPr>
              <a:t>full forecast model</a:t>
            </a:r>
            <a:r>
              <a:rPr kumimoji="0" lang="en-GB" sz="2000" b="0" i="0" u="none" strike="noStrike" cap="none" spc="0" normalizeH="0" baseline="0" dirty="0" smtClean="0">
                <a:ln>
                  <a:noFill/>
                </a:ln>
                <a:solidFill>
                  <a:schemeClr val="tx1"/>
                </a:solidFill>
                <a:effectLst/>
                <a:uFillTx/>
                <a:sym typeface="Helvetica Light"/>
              </a:rPr>
              <a:t> </a:t>
            </a:r>
            <a:br>
              <a:rPr kumimoji="0" lang="en-GB" sz="2000" b="0" i="0" u="none" strike="noStrike" cap="none" spc="0" normalizeH="0" baseline="0" dirty="0" smtClean="0">
                <a:ln>
                  <a:noFill/>
                </a:ln>
                <a:solidFill>
                  <a:schemeClr val="tx1"/>
                </a:solidFill>
                <a:effectLst/>
                <a:uFillTx/>
                <a:sym typeface="Helvetica Light"/>
              </a:rPr>
            </a:br>
            <a:r>
              <a:rPr kumimoji="0" lang="en-GB" sz="2000" b="0" i="0" u="none" strike="noStrike" cap="none" spc="0" normalizeH="0" baseline="0" dirty="0" smtClean="0">
                <a:ln>
                  <a:noFill/>
                </a:ln>
                <a:solidFill>
                  <a:schemeClr val="tx1"/>
                </a:solidFill>
                <a:effectLst/>
                <a:uFillTx/>
                <a:sym typeface="Helvetica Light"/>
              </a:rPr>
              <a:t>The guess</a:t>
            </a:r>
            <a:br>
              <a:rPr kumimoji="0" lang="en-GB" sz="2000" b="0" i="0" u="none" strike="noStrike" cap="none" spc="0" normalizeH="0" baseline="0" dirty="0" smtClean="0">
                <a:ln>
                  <a:noFill/>
                </a:ln>
                <a:solidFill>
                  <a:schemeClr val="tx1"/>
                </a:solidFill>
                <a:effectLst/>
                <a:uFillTx/>
                <a:sym typeface="Helvetica Light"/>
              </a:rPr>
            </a:br>
            <a:r>
              <a:rPr lang="en-GB" altLang="en-US" sz="2000" b="1" dirty="0" err="1" smtClean="0">
                <a:solidFill>
                  <a:srgbClr val="0066FF"/>
                </a:solidFill>
                <a:latin typeface="Times New Roman" panose="02020603050405020304" pitchFamily="18" charset="0"/>
              </a:rPr>
              <a:t>x</a:t>
            </a:r>
            <a:r>
              <a:rPr lang="en-GB" altLang="en-US" sz="2000" b="1" i="1" baseline="30000" dirty="0" err="1" smtClean="0">
                <a:solidFill>
                  <a:srgbClr val="0066FF"/>
                </a:solidFill>
                <a:latin typeface="Times New Roman" panose="02020603050405020304" pitchFamily="18" charset="0"/>
              </a:rPr>
              <a:t>g</a:t>
            </a:r>
            <a:r>
              <a:rPr lang="en-GB" altLang="en-US" sz="2000" b="1" i="1" baseline="30000" dirty="0" smtClean="0">
                <a:solidFill>
                  <a:srgbClr val="0066FF"/>
                </a:solidFill>
                <a:latin typeface="Times New Roman" panose="02020603050405020304" pitchFamily="18" charset="0"/>
              </a:rPr>
              <a:t> </a:t>
            </a:r>
            <a:r>
              <a:rPr kumimoji="0" lang="en-GB" sz="2000" b="0" i="0" u="none" strike="noStrike" cap="none" spc="0" normalizeH="0" baseline="0" dirty="0" smtClean="0">
                <a:ln>
                  <a:noFill/>
                </a:ln>
                <a:solidFill>
                  <a:schemeClr val="tx1"/>
                </a:solidFill>
                <a:effectLst/>
                <a:uFillTx/>
                <a:sym typeface="Helvetica Light"/>
              </a:rPr>
              <a:t>is updated; </a:t>
            </a:r>
            <a:br>
              <a:rPr kumimoji="0" lang="en-GB" sz="2000" b="0" i="0" u="none" strike="noStrike" cap="none" spc="0" normalizeH="0" baseline="0" dirty="0" smtClean="0">
                <a:ln>
                  <a:noFill/>
                </a:ln>
                <a:solidFill>
                  <a:schemeClr val="tx1"/>
                </a:solidFill>
                <a:effectLst/>
                <a:uFillTx/>
                <a:sym typeface="Helvetica Light"/>
              </a:rPr>
            </a:br>
            <a:r>
              <a:rPr kumimoji="0" lang="en-GB" sz="2000" b="0" i="0" u="none" strike="noStrike" cap="none" spc="0" normalizeH="0" baseline="0" dirty="0" smtClean="0">
                <a:ln>
                  <a:noFill/>
                </a:ln>
                <a:solidFill>
                  <a:schemeClr val="tx1"/>
                </a:solidFill>
                <a:effectLst/>
                <a:uFillTx/>
                <a:sym typeface="Helvetica Light"/>
              </a:rPr>
              <a:t>the background </a:t>
            </a:r>
            <a:br>
              <a:rPr kumimoji="0" lang="en-GB" sz="2000" b="0" i="0" u="none" strike="noStrike" cap="none" spc="0" normalizeH="0" baseline="0" dirty="0" smtClean="0">
                <a:ln>
                  <a:noFill/>
                </a:ln>
                <a:solidFill>
                  <a:schemeClr val="tx1"/>
                </a:solidFill>
                <a:effectLst/>
                <a:uFillTx/>
                <a:sym typeface="Helvetica Light"/>
              </a:rPr>
            </a:br>
            <a:r>
              <a:rPr lang="en-GB" altLang="en-US" sz="2000" b="1" dirty="0" err="1" smtClean="0">
                <a:solidFill>
                  <a:srgbClr val="FF0000"/>
                </a:solidFill>
                <a:latin typeface="Times New Roman" panose="02020603050405020304" pitchFamily="18" charset="0"/>
              </a:rPr>
              <a:t>x</a:t>
            </a:r>
            <a:r>
              <a:rPr lang="en-GB" altLang="en-US" sz="2000" b="1" i="1" baseline="30000" dirty="0" err="1" smtClean="0">
                <a:solidFill>
                  <a:srgbClr val="FF0000"/>
                </a:solidFill>
                <a:latin typeface="Times New Roman" panose="02020603050405020304" pitchFamily="18" charset="0"/>
              </a:rPr>
              <a:t>b</a:t>
            </a:r>
            <a:r>
              <a:rPr kumimoji="0" lang="en-GB" sz="2000" b="0" i="0" u="none" strike="noStrike" cap="none" spc="0" normalizeH="0" baseline="0" dirty="0" smtClean="0">
                <a:ln>
                  <a:noFill/>
                </a:ln>
                <a:solidFill>
                  <a:schemeClr val="tx1"/>
                </a:solidFill>
                <a:effectLst/>
                <a:uFillTx/>
                <a:sym typeface="Helvetica Light"/>
              </a:rPr>
              <a:t> is not.</a:t>
            </a:r>
          </a:p>
        </p:txBody>
      </p:sp>
      <p:sp>
        <p:nvSpPr>
          <p:cNvPr id="5" name="Right Arrow 4">
            <a:hlinkClick r:id="rId3" action="ppaction://hlinksldjump"/>
          </p:cNvPr>
          <p:cNvSpPr/>
          <p:nvPr/>
        </p:nvSpPr>
        <p:spPr>
          <a:xfrm>
            <a:off x="7404100" y="4711679"/>
            <a:ext cx="636319" cy="431820"/>
          </a:xfrm>
          <a:prstGeom prst="rightArrow">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43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3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76" grpId="0"/>
      <p:bldP spid="111677" grpId="0"/>
      <p:bldP spid="111678" grpId="0"/>
      <p:bldP spid="72" grpId="0" animBg="1"/>
      <p:bldP spid="7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707" y="0"/>
            <a:ext cx="6501506" cy="623248"/>
          </a:xfrm>
        </p:spPr>
        <p:txBody>
          <a:bodyPr/>
          <a:lstStyle/>
          <a:p>
            <a:r>
              <a:rPr lang="en-GB" dirty="0" smtClean="0"/>
              <a:t>Incremental Approach</a:t>
            </a:r>
            <a:endParaRPr lang="en-GB" dirty="0"/>
          </a:p>
        </p:txBody>
      </p:sp>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243191" y="701072"/>
            <a:ext cx="8764622" cy="4108892"/>
          </a:xfrm>
        </p:spPr>
        <p:txBody>
          <a:bodyPr/>
          <a:lstStyle/>
          <a:p>
            <a:r>
              <a:rPr lang="en-GB" sz="1800" dirty="0" smtClean="0"/>
              <a:t>Essential for reducing relative cost  4DVar v Forecast </a:t>
            </a:r>
            <a:r>
              <a:rPr lang="en-GB" sz="1400" dirty="0" smtClean="0"/>
              <a:t>(with best available model)</a:t>
            </a:r>
            <a:endParaRPr lang="en-GB" sz="1800" dirty="0" smtClean="0"/>
          </a:p>
          <a:p>
            <a:r>
              <a:rPr lang="en-GB" sz="1800" dirty="0" smtClean="0"/>
              <a:t>Suggested by John </a:t>
            </a:r>
            <a:r>
              <a:rPr lang="en-GB" sz="1800" dirty="0" err="1" smtClean="0"/>
              <a:t>Derber</a:t>
            </a:r>
            <a:r>
              <a:rPr lang="en-GB" sz="1800" dirty="0" smtClean="0"/>
              <a:t> and elaborated by Courtier </a:t>
            </a:r>
            <a:r>
              <a:rPr lang="en-GB" sz="1800" i="1" dirty="0" smtClean="0"/>
              <a:t>et al</a:t>
            </a:r>
            <a:r>
              <a:rPr lang="en-GB" sz="1800" dirty="0" smtClean="0"/>
              <a:t>. (1994).</a:t>
            </a:r>
          </a:p>
          <a:p>
            <a:r>
              <a:rPr lang="en-GB" sz="1800" dirty="0" smtClean="0"/>
              <a:t>Usual </a:t>
            </a:r>
            <a:r>
              <a:rPr lang="en-GB" sz="1400" dirty="0" smtClean="0"/>
              <a:t>fully-</a:t>
            </a:r>
            <a:r>
              <a:rPr lang="en-GB" sz="1800" dirty="0" smtClean="0"/>
              <a:t>incremental approach fits  </a:t>
            </a:r>
            <a:r>
              <a:rPr lang="en-GB" sz="1800" b="1" dirty="0" err="1" smtClean="0">
                <a:latin typeface="Times New Roman" panose="02020603050405020304" pitchFamily="18" charset="0"/>
                <a:cs typeface="Times New Roman" panose="02020603050405020304" pitchFamily="18" charset="0"/>
              </a:rPr>
              <a:t>Hx</a:t>
            </a:r>
            <a:r>
              <a:rPr lang="en-GB" sz="1800" dirty="0">
                <a:latin typeface="Times New Roman" panose="02020603050405020304" pitchFamily="18" charset="0"/>
                <a:cs typeface="Times New Roman" panose="02020603050405020304" pitchFamily="18" charset="0"/>
              </a:rPr>
              <a:t>'</a:t>
            </a:r>
            <a:r>
              <a:rPr lang="en-GB" sz="1800" dirty="0" smtClean="0"/>
              <a:t>  to  </a:t>
            </a:r>
            <a:r>
              <a:rPr lang="en-GB" sz="1800" b="1" dirty="0" smtClean="0">
                <a:latin typeface="Times New Roman" panose="02020603050405020304" pitchFamily="18" charset="0"/>
                <a:cs typeface="Times New Roman" panose="02020603050405020304" pitchFamily="18" charset="0"/>
              </a:rPr>
              <a:t>d</a:t>
            </a:r>
            <a:r>
              <a:rPr lang="en-GB" sz="1800" dirty="0" smtClean="0">
                <a:latin typeface="Times New Roman" panose="02020603050405020304" pitchFamily="18" charset="0"/>
                <a:cs typeface="Times New Roman" panose="02020603050405020304" pitchFamily="18" charset="0"/>
              </a:rPr>
              <a:t>=</a:t>
            </a:r>
            <a:r>
              <a:rPr lang="en-GB" sz="1800" b="1" dirty="0" err="1" smtClean="0">
                <a:latin typeface="Times New Roman" panose="02020603050405020304" pitchFamily="18" charset="0"/>
                <a:cs typeface="Times New Roman" panose="02020603050405020304" pitchFamily="18" charset="0"/>
              </a:rPr>
              <a:t>y</a:t>
            </a:r>
            <a:r>
              <a:rPr lang="en-GB" sz="1800" i="1" baseline="30000" dirty="0" err="1" smtClean="0">
                <a:latin typeface="Times New Roman" panose="02020603050405020304" pitchFamily="18" charset="0"/>
                <a:cs typeface="Times New Roman" panose="02020603050405020304" pitchFamily="18" charset="0"/>
              </a:rPr>
              <a:t>o</a:t>
            </a:r>
            <a:r>
              <a:rPr lang="en-GB" sz="1800" dirty="0" smtClean="0">
                <a:latin typeface="Times New Roman" panose="02020603050405020304" pitchFamily="18" charset="0"/>
                <a:cs typeface="Times New Roman" panose="02020603050405020304" pitchFamily="18" charset="0"/>
              </a:rPr>
              <a:t>-</a:t>
            </a:r>
            <a:r>
              <a:rPr lang="en-GB" sz="1800" i="1" dirty="0" smtClean="0">
                <a:latin typeface="Times New Roman" panose="02020603050405020304" pitchFamily="18" charset="0"/>
                <a:cs typeface="Times New Roman" panose="02020603050405020304" pitchFamily="18" charset="0"/>
              </a:rPr>
              <a:t>H</a:t>
            </a:r>
            <a:r>
              <a:rPr lang="en-GB" sz="1800" dirty="0" smtClean="0">
                <a:latin typeface="Times New Roman" panose="02020603050405020304" pitchFamily="18" charset="0"/>
                <a:cs typeface="Times New Roman" panose="02020603050405020304" pitchFamily="18" charset="0"/>
              </a:rPr>
              <a:t>(</a:t>
            </a:r>
            <a:r>
              <a:rPr lang="en-GB" sz="1800" b="1" dirty="0" err="1" smtClean="0">
                <a:latin typeface="Times New Roman" panose="02020603050405020304" pitchFamily="18" charset="0"/>
                <a:cs typeface="Times New Roman" panose="02020603050405020304" pitchFamily="18" charset="0"/>
              </a:rPr>
              <a:t>x</a:t>
            </a:r>
            <a:r>
              <a:rPr lang="en-GB" sz="1800" i="1" baseline="30000" dirty="0" err="1" smtClean="0">
                <a:latin typeface="Times New Roman" panose="02020603050405020304" pitchFamily="18" charset="0"/>
                <a:cs typeface="Times New Roman" panose="02020603050405020304" pitchFamily="18" charset="0"/>
              </a:rPr>
              <a:t>b</a:t>
            </a:r>
            <a:r>
              <a:rPr lang="en-GB" sz="1800" dirty="0" smtClean="0">
                <a:latin typeface="Times New Roman" panose="02020603050405020304" pitchFamily="18" charset="0"/>
                <a:cs typeface="Times New Roman" panose="02020603050405020304" pitchFamily="18" charset="0"/>
              </a:rPr>
              <a:t>)</a:t>
            </a:r>
            <a:r>
              <a:rPr lang="en-GB" sz="1800" dirty="0" smtClean="0"/>
              <a:t> </a:t>
            </a:r>
            <a:br>
              <a:rPr lang="en-GB" sz="1800" dirty="0" smtClean="0"/>
            </a:br>
            <a:r>
              <a:rPr lang="en-GB" sz="1800" dirty="0" smtClean="0"/>
              <a:t>– the variational penalty uses linear </a:t>
            </a:r>
            <a:r>
              <a:rPr lang="en-GB" sz="1800" b="1" dirty="0" smtClean="0">
                <a:latin typeface="Times New Roman" panose="02020603050405020304" pitchFamily="18" charset="0"/>
                <a:cs typeface="Times New Roman" panose="02020603050405020304" pitchFamily="18" charset="0"/>
              </a:rPr>
              <a:t>H</a:t>
            </a:r>
            <a:r>
              <a:rPr lang="en-GB" sz="1800" dirty="0"/>
              <a:t> </a:t>
            </a:r>
            <a:endParaRPr lang="en-GB" sz="1800" dirty="0" smtClean="0"/>
          </a:p>
          <a:p>
            <a:r>
              <a:rPr lang="en-GB" sz="1800" dirty="0" smtClean="0"/>
              <a:t>We wanted to use highly nonlinear observations </a:t>
            </a:r>
            <a:br>
              <a:rPr lang="en-GB" sz="1800" dirty="0" smtClean="0"/>
            </a:br>
            <a:r>
              <a:rPr lang="en-GB" sz="1800" dirty="0" smtClean="0"/>
              <a:t>such as visibility in MES 3DVar, so </a:t>
            </a:r>
            <a:r>
              <a:rPr lang="en-GB" sz="1800" i="1" dirty="0" smtClean="0">
                <a:latin typeface="Times New Roman" panose="02020603050405020304" pitchFamily="18" charset="0"/>
                <a:cs typeface="Times New Roman" panose="02020603050405020304" pitchFamily="18" charset="0"/>
              </a:rPr>
              <a:t>H</a:t>
            </a:r>
            <a:r>
              <a:rPr lang="en-GB" sz="1800" dirty="0" smtClean="0"/>
              <a:t>  is split into </a:t>
            </a:r>
            <a:br>
              <a:rPr lang="en-GB" sz="1800" dirty="0" smtClean="0"/>
            </a:br>
            <a:r>
              <a:rPr lang="en-GB" sz="1800" dirty="0" smtClean="0"/>
              <a:t>horizontal- and time-interpolation </a:t>
            </a:r>
            <a:r>
              <a:rPr lang="en-GB" sz="1200" dirty="0" smtClean="0"/>
              <a:t>(in the OPS)</a:t>
            </a:r>
            <a:r>
              <a:rPr lang="en-GB" sz="2000" dirty="0" smtClean="0"/>
              <a:t> </a:t>
            </a:r>
            <a:r>
              <a:rPr lang="en-GB" sz="1800" dirty="0" smtClean="0"/>
              <a:t>to columns </a:t>
            </a:r>
            <a:r>
              <a:rPr lang="en-GB" sz="1800" b="1" dirty="0" smtClean="0">
                <a:latin typeface="Times New Roman" panose="02020603050405020304" pitchFamily="18" charset="0"/>
                <a:cs typeface="Times New Roman" panose="02020603050405020304" pitchFamily="18" charset="0"/>
              </a:rPr>
              <a:t>c</a:t>
            </a:r>
            <a:r>
              <a:rPr lang="en-GB" sz="1800" baseline="-25000" dirty="0" smtClean="0">
                <a:latin typeface="Times New Roman" panose="02020603050405020304" pitchFamily="18" charset="0"/>
                <a:cs typeface="Times New Roman" panose="02020603050405020304" pitchFamily="18" charset="0"/>
              </a:rPr>
              <a:t>x</a:t>
            </a:r>
            <a:r>
              <a:rPr lang="en-GB" sz="1800" dirty="0" smtClean="0"/>
              <a:t>. </a:t>
            </a:r>
            <a:br>
              <a:rPr lang="en-GB" sz="1800" dirty="0" smtClean="0"/>
            </a:br>
            <a:r>
              <a:rPr lang="en-GB" sz="1800" dirty="0" smtClean="0"/>
              <a:t>VAR interpolates and </a:t>
            </a:r>
            <a:r>
              <a:rPr lang="en-GB" sz="1800" dirty="0" smtClean="0">
                <a:solidFill>
                  <a:srgbClr val="00FFCC"/>
                </a:solidFill>
              </a:rPr>
              <a:t>adds</a:t>
            </a:r>
            <a:r>
              <a:rPr lang="en-GB" sz="1800" dirty="0" smtClean="0"/>
              <a:t> an increment, to give </a:t>
            </a:r>
            <a:r>
              <a:rPr lang="en-GB" sz="1800" b="1" dirty="0" smtClean="0">
                <a:latin typeface="Times New Roman" panose="02020603050405020304" pitchFamily="18" charset="0"/>
                <a:cs typeface="Times New Roman" panose="02020603050405020304" pitchFamily="18" charset="0"/>
              </a:rPr>
              <a:t>c</a:t>
            </a:r>
            <a:r>
              <a:rPr lang="en-GB" sz="1800" baseline="-25000" dirty="0" smtClean="0">
                <a:latin typeface="Times New Roman" panose="02020603050405020304" pitchFamily="18" charset="0"/>
                <a:cs typeface="Times New Roman" panose="02020603050405020304" pitchFamily="18" charset="0"/>
              </a:rPr>
              <a:t>x</a:t>
            </a:r>
            <a:r>
              <a:rPr lang="en-GB" sz="1800" baseline="30000" dirty="0" smtClean="0">
                <a:latin typeface="Times New Roman" panose="02020603050405020304" pitchFamily="18" charset="0"/>
                <a:cs typeface="Times New Roman" panose="02020603050405020304" pitchFamily="18" charset="0"/>
              </a:rPr>
              <a:t>+</a:t>
            </a:r>
            <a:r>
              <a:rPr lang="en-GB" sz="1800" dirty="0" smtClean="0"/>
              <a:t>, </a:t>
            </a:r>
            <a:br>
              <a:rPr lang="en-GB" sz="1800" dirty="0" smtClean="0"/>
            </a:br>
            <a:r>
              <a:rPr lang="en-GB" sz="1800" dirty="0" smtClean="0"/>
              <a:t>so it can fit a nonlinear  </a:t>
            </a:r>
            <a:r>
              <a:rPr lang="en-GB" sz="1800" b="1" dirty="0" smtClean="0">
                <a:latin typeface="Times New Roman" panose="02020603050405020304" pitchFamily="18" charset="0"/>
                <a:cs typeface="Times New Roman" panose="02020603050405020304" pitchFamily="18" charset="0"/>
              </a:rPr>
              <a:t>y</a:t>
            </a:r>
            <a:r>
              <a:rPr lang="en-GB" sz="1800" dirty="0" smtClean="0">
                <a:latin typeface="Times New Roman" panose="02020603050405020304" pitchFamily="18" charset="0"/>
                <a:cs typeface="Times New Roman" panose="02020603050405020304" pitchFamily="18" charset="0"/>
              </a:rPr>
              <a:t>=</a:t>
            </a:r>
            <a:r>
              <a:rPr lang="en-GB" sz="1800" i="1" dirty="0" smtClean="0">
                <a:latin typeface="Times New Roman" panose="02020603050405020304" pitchFamily="18" charset="0"/>
                <a:cs typeface="Times New Roman" panose="02020603050405020304" pitchFamily="18" charset="0"/>
              </a:rPr>
              <a:t>H</a:t>
            </a:r>
            <a:r>
              <a:rPr lang="en-GB" sz="1800" dirty="0" smtClean="0">
                <a:latin typeface="Times New Roman" panose="02020603050405020304" pitchFamily="18" charset="0"/>
                <a:cs typeface="Times New Roman" panose="02020603050405020304" pitchFamily="18" charset="0"/>
              </a:rPr>
              <a:t>(</a:t>
            </a:r>
            <a:r>
              <a:rPr lang="en-GB" sz="1800" b="1" dirty="0" smtClean="0">
                <a:latin typeface="Times New Roman" panose="02020603050405020304" pitchFamily="18" charset="0"/>
                <a:cs typeface="Times New Roman" panose="02020603050405020304" pitchFamily="18" charset="0"/>
              </a:rPr>
              <a:t>c</a:t>
            </a:r>
            <a:r>
              <a:rPr lang="en-GB" sz="1800" baseline="-25000" dirty="0" smtClean="0">
                <a:latin typeface="Times New Roman" panose="02020603050405020304" pitchFamily="18" charset="0"/>
                <a:cs typeface="Times New Roman" panose="02020603050405020304" pitchFamily="18" charset="0"/>
              </a:rPr>
              <a:t>x</a:t>
            </a:r>
            <a:r>
              <a:rPr lang="en-GB" sz="1800" baseline="30000" dirty="0" smtClean="0">
                <a:latin typeface="Times New Roman" panose="02020603050405020304" pitchFamily="18" charset="0"/>
                <a:cs typeface="Times New Roman" panose="02020603050405020304" pitchFamily="18" charset="0"/>
              </a:rPr>
              <a:t>+</a:t>
            </a:r>
            <a:r>
              <a:rPr lang="en-GB" sz="1800" dirty="0" smtClean="0">
                <a:latin typeface="Times New Roman" panose="02020603050405020304" pitchFamily="18" charset="0"/>
                <a:cs typeface="Times New Roman" panose="02020603050405020304" pitchFamily="18" charset="0"/>
              </a:rPr>
              <a:t>)  </a:t>
            </a:r>
            <a:r>
              <a:rPr lang="en-GB" sz="1800" dirty="0" smtClean="0"/>
              <a:t>to  </a:t>
            </a:r>
            <a:r>
              <a:rPr lang="en-GB" sz="1800" b="1" dirty="0" err="1">
                <a:latin typeface="Times New Roman" panose="02020603050405020304" pitchFamily="18" charset="0"/>
                <a:cs typeface="Times New Roman" panose="02020603050405020304" pitchFamily="18" charset="0"/>
              </a:rPr>
              <a:t>y</a:t>
            </a:r>
            <a:r>
              <a:rPr lang="en-GB" sz="1800" i="1" baseline="30000" dirty="0" err="1">
                <a:latin typeface="Times New Roman" panose="02020603050405020304" pitchFamily="18" charset="0"/>
                <a:cs typeface="Times New Roman" panose="02020603050405020304" pitchFamily="18" charset="0"/>
              </a:rPr>
              <a:t>o</a:t>
            </a:r>
            <a:endParaRPr lang="en-GB" sz="1800" dirty="0">
              <a:cs typeface="Times New Roman" panose="02020603050405020304" pitchFamily="18" charset="0"/>
            </a:endParaRPr>
          </a:p>
          <a:p>
            <a:r>
              <a:rPr lang="en-GB" sz="1800" dirty="0" smtClean="0">
                <a:solidFill>
                  <a:schemeClr val="accent2"/>
                </a:solidFill>
                <a:cs typeface="Times New Roman" panose="02020603050405020304" pitchFamily="18" charset="0"/>
              </a:rPr>
              <a:t>This makes the penalty function non-quadratic, </a:t>
            </a:r>
            <a:br>
              <a:rPr lang="en-GB" sz="1800" dirty="0" smtClean="0">
                <a:solidFill>
                  <a:schemeClr val="accent2"/>
                </a:solidFill>
                <a:cs typeface="Times New Roman" panose="02020603050405020304" pitchFamily="18" charset="0"/>
              </a:rPr>
            </a:br>
            <a:r>
              <a:rPr lang="en-GB" sz="1800" dirty="0" smtClean="0">
                <a:solidFill>
                  <a:schemeClr val="accent2"/>
                </a:solidFill>
                <a:cs typeface="Times New Roman" panose="02020603050405020304" pitchFamily="18" charset="0"/>
              </a:rPr>
              <a:t>which rules out some minimisation algorithms.</a:t>
            </a:r>
            <a:endParaRPr lang="en-GB" sz="1800" dirty="0" smtClean="0">
              <a:solidFill>
                <a:schemeClr val="accent2"/>
              </a:solidFill>
            </a:endParaRPr>
          </a:p>
        </p:txBody>
      </p:sp>
      <p:pic>
        <p:nvPicPr>
          <p:cNvPr id="5" name="Picture 5" descr="vis_surf2"/>
          <p:cNvPicPr>
            <a:picLocks noChangeAspect="1" noChangeArrowheads="1"/>
          </p:cNvPicPr>
          <p:nvPr/>
        </p:nvPicPr>
        <p:blipFill>
          <a:blip r:embed="rId2">
            <a:extLst>
              <a:ext uri="{28A0092B-C50C-407E-A947-70E740481C1C}">
                <a14:useLocalDpi xmlns:a14="http://schemas.microsoft.com/office/drawing/2010/main" val="0"/>
              </a:ext>
            </a:extLst>
          </a:blip>
          <a:srcRect t="23860"/>
          <a:stretch>
            <a:fillRect/>
          </a:stretch>
        </p:blipFill>
        <p:spPr>
          <a:xfrm>
            <a:off x="6065044" y="1525450"/>
            <a:ext cx="3078956" cy="3033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7010400" y="4466623"/>
            <a:ext cx="213360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lang="en-US" sz="800" dirty="0" smtClean="0">
                <a:solidFill>
                  <a:srgbClr val="0070C0"/>
                </a:solidFill>
              </a:rPr>
              <a:t>Clark </a:t>
            </a:r>
            <a:r>
              <a:rPr lang="en-US" sz="800" i="1" dirty="0" smtClean="0">
                <a:solidFill>
                  <a:srgbClr val="0070C0"/>
                </a:solidFill>
              </a:rPr>
              <a:t>et al.</a:t>
            </a:r>
            <a:r>
              <a:rPr lang="en-US" sz="800" dirty="0" smtClean="0">
                <a:solidFill>
                  <a:srgbClr val="0070C0"/>
                </a:solidFill>
              </a:rPr>
              <a:t> 2008</a:t>
            </a:r>
            <a:endParaRPr kumimoji="0" lang="en-GB" sz="800" b="0" i="0" u="none" strike="noStrike" cap="none" spc="0" normalizeH="0" baseline="0" dirty="0" smtClean="0">
              <a:ln>
                <a:noFill/>
              </a:ln>
              <a:solidFill>
                <a:srgbClr val="0070C0"/>
              </a:solidFill>
              <a:effectLst/>
              <a:uFillTx/>
              <a:sym typeface="Helvetica Light"/>
            </a:endParaRPr>
          </a:p>
        </p:txBody>
      </p:sp>
    </p:spTree>
    <p:extLst>
      <p:ext uri="{BB962C8B-B14F-4D97-AF65-F5344CB8AC3E}">
        <p14:creationId xmlns:p14="http://schemas.microsoft.com/office/powerpoint/2010/main" val="318931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extLst/>
          </p:nvPr>
        </p:nvGraphicFramePr>
        <p:xfrm>
          <a:off x="1714120" y="151837"/>
          <a:ext cx="6788944" cy="3711178"/>
        </p:xfrm>
        <a:graphic>
          <a:graphicData uri="http://schemas.openxmlformats.org/presentationml/2006/ole">
            <mc:AlternateContent xmlns:mc="http://schemas.openxmlformats.org/markup-compatibility/2006">
              <mc:Choice xmlns:v="urn:schemas-microsoft-com:vml" Requires="v">
                <p:oleObj spid="_x0000_s1033" name="Visio" r:id="rId4" imgW="7180115" imgH="3958074" progId="Visio.Drawing.6">
                  <p:embed/>
                </p:oleObj>
              </mc:Choice>
              <mc:Fallback>
                <p:oleObj name="Visio" r:id="rId4" imgW="7180115" imgH="3958074"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02" t="909" r="502" b="909"/>
                      <a:stretch>
                        <a:fillRect/>
                      </a:stretch>
                    </p:blipFill>
                    <p:spPr bwMode="auto">
                      <a:xfrm>
                        <a:off x="1714120" y="151837"/>
                        <a:ext cx="6788944" cy="371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2"/>
          <p:cNvSpPr>
            <a:spLocks noGrp="1" noChangeArrowheads="1"/>
          </p:cNvSpPr>
          <p:nvPr>
            <p:ph type="title" idx="4294967295"/>
          </p:nvPr>
        </p:nvSpPr>
        <p:spPr>
          <a:xfrm>
            <a:off x="1867535" y="103642"/>
            <a:ext cx="6328125" cy="484748"/>
          </a:xfrm>
        </p:spPr>
        <p:txBody>
          <a:bodyPr/>
          <a:lstStyle/>
          <a:p>
            <a:pPr eaLnBrk="1" hangingPunct="1"/>
            <a:r>
              <a:rPr lang="en-GB" altLang="en-US" sz="2700" dirty="0"/>
              <a:t>Statistical, incremental </a:t>
            </a:r>
            <a:r>
              <a:rPr lang="en-GB" altLang="en-US" sz="2700" dirty="0" smtClean="0"/>
              <a:t>4DVar</a:t>
            </a:r>
            <a:endParaRPr lang="en-GB" altLang="en-US" sz="2700" dirty="0"/>
          </a:p>
        </p:txBody>
      </p:sp>
      <p:sp>
        <p:nvSpPr>
          <p:cNvPr id="4100" name="Text Box 4"/>
          <p:cNvSpPr txBox="1">
            <a:spLocks noChangeArrowheads="1"/>
          </p:cNvSpPr>
          <p:nvPr/>
        </p:nvSpPr>
        <p:spPr bwMode="auto">
          <a:xfrm>
            <a:off x="1507331" y="3678349"/>
            <a:ext cx="61293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800" dirty="0">
                <a:solidFill>
                  <a:srgbClr val="0070C0"/>
                </a:solidFill>
              </a:rPr>
              <a:t>Statistical </a:t>
            </a:r>
            <a:r>
              <a:rPr lang="en-GB" altLang="en-US" sz="1800" dirty="0" smtClean="0">
                <a:solidFill>
                  <a:srgbClr val="0070C0"/>
                </a:solidFill>
              </a:rPr>
              <a:t>4DVar </a:t>
            </a:r>
            <a:r>
              <a:rPr lang="en-GB" altLang="en-US" sz="1800" dirty="0">
                <a:solidFill>
                  <a:srgbClr val="0070C0"/>
                </a:solidFill>
              </a:rPr>
              <a:t>approximates entire PDF by a Gaussian</a:t>
            </a:r>
            <a:r>
              <a:rPr lang="en-GB" altLang="en-US" sz="1800" dirty="0" smtClean="0">
                <a:solidFill>
                  <a:srgbClr val="0070C0"/>
                </a:solidFill>
              </a:rPr>
              <a:t>.</a:t>
            </a:r>
          </a:p>
          <a:p>
            <a:pPr eaLnBrk="1" hangingPunct="1">
              <a:spcBef>
                <a:spcPct val="50000"/>
              </a:spcBef>
            </a:pPr>
            <a:r>
              <a:rPr lang="en-GB" altLang="en-US" sz="1600" dirty="0" smtClean="0">
                <a:solidFill>
                  <a:srgbClr val="0070C0"/>
                </a:solidFill>
              </a:rPr>
              <a:t>(As in the Extended Kalman Filter.)</a:t>
            </a:r>
            <a:endParaRPr lang="en-GB" altLang="en-US" sz="1600" dirty="0">
              <a:solidFill>
                <a:srgbClr val="0070C0"/>
              </a:solidFill>
            </a:endParaRPr>
          </a:p>
        </p:txBody>
      </p:sp>
      <p:sp>
        <p:nvSpPr>
          <p:cNvPr id="6" name="Footer Placeholder 3"/>
          <p:cNvSpPr>
            <a:spLocks noGrp="1"/>
          </p:cNvSpPr>
          <p:nvPr>
            <p:ph type="ftr" sz="quarter" idx="10"/>
          </p:nvPr>
        </p:nvSpPr>
        <p:spPr>
          <a:xfrm>
            <a:off x="0" y="4732140"/>
            <a:ext cx="9144000" cy="411361"/>
          </a:xfrm>
          <a:solidFill>
            <a:schemeClr val="bg1"/>
          </a:solidFill>
        </p:spPr>
        <p:txBody>
          <a:bodyPr vert="horz" lIns="252000" tIns="36000" rIns="68580" bIns="27000" rtlCol="0" anchor="ctr"/>
          <a:lstStyle/>
          <a:p>
            <a:r>
              <a:rPr lang="en-GB" altLang="en-US" dirty="0"/>
              <a:t>© Crown copyright   Met Office  Andrew Lorenc  </a:t>
            </a:r>
            <a:fld id="{4B49BB46-C41B-4973-A142-7A067BDE825C}" type="slidenum">
              <a:rPr lang="en-GB" altLang="en-US" smtClean="0">
                <a:solidFill>
                  <a:srgbClr val="000000"/>
                </a:solidFill>
              </a:rPr>
              <a:pPr/>
              <a:t>7</a:t>
            </a:fld>
            <a:endParaRPr lang="en-GB" altLang="en-US" dirty="0"/>
          </a:p>
        </p:txBody>
      </p:sp>
      <p:sp>
        <p:nvSpPr>
          <p:cNvPr id="7" name="Rectangle 9"/>
          <p:cNvSpPr>
            <a:spLocks noChangeArrowheads="1"/>
          </p:cNvSpPr>
          <p:nvPr/>
        </p:nvSpPr>
        <p:spPr bwMode="auto">
          <a:xfrm>
            <a:off x="168593" y="4468920"/>
            <a:ext cx="21936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marL="358775" indent="-358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00000"/>
              </a:lnSpc>
            </a:pPr>
            <a:r>
              <a:rPr lang="en-US" altLang="en-US" sz="1100" dirty="0" smtClean="0">
                <a:solidFill>
                  <a:srgbClr val="00B050"/>
                </a:solidFill>
              </a:rPr>
              <a:t>Lorenc</a:t>
            </a:r>
            <a:r>
              <a:rPr lang="en-US" altLang="en-US" sz="1100" dirty="0">
                <a:solidFill>
                  <a:srgbClr val="00B050"/>
                </a:solidFill>
              </a:rPr>
              <a:t> </a:t>
            </a:r>
            <a:r>
              <a:rPr lang="en-US" altLang="en-US" sz="1100" dirty="0" smtClean="0">
                <a:solidFill>
                  <a:srgbClr val="00B050"/>
                </a:solidFill>
              </a:rPr>
              <a:t>&amp; Payne 2007</a:t>
            </a:r>
            <a:endParaRPr lang="en-US" altLang="en-US" sz="1100" dirty="0">
              <a:solidFill>
                <a:srgbClr val="00B050"/>
              </a:solidFill>
            </a:endParaRPr>
          </a:p>
        </p:txBody>
      </p:sp>
    </p:spTree>
    <p:extLst>
      <p:ext uri="{BB962C8B-B14F-4D97-AF65-F5344CB8AC3E}">
        <p14:creationId xmlns:p14="http://schemas.microsoft.com/office/powerpoint/2010/main" val="343721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descr="Payne_fig1"/>
          <p:cNvPicPr>
            <a:picLocks noChangeAspect="1" noChangeArrowheads="1"/>
          </p:cNvPicPr>
          <p:nvPr/>
        </p:nvPicPr>
        <p:blipFill>
          <a:blip r:embed="rId3" cstate="print">
            <a:extLst>
              <a:ext uri="{28A0092B-C50C-407E-A947-70E740481C1C}">
                <a14:useLocalDpi xmlns:a14="http://schemas.microsoft.com/office/drawing/2010/main" val="0"/>
              </a:ext>
            </a:extLst>
          </a:blip>
          <a:srcRect t="6841"/>
          <a:stretch>
            <a:fillRect/>
          </a:stretch>
        </p:blipFill>
        <p:spPr bwMode="auto">
          <a:xfrm>
            <a:off x="4514298" y="1290540"/>
            <a:ext cx="440055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Rectangle 2"/>
          <p:cNvSpPr>
            <a:spLocks noGrp="1" noChangeArrowheads="1"/>
          </p:cNvSpPr>
          <p:nvPr>
            <p:ph type="title" idx="4294967295"/>
          </p:nvPr>
        </p:nvSpPr>
        <p:spPr>
          <a:xfrm>
            <a:off x="1855776" y="57003"/>
            <a:ext cx="7168954" cy="484748"/>
          </a:xfrm>
        </p:spPr>
        <p:txBody>
          <a:bodyPr/>
          <a:lstStyle/>
          <a:p>
            <a:r>
              <a:rPr lang="en-GB" altLang="en-US" sz="2700" dirty="0" smtClean="0"/>
              <a:t>Designing a P</a:t>
            </a:r>
            <a:r>
              <a:rPr lang="en-GB" altLang="en-US" sz="1800" dirty="0" smtClean="0"/>
              <a:t>erturbation</a:t>
            </a:r>
            <a:r>
              <a:rPr lang="en-GB" altLang="en-US" sz="2700" dirty="0" smtClean="0"/>
              <a:t> </a:t>
            </a:r>
            <a:r>
              <a:rPr lang="en-GB" altLang="en-US" sz="2700" dirty="0"/>
              <a:t>F</a:t>
            </a:r>
            <a:r>
              <a:rPr lang="en-GB" altLang="en-US" sz="1800" dirty="0"/>
              <a:t>orecast</a:t>
            </a:r>
            <a:r>
              <a:rPr lang="en-GB" altLang="en-US" sz="2700" dirty="0"/>
              <a:t> model for </a:t>
            </a:r>
            <a:r>
              <a:rPr lang="en-GB" altLang="en-US" sz="2700" dirty="0" smtClean="0"/>
              <a:t>4DVar</a:t>
            </a:r>
            <a:endParaRPr lang="en-GB" altLang="en-US" sz="2700" dirty="0"/>
          </a:p>
        </p:txBody>
      </p:sp>
      <p:sp>
        <p:nvSpPr>
          <p:cNvPr id="128004" name="Text Box 7"/>
          <p:cNvSpPr txBox="1">
            <a:spLocks noChangeArrowheads="1"/>
          </p:cNvSpPr>
          <p:nvPr/>
        </p:nvSpPr>
        <p:spPr bwMode="auto">
          <a:xfrm>
            <a:off x="6537360" y="3793609"/>
            <a:ext cx="216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100000"/>
              </a:lnSpc>
              <a:spcBef>
                <a:spcPct val="50000"/>
              </a:spcBef>
              <a:spcAft>
                <a:spcPct val="0"/>
              </a:spcAft>
              <a:buFontTx/>
              <a:buNone/>
            </a:pPr>
            <a:r>
              <a:rPr lang="en-GB" altLang="en-US" sz="1500" dirty="0">
                <a:solidFill>
                  <a:schemeClr val="tx1"/>
                </a:solidFill>
              </a:rPr>
              <a:t>(RH</a:t>
            </a:r>
            <a:r>
              <a:rPr lang="en-GB" altLang="en-US" sz="1500" baseline="30000" dirty="0">
                <a:solidFill>
                  <a:schemeClr val="tx1"/>
                </a:solidFill>
              </a:rPr>
              <a:t>total</a:t>
            </a:r>
            <a:r>
              <a:rPr lang="en-GB" altLang="en-US" sz="1500" dirty="0">
                <a:solidFill>
                  <a:schemeClr val="tx1"/>
                </a:solidFill>
              </a:rPr>
              <a:t>-1</a:t>
            </a:r>
            <a:r>
              <a:rPr lang="en-GB" altLang="en-US" sz="1800" dirty="0">
                <a:solidFill>
                  <a:schemeClr val="tx1"/>
                </a:solidFill>
              </a:rPr>
              <a:t>)/(</a:t>
            </a:r>
            <a:r>
              <a:rPr lang="en-GB" altLang="en-US" sz="1500" dirty="0">
                <a:solidFill>
                  <a:schemeClr val="tx1"/>
                </a:solidFill>
              </a:rPr>
              <a:t>1-RH</a:t>
            </a:r>
            <a:r>
              <a:rPr lang="en-GB" altLang="en-US" sz="1500" baseline="30000" dirty="0">
                <a:solidFill>
                  <a:schemeClr val="tx1"/>
                </a:solidFill>
              </a:rPr>
              <a:t>crit</a:t>
            </a:r>
            <a:r>
              <a:rPr lang="en-GB" altLang="en-US" sz="1500" dirty="0">
                <a:solidFill>
                  <a:schemeClr val="tx1"/>
                </a:solidFill>
              </a:rPr>
              <a:t>)</a:t>
            </a:r>
          </a:p>
        </p:txBody>
      </p:sp>
      <p:sp>
        <p:nvSpPr>
          <p:cNvPr id="14345" name="Rectangle 10"/>
          <p:cNvSpPr>
            <a:spLocks noGrp="1" noChangeArrowheads="1"/>
          </p:cNvSpPr>
          <p:nvPr>
            <p:ph type="body" idx="4294967295"/>
          </p:nvPr>
        </p:nvSpPr>
        <p:spPr>
          <a:xfrm>
            <a:off x="603646" y="850723"/>
            <a:ext cx="2982392" cy="3571889"/>
          </a:xfrm>
        </p:spPr>
        <p:txBody>
          <a:bodyPr/>
          <a:lstStyle/>
          <a:p>
            <a:pPr>
              <a:lnSpc>
                <a:spcPct val="80000"/>
              </a:lnSpc>
            </a:pPr>
            <a:r>
              <a:rPr lang="en-GB" altLang="en-US" sz="2000" dirty="0" smtClean="0"/>
              <a:t>Minimise:</a:t>
            </a:r>
          </a:p>
          <a:p>
            <a:pPr>
              <a:lnSpc>
                <a:spcPct val="80000"/>
              </a:lnSpc>
            </a:pPr>
            <a:endParaRPr lang="en-GB" altLang="en-US" sz="2000" dirty="0" smtClean="0"/>
          </a:p>
          <a:p>
            <a:pPr>
              <a:lnSpc>
                <a:spcPct val="80000"/>
              </a:lnSpc>
              <a:spcAft>
                <a:spcPts val="600"/>
              </a:spcAft>
            </a:pPr>
            <a:r>
              <a:rPr lang="en-GB" altLang="en-US" sz="2000" dirty="0" smtClean="0"/>
              <a:t>Designed to give best fit for finite perturbations</a:t>
            </a:r>
          </a:p>
          <a:p>
            <a:pPr>
              <a:lnSpc>
                <a:spcPct val="80000"/>
              </a:lnSpc>
              <a:spcAft>
                <a:spcPts val="600"/>
              </a:spcAft>
            </a:pPr>
            <a:r>
              <a:rPr lang="en-GB" altLang="en-US" sz="2000" dirty="0" smtClean="0"/>
              <a:t>Not Tangent-Linear</a:t>
            </a:r>
          </a:p>
          <a:p>
            <a:pPr>
              <a:lnSpc>
                <a:spcPct val="80000"/>
              </a:lnSpc>
              <a:spcAft>
                <a:spcPts val="600"/>
              </a:spcAft>
            </a:pPr>
            <a:r>
              <a:rPr lang="en-GB" altLang="en-US" sz="2000" dirty="0" smtClean="0"/>
              <a:t>Filters unpredictable scales and rounds IF tests</a:t>
            </a:r>
          </a:p>
          <a:p>
            <a:pPr>
              <a:lnSpc>
                <a:spcPct val="80000"/>
              </a:lnSpc>
              <a:spcAft>
                <a:spcPts val="600"/>
              </a:spcAft>
            </a:pPr>
            <a:r>
              <a:rPr lang="en-GB" altLang="en-US" sz="2000" dirty="0" smtClean="0"/>
              <a:t>Requires physical insight – not just automatic differentiation</a:t>
            </a:r>
          </a:p>
        </p:txBody>
      </p:sp>
      <p:sp>
        <p:nvSpPr>
          <p:cNvPr id="128007" name="Rectangle 13"/>
          <p:cNvSpPr>
            <a:spLocks noChangeArrowheads="1"/>
          </p:cNvSpPr>
          <p:nvPr/>
        </p:nvSpPr>
        <p:spPr bwMode="auto">
          <a:xfrm>
            <a:off x="3872791" y="2528968"/>
            <a:ext cx="507831" cy="169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algn="ctr" eaLnBrk="1" hangingPunct="1">
              <a:lnSpc>
                <a:spcPct val="100000"/>
              </a:lnSpc>
              <a:spcBef>
                <a:spcPct val="0"/>
              </a:spcBef>
              <a:spcAft>
                <a:spcPct val="0"/>
              </a:spcAft>
              <a:buFontTx/>
              <a:buNone/>
            </a:pPr>
            <a:r>
              <a:rPr lang="en-GB" altLang="en-US" sz="2100">
                <a:solidFill>
                  <a:schemeClr val="tx1"/>
                </a:solidFill>
              </a:rPr>
              <a:t>cloud fraction</a:t>
            </a:r>
            <a:endParaRPr lang="en-US" altLang="en-US" sz="2100">
              <a:solidFill>
                <a:schemeClr val="tx1"/>
              </a:solidFill>
            </a:endParaRPr>
          </a:p>
        </p:txBody>
      </p:sp>
      <p:sp>
        <p:nvSpPr>
          <p:cNvPr id="128008" name="Rectangle 4"/>
          <p:cNvSpPr>
            <a:spLocks noChangeArrowheads="1"/>
          </p:cNvSpPr>
          <p:nvPr/>
        </p:nvSpPr>
        <p:spPr bwMode="auto">
          <a:xfrm>
            <a:off x="0" y="4697414"/>
            <a:ext cx="9144000" cy="446086"/>
          </a:xfrm>
          <a:prstGeom prst="rect">
            <a:avLst/>
          </a:prstGeom>
          <a:solidFill>
            <a:schemeClr val="bg1"/>
          </a:solidFill>
          <a:ln>
            <a:noFill/>
          </a:ln>
        </p:spPr>
        <p:txBody>
          <a:bodyPr anchor="ct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a:lnSpc>
                <a:spcPct val="100000"/>
              </a:lnSpc>
              <a:spcBef>
                <a:spcPct val="0"/>
              </a:spcBef>
              <a:spcAft>
                <a:spcPct val="0"/>
              </a:spcAft>
              <a:buFontTx/>
              <a:buNone/>
            </a:pPr>
            <a:r>
              <a:rPr lang="en-GB" altLang="en-US" sz="750" dirty="0">
                <a:solidFill>
                  <a:schemeClr val="tx1"/>
                </a:solidFill>
              </a:rPr>
              <a:t>© Crown copyright   Met Office. Andrew Lorenc  </a:t>
            </a:r>
            <a:fld id="{14AEE93D-2A1E-4EE6-92D3-2C50D283DAD7}" type="slidenum">
              <a:rPr lang="en-GB" altLang="en-US" sz="750">
                <a:solidFill>
                  <a:schemeClr val="tx1"/>
                </a:solidFill>
              </a:rPr>
              <a:pPr>
                <a:lnSpc>
                  <a:spcPct val="100000"/>
                </a:lnSpc>
                <a:spcBef>
                  <a:spcPct val="0"/>
                </a:spcBef>
                <a:spcAft>
                  <a:spcPct val="0"/>
                </a:spcAft>
                <a:buFontTx/>
                <a:buNone/>
              </a:pPr>
              <a:t>8</a:t>
            </a:fld>
            <a:endParaRPr lang="en-GB" altLang="en-US" sz="1050" dirty="0">
              <a:solidFill>
                <a:schemeClr val="tx1"/>
              </a:solidFill>
              <a:latin typeface="Times" panose="02020603050405020304" pitchFamily="18" charset="0"/>
            </a:endParaRPr>
          </a:p>
        </p:txBody>
      </p:sp>
      <p:pic>
        <p:nvPicPr>
          <p:cNvPr id="12800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712" y="706189"/>
            <a:ext cx="5185172"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TextBox 9"/>
          <p:cNvSpPr txBox="1"/>
          <p:nvPr/>
        </p:nvSpPr>
        <p:spPr>
          <a:xfrm>
            <a:off x="0" y="4446458"/>
            <a:ext cx="845820" cy="2673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US" sz="800" dirty="0" smtClean="0">
                <a:solidFill>
                  <a:srgbClr val="0070C0"/>
                </a:solidFill>
              </a:rPr>
              <a:t>Payne 2009</a:t>
            </a:r>
            <a:endParaRPr kumimoji="0" lang="en-GB" sz="800" b="0" u="none" strike="noStrike" cap="none" spc="0" normalizeH="0" baseline="0" dirty="0" smtClean="0">
              <a:ln>
                <a:noFill/>
              </a:ln>
              <a:solidFill>
                <a:srgbClr val="0070C0"/>
              </a:solidFill>
              <a:effectLst/>
              <a:uFillTx/>
              <a:sym typeface="Helvetica Light"/>
            </a:endParaRPr>
          </a:p>
        </p:txBody>
      </p:sp>
    </p:spTree>
    <p:extLst>
      <p:ext uri="{BB962C8B-B14F-4D97-AF65-F5344CB8AC3E}">
        <p14:creationId xmlns:p14="http://schemas.microsoft.com/office/powerpoint/2010/main" val="164550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84" y="0"/>
            <a:ext cx="7369016" cy="623248"/>
          </a:xfrm>
        </p:spPr>
        <p:txBody>
          <a:bodyPr/>
          <a:lstStyle/>
          <a:p>
            <a:r>
              <a:rPr lang="en-GB" dirty="0"/>
              <a:t>Idealised General Bayesian 4D DA</a:t>
            </a:r>
          </a:p>
        </p:txBody>
      </p:sp>
      <p:sp>
        <p:nvSpPr>
          <p:cNvPr id="4" name="Footer Placeholder 3"/>
          <p:cNvSpPr>
            <a:spLocks noGrp="1"/>
          </p:cNvSpPr>
          <p:nvPr>
            <p:ph type="ftr" sz="quarter" idx="10"/>
          </p:nvPr>
        </p:nvSpPr>
        <p:spPr/>
        <p:txBody>
          <a:bodyPr/>
          <a:lstStyle/>
          <a:p>
            <a:pPr>
              <a:defRPr/>
            </a:pPr>
            <a:r>
              <a:rPr lang="en-GB" altLang="en-US" smtClean="0"/>
              <a:t>© Crown copyright   Met Office. Andrew Lorenc  </a:t>
            </a:r>
            <a:fld id="{6100BBA5-8777-4DC6-9188-CBD0044E6475}" type="slidenum">
              <a:rPr lang="en-GB" altLang="en-US" smtClean="0"/>
              <a:pPr>
                <a:defRPr/>
              </a:pPr>
              <a:t>9</a:t>
            </a:fld>
            <a:endParaRPr lang="en-GB" altLang="en-US" sz="1050">
              <a:latin typeface="Times"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8" y="106680"/>
            <a:ext cx="8083960" cy="5715000"/>
          </a:xfrm>
          <a:prstGeom prst="rect">
            <a:avLst/>
          </a:prstGeom>
        </p:spPr>
      </p:pic>
    </p:spTree>
    <p:extLst>
      <p:ext uri="{BB962C8B-B14F-4D97-AF65-F5344CB8AC3E}">
        <p14:creationId xmlns:p14="http://schemas.microsoft.com/office/powerpoint/2010/main" val="126600943"/>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14443</TotalTime>
  <Words>1488</Words>
  <Application>Microsoft Office PowerPoint</Application>
  <PresentationFormat>On-screen Show (16:9)</PresentationFormat>
  <Paragraphs>253</Paragraphs>
  <Slides>38</Slides>
  <Notes>16</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Arial</vt:lpstr>
      <vt:lpstr>Calibri</vt:lpstr>
      <vt:lpstr>Helvetica Light</vt:lpstr>
      <vt:lpstr>Symbol</vt:lpstr>
      <vt:lpstr>Times</vt:lpstr>
      <vt:lpstr>Times New Roman</vt:lpstr>
      <vt:lpstr>Met Office PowerPoint Template</vt:lpstr>
      <vt:lpstr>Visio</vt:lpstr>
      <vt:lpstr>Equation</vt:lpstr>
      <vt:lpstr>Data Assimilation for NWP  3. The Met Office  Variational Assimilation VAR </vt:lpstr>
      <vt:lpstr>History of DA at the Met Office</vt:lpstr>
      <vt:lpstr>4DVar implementation at the leading global NWP centres.</vt:lpstr>
      <vt:lpstr>The Met Office VAR system</vt:lpstr>
      <vt:lpstr>Incremental 4DVar with Outer Loop</vt:lpstr>
      <vt:lpstr>Incremental Approach</vt:lpstr>
      <vt:lpstr>Statistical, incremental 4DVar</vt:lpstr>
      <vt:lpstr>Designing a Perturbation Forecast model for 4DVar</vt:lpstr>
      <vt:lpstr>Idealised General Bayesian 4D DA</vt:lpstr>
      <vt:lpstr>Met Office Incremental Approach</vt:lpstr>
      <vt:lpstr>Simplification is more than resolution</vt:lpstr>
      <vt:lpstr>3DVar</vt:lpstr>
      <vt:lpstr>4DVar: using static covariance B</vt:lpstr>
      <vt:lpstr>3DEnVar: using an ensemble of 3D states which samples background errors</vt:lpstr>
      <vt:lpstr>hybrid-4DVar</vt:lpstr>
      <vt:lpstr>Hybrid-4DVar</vt:lpstr>
      <vt:lpstr>4DEnVar: using an ensemble of 4D trajectories which samples background errors</vt:lpstr>
      <vt:lpstr>Hybrid-4DEnVar</vt:lpstr>
      <vt:lpstr>Simple Idea for accounting for EOTD in VAR – weighted linear combination of ensemble members</vt:lpstr>
      <vt:lpstr>Summary comparison</vt:lpstr>
      <vt:lpstr>Initialisation methods</vt:lpstr>
      <vt:lpstr>Scale-dependent localisation &amp; waveband filtering</vt:lpstr>
      <vt:lpstr>Wavebands copied from Lorenc (2017).</vt:lpstr>
      <vt:lpstr>Wavebands &amp; scale-dependent localisation help with some tuning!</vt:lpstr>
      <vt:lpstr>Comparison of hybrid-Var methods</vt:lpstr>
      <vt:lpstr>Scorecards for best method</vt:lpstr>
      <vt:lpstr>Comparison of hybrid-Var methods</vt:lpstr>
      <vt:lpstr>Explanation using ideas from nonlinear dynamics</vt:lpstr>
      <vt:lpstr>Analysis fit to observations</vt:lpstr>
      <vt:lpstr>Dynamical structure functions in 4DVar Thépaut et al. 1996</vt:lpstr>
      <vt:lpstr>What next, after VAR?</vt:lpstr>
      <vt:lpstr>hybrid-4DVar Components</vt:lpstr>
      <vt:lpstr>hybrid-4DEnVar Components</vt:lpstr>
      <vt:lpstr>4DEnVar Components</vt:lpstr>
      <vt:lpstr>EnKF Components </vt:lpstr>
      <vt:lpstr>My current views (It won’t be my decision!)</vt:lpstr>
      <vt:lpstr>PowerPoint Presentation</vt:lpstr>
      <vt:lpstr>PowerPoint Presentation</vt:lpstr>
    </vt:vector>
  </TitlesOfParts>
  <Company>Met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Lorenc</dc:creator>
  <cp:lastModifiedBy>Andrew Lorenc</cp:lastModifiedBy>
  <cp:revision>251</cp:revision>
  <dcterms:created xsi:type="dcterms:W3CDTF">2017-08-08T15:28:58Z</dcterms:created>
  <dcterms:modified xsi:type="dcterms:W3CDTF">2017-12-13T17:48:25Z</dcterms:modified>
</cp:coreProperties>
</file>