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416" r:id="rId3"/>
    <p:sldId id="351" r:id="rId4"/>
    <p:sldId id="352" r:id="rId5"/>
    <p:sldId id="353" r:id="rId6"/>
    <p:sldId id="354" r:id="rId7"/>
    <p:sldId id="355" r:id="rId8"/>
    <p:sldId id="356" r:id="rId9"/>
    <p:sldId id="357" r:id="rId10"/>
    <p:sldId id="358" r:id="rId11"/>
    <p:sldId id="451" r:id="rId12"/>
    <p:sldId id="453" r:id="rId13"/>
    <p:sldId id="456" r:id="rId14"/>
    <p:sldId id="457" r:id="rId15"/>
    <p:sldId id="452" r:id="rId16"/>
    <p:sldId id="425" r:id="rId17"/>
    <p:sldId id="426" r:id="rId18"/>
    <p:sldId id="427" r:id="rId19"/>
    <p:sldId id="428" r:id="rId20"/>
    <p:sldId id="430" r:id="rId21"/>
    <p:sldId id="432" r:id="rId22"/>
    <p:sldId id="433" r:id="rId23"/>
    <p:sldId id="445" r:id="rId24"/>
    <p:sldId id="434" r:id="rId25"/>
    <p:sldId id="435" r:id="rId26"/>
    <p:sldId id="436" r:id="rId27"/>
    <p:sldId id="442" r:id="rId28"/>
    <p:sldId id="444" r:id="rId29"/>
    <p:sldId id="446" r:id="rId30"/>
    <p:sldId id="447" r:id="rId31"/>
    <p:sldId id="448" r:id="rId32"/>
    <p:sldId id="450" r:id="rId33"/>
    <p:sldId id="401" r:id="rId34"/>
    <p:sldId id="366" r:id="rId35"/>
    <p:sldId id="359" r:id="rId36"/>
    <p:sldId id="364" r:id="rId37"/>
    <p:sldId id="360" r:id="rId38"/>
    <p:sldId id="361" r:id="rId39"/>
    <p:sldId id="362" r:id="rId40"/>
    <p:sldId id="363" r:id="rId41"/>
    <p:sldId id="365" r:id="rId42"/>
    <p:sldId id="458" r:id="rId43"/>
    <p:sldId id="459" r:id="rId44"/>
    <p:sldId id="460" r:id="rId45"/>
    <p:sldId id="461" r:id="rId46"/>
    <p:sldId id="367" r:id="rId47"/>
    <p:sldId id="368" r:id="rId48"/>
    <p:sldId id="369" r:id="rId49"/>
    <p:sldId id="370" r:id="rId50"/>
    <p:sldId id="371" r:id="rId51"/>
    <p:sldId id="397" r:id="rId52"/>
    <p:sldId id="379" r:id="rId53"/>
    <p:sldId id="380" r:id="rId54"/>
    <p:sldId id="381" r:id="rId55"/>
    <p:sldId id="402" r:id="rId56"/>
    <p:sldId id="403" r:id="rId57"/>
    <p:sldId id="415" r:id="rId58"/>
    <p:sldId id="405" r:id="rId59"/>
    <p:sldId id="408" r:id="rId60"/>
    <p:sldId id="409" r:id="rId61"/>
    <p:sldId id="411" r:id="rId62"/>
    <p:sldId id="414" r:id="rId63"/>
    <p:sldId id="382" r:id="rId64"/>
    <p:sldId id="462" r:id="rId65"/>
    <p:sldId id="465" r:id="rId66"/>
    <p:sldId id="463" r:id="rId67"/>
    <p:sldId id="464" r:id="rId6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3E3BA4-0FE6-4328-B4DE-F7CEAE36946E}">
          <p14:sldIdLst>
            <p14:sldId id="257"/>
            <p14:sldId id="416"/>
            <p14:sldId id="351"/>
            <p14:sldId id="352"/>
            <p14:sldId id="353"/>
            <p14:sldId id="354"/>
            <p14:sldId id="355"/>
            <p14:sldId id="356"/>
            <p14:sldId id="357"/>
            <p14:sldId id="358"/>
            <p14:sldId id="451"/>
            <p14:sldId id="453"/>
            <p14:sldId id="456"/>
            <p14:sldId id="457"/>
            <p14:sldId id="452"/>
            <p14:sldId id="425"/>
            <p14:sldId id="426"/>
            <p14:sldId id="427"/>
            <p14:sldId id="428"/>
            <p14:sldId id="430"/>
            <p14:sldId id="432"/>
            <p14:sldId id="433"/>
            <p14:sldId id="445"/>
            <p14:sldId id="434"/>
            <p14:sldId id="435"/>
            <p14:sldId id="436"/>
            <p14:sldId id="442"/>
            <p14:sldId id="444"/>
            <p14:sldId id="446"/>
            <p14:sldId id="447"/>
            <p14:sldId id="448"/>
            <p14:sldId id="450"/>
            <p14:sldId id="401"/>
            <p14:sldId id="366"/>
            <p14:sldId id="359"/>
            <p14:sldId id="364"/>
            <p14:sldId id="360"/>
            <p14:sldId id="361"/>
            <p14:sldId id="362"/>
            <p14:sldId id="363"/>
            <p14:sldId id="365"/>
            <p14:sldId id="458"/>
            <p14:sldId id="459"/>
            <p14:sldId id="460"/>
            <p14:sldId id="461"/>
            <p14:sldId id="367"/>
            <p14:sldId id="368"/>
            <p14:sldId id="369"/>
            <p14:sldId id="370"/>
            <p14:sldId id="371"/>
            <p14:sldId id="397"/>
            <p14:sldId id="379"/>
            <p14:sldId id="380"/>
            <p14:sldId id="381"/>
            <p14:sldId id="402"/>
            <p14:sldId id="403"/>
            <p14:sldId id="415"/>
            <p14:sldId id="405"/>
            <p14:sldId id="408"/>
            <p14:sldId id="409"/>
            <p14:sldId id="411"/>
            <p14:sldId id="414"/>
            <p14:sldId id="382"/>
            <p14:sldId id="462"/>
            <p14:sldId id="465"/>
            <p14:sldId id="463"/>
            <p14:sldId id="464"/>
          </p14:sldIdLst>
        </p14:section>
        <p14:section name="Untitled Section" id="{26F70485-E447-4505-A51A-B2E17A75D13B}">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53" autoAdjust="0"/>
    <p:restoredTop sz="84129" autoAdjust="0"/>
  </p:normalViewPr>
  <p:slideViewPr>
    <p:cSldViewPr snapToGrid="0">
      <p:cViewPr varScale="1">
        <p:scale>
          <a:sx n="135" d="100"/>
          <a:sy n="135" d="100"/>
        </p:scale>
        <p:origin x="120" y="27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9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4" Type="http://schemas.openxmlformats.org/officeDocument/2006/relationships/image" Target="../media/image8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 Id="rId4" Type="http://schemas.openxmlformats.org/officeDocument/2006/relationships/image" Target="../media/image8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 Id="rId4" Type="http://schemas.openxmlformats.org/officeDocument/2006/relationships/image" Target="../media/image9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image" Target="../media/image59.emf"/><Relationship Id="rId3" Type="http://schemas.openxmlformats.org/officeDocument/2006/relationships/image" Target="../media/image49.emf"/><Relationship Id="rId7" Type="http://schemas.openxmlformats.org/officeDocument/2006/relationships/image" Target="../media/image53.emf"/><Relationship Id="rId12" Type="http://schemas.openxmlformats.org/officeDocument/2006/relationships/image" Target="../media/image58.emf"/><Relationship Id="rId2" Type="http://schemas.openxmlformats.org/officeDocument/2006/relationships/image" Target="../media/image48.emf"/><Relationship Id="rId1" Type="http://schemas.openxmlformats.org/officeDocument/2006/relationships/image" Target="../media/image47.emf"/><Relationship Id="rId6" Type="http://schemas.openxmlformats.org/officeDocument/2006/relationships/image" Target="../media/image52.emf"/><Relationship Id="rId11" Type="http://schemas.openxmlformats.org/officeDocument/2006/relationships/image" Target="../media/image57.emf"/><Relationship Id="rId5" Type="http://schemas.openxmlformats.org/officeDocument/2006/relationships/image" Target="../media/image51.emf"/><Relationship Id="rId15" Type="http://schemas.openxmlformats.org/officeDocument/2006/relationships/image" Target="../media/image61.emf"/><Relationship Id="rId10" Type="http://schemas.openxmlformats.org/officeDocument/2006/relationships/image" Target="../media/image56.emf"/><Relationship Id="rId4" Type="http://schemas.openxmlformats.org/officeDocument/2006/relationships/image" Target="../media/image50.emf"/><Relationship Id="rId9" Type="http://schemas.openxmlformats.org/officeDocument/2006/relationships/image" Target="../media/image55.emf"/><Relationship Id="rId14" Type="http://schemas.openxmlformats.org/officeDocument/2006/relationships/image" Target="../media/image6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4" Type="http://schemas.openxmlformats.org/officeDocument/2006/relationships/image" Target="../media/image7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927A6-0060-42DF-9670-C308CD4F38A7}" type="datetimeFigureOut">
              <a:rPr lang="en-GB" smtClean="0"/>
              <a:pPr/>
              <a:t>15/12/2017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17253-F61C-4952-BFDA-B2FD020F1CD0}" type="slidenum">
              <a:rPr lang="en-GB" smtClean="0"/>
              <a:pPr/>
              <a:t>‹#›</a:t>
            </a:fld>
            <a:endParaRPr lang="en-GB"/>
          </a:p>
        </p:txBody>
      </p:sp>
    </p:spTree>
    <p:extLst>
      <p:ext uri="{BB962C8B-B14F-4D97-AF65-F5344CB8AC3E}">
        <p14:creationId xmlns:p14="http://schemas.microsoft.com/office/powerpoint/2010/main" val="52119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0788619-28BF-48E5-AE12-5BD64E666356}" type="slidenum">
              <a:rPr lang="fr-FR" altLang="en-US"/>
              <a:pPr/>
              <a:t>6</a:t>
            </a:fld>
            <a:endParaRPr lang="fr-FR"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05247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A0D0B-62FE-4332-84F9-DE6ECE95F452}" type="slidenum">
              <a:rPr lang="en-GB" altLang="en-US"/>
              <a:pPr/>
              <a:t>62</a:t>
            </a:fld>
            <a:endParaRPr lang="en-GB" alt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lIns="90489" tIns="45244" rIns="90489" bIns="45244"/>
          <a:lstStyle/>
          <a:p>
            <a:endParaRPr lang="en-US" altLang="en-US"/>
          </a:p>
        </p:txBody>
      </p:sp>
    </p:spTree>
    <p:extLst>
      <p:ext uri="{BB962C8B-B14F-4D97-AF65-F5344CB8AC3E}">
        <p14:creationId xmlns:p14="http://schemas.microsoft.com/office/powerpoint/2010/main" val="253445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500" smtClean="0">
                <a:latin typeface="Stone Sans ITC TT" pitchFamily="2" charset="0"/>
              </a:rPr>
              <a:t>Expected benefit as a function of analysed value.  Curves are plotted for three different benefit functions, with widths C=0 C=9 </a:t>
            </a:r>
            <a:r>
              <a:rPr lang="en-GB" altLang="en-US" sz="500" smtClean="0">
                <a:solidFill>
                  <a:srgbClr val="008000"/>
                </a:solidFill>
                <a:latin typeface="Stone Sans ITC TT" pitchFamily="2" charset="0"/>
              </a:rPr>
              <a:t>(maximum at </a:t>
            </a:r>
            <a:r>
              <a:rPr lang="en-GB" altLang="en-US" sz="500" b="1" smtClean="0">
                <a:solidFill>
                  <a:srgbClr val="008000"/>
                </a:solidFill>
                <a:latin typeface="Stone Sans ITC TT" pitchFamily="2" charset="0"/>
              </a:rPr>
              <a:t>+</a:t>
            </a:r>
            <a:r>
              <a:rPr lang="en-GB" altLang="en-US" sz="500" smtClean="0">
                <a:solidFill>
                  <a:srgbClr val="008000"/>
                </a:solidFill>
                <a:latin typeface="Stone Sans ITC TT" pitchFamily="2" charset="0"/>
              </a:rPr>
              <a:t>)</a:t>
            </a:r>
            <a:r>
              <a:rPr lang="en-GB" altLang="en-US" sz="500" smtClean="0">
                <a:latin typeface="Stone Sans ITC TT" pitchFamily="2" charset="0"/>
              </a:rPr>
              <a:t>, C=100 </a:t>
            </a:r>
            <a:r>
              <a:rPr lang="en-GB" altLang="en-US" sz="500" smtClean="0">
                <a:solidFill>
                  <a:srgbClr val="3399FF"/>
                </a:solidFill>
                <a:latin typeface="Stone Sans ITC TT" pitchFamily="2" charset="0"/>
              </a:rPr>
              <a:t>(max at </a:t>
            </a:r>
            <a:r>
              <a:rPr lang="en-GB" altLang="en-US" sz="500" smtClean="0">
                <a:solidFill>
                  <a:srgbClr val="3399FF"/>
                </a:solidFill>
                <a:latin typeface="Stone Sans ITC TT" pitchFamily="2" charset="0"/>
                <a:sym typeface="Wingdings" panose="05000000000000000000" pitchFamily="2" charset="2"/>
              </a:rPr>
              <a:t></a:t>
            </a:r>
            <a:r>
              <a:rPr lang="en-GB" altLang="en-US" sz="500" smtClean="0">
                <a:solidFill>
                  <a:srgbClr val="3399FF"/>
                </a:solidFill>
                <a:latin typeface="Stone Sans ITC TT" pitchFamily="2" charset="0"/>
              </a:rPr>
              <a:t>)</a:t>
            </a:r>
            <a:r>
              <a:rPr lang="en-GB" altLang="en-US" sz="500" smtClean="0">
                <a:latin typeface="Stone Sans ITC TT" pitchFamily="2" charset="0"/>
              </a:rPr>
              <a:t>. </a:t>
            </a:r>
            <a:br>
              <a:rPr lang="en-GB" altLang="en-US" sz="500" smtClean="0">
                <a:latin typeface="Stone Sans ITC TT" pitchFamily="2" charset="0"/>
              </a:rPr>
            </a:br>
            <a:r>
              <a:rPr lang="en-GB" altLang="en-US" sz="500" smtClean="0">
                <a:latin typeface="Stone Sans ITC TT" pitchFamily="2" charset="0"/>
              </a:rPr>
              <a:t>Shown for reference are the background pdf </a:t>
            </a:r>
            <a:r>
              <a:rPr lang="en-GB" altLang="en-US" sz="500" smtClean="0">
                <a:solidFill>
                  <a:srgbClr val="00FFFF"/>
                </a:solidFill>
                <a:latin typeface="Stone Sans ITC TT" pitchFamily="2" charset="0"/>
              </a:rPr>
              <a:t>(with </a:t>
            </a:r>
            <a:r>
              <a:rPr lang="en-GB" altLang="en-US" sz="500" i="1" smtClean="0">
                <a:solidFill>
                  <a:srgbClr val="00FFFF"/>
                </a:solidFill>
                <a:latin typeface="Stone Sans ITC TT" pitchFamily="2" charset="0"/>
              </a:rPr>
              <a:t>x</a:t>
            </a:r>
            <a:r>
              <a:rPr lang="en-GB" altLang="en-US" sz="500" i="1" baseline="30000" smtClean="0">
                <a:solidFill>
                  <a:srgbClr val="00FFFF"/>
                </a:solidFill>
                <a:latin typeface="Stone Sans ITC TT" pitchFamily="2" charset="0"/>
              </a:rPr>
              <a:t>b</a:t>
            </a:r>
            <a:r>
              <a:rPr lang="en-GB" altLang="en-US" sz="500" smtClean="0">
                <a:solidFill>
                  <a:srgbClr val="00FFFF"/>
                </a:solidFill>
                <a:latin typeface="Stone Sans ITC TT" pitchFamily="2" charset="0"/>
              </a:rPr>
              <a:t>=0, B=9)</a:t>
            </a:r>
            <a:r>
              <a:rPr lang="en-GB" altLang="en-US" sz="500" smtClean="0">
                <a:latin typeface="Stone Sans ITC TT" pitchFamily="2" charset="0"/>
              </a:rPr>
              <a:t>, and the observational pdf </a:t>
            </a:r>
            <a:r>
              <a:rPr lang="en-GB" altLang="en-US" sz="500" smtClean="0">
                <a:solidFill>
                  <a:srgbClr val="FFFF00"/>
                </a:solidFill>
                <a:latin typeface="Stone Sans ITC TT" pitchFamily="2" charset="0"/>
              </a:rPr>
              <a:t>(with </a:t>
            </a:r>
            <a:r>
              <a:rPr lang="en-GB" altLang="en-US" sz="500" i="1" smtClean="0">
                <a:solidFill>
                  <a:srgbClr val="FFFF00"/>
                </a:solidFill>
                <a:latin typeface="Stone Sans ITC TT" pitchFamily="2" charset="0"/>
              </a:rPr>
              <a:t>y</a:t>
            </a:r>
            <a:r>
              <a:rPr lang="en-GB" altLang="en-US" sz="500" i="1" baseline="30000" smtClean="0">
                <a:solidFill>
                  <a:srgbClr val="FFFF00"/>
                </a:solidFill>
                <a:latin typeface="Stone Sans ITC TT" pitchFamily="2" charset="0"/>
              </a:rPr>
              <a:t>o</a:t>
            </a:r>
            <a:r>
              <a:rPr lang="en-GB" altLang="en-US" sz="500" smtClean="0">
                <a:solidFill>
                  <a:srgbClr val="FFFF00"/>
                </a:solidFill>
                <a:latin typeface="Stone Sans ITC TT" pitchFamily="2" charset="0"/>
              </a:rPr>
              <a:t>=10, R=0.5)</a:t>
            </a:r>
            <a:r>
              <a:rPr lang="en-GB" altLang="en-US" sz="500" smtClean="0">
                <a:latin typeface="Stone Sans ITC TT" pitchFamily="2" charset="0"/>
              </a:rPr>
              <a:t>.</a:t>
            </a:r>
          </a:p>
        </p:txBody>
      </p:sp>
    </p:spTree>
    <p:extLst>
      <p:ext uri="{BB962C8B-B14F-4D97-AF65-F5344CB8AC3E}">
        <p14:creationId xmlns:p14="http://schemas.microsoft.com/office/powerpoint/2010/main" val="377993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1pPr>
            <a:lvl2pPr eaLnBrk="0" hangingPunc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2pPr>
            <a:lvl3pPr eaLnBrk="0" hangingPunc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3pPr>
            <a:lvl4pPr eaLnBrk="0" hangingPunc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4pPr>
            <a:lvl5pPr eaLnBrk="0" hangingPunc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Arial" panose="020B0604020202020204" pitchFamily="34" charset="0"/>
                <a:ea typeface="DejaVu Sans" charset="0"/>
                <a:cs typeface="DejaVu Sans" charset="0"/>
              </a:defRPr>
            </a:lvl9pPr>
          </a:lstStyle>
          <a:p>
            <a:pPr eaLnBrk="1" hangingPunct="1"/>
            <a:fld id="{2AEAB0B4-824A-4E4F-9FD8-AEA3B29F63AB}" type="slidenum">
              <a:rPr lang="en-GB" altLang="en-US" sz="1200">
                <a:solidFill>
                  <a:srgbClr val="000000"/>
                </a:solidFill>
                <a:latin typeface="Times New Roman" panose="02020603050405020304" pitchFamily="18" charset="0"/>
                <a:ea typeface="Microsoft YaHei" panose="020B0503020204020204" pitchFamily="34" charset="-122"/>
                <a:cs typeface="Segoe UI" panose="020B0502040204020203" pitchFamily="34" charset="0"/>
              </a:rPr>
              <a:pPr eaLnBrk="1" hangingPunct="1"/>
              <a:t>34</a:t>
            </a:fld>
            <a:endParaRPr lang="en-GB" altLang="en-US" sz="1200">
              <a:solidFill>
                <a:srgbClr val="000000"/>
              </a:solidFill>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98307" name="Rectangle 1"/>
          <p:cNvSpPr>
            <a:spLocks noGrp="1" noRot="1" noChangeAspect="1" noChangeArrowheads="1" noTextEdit="1"/>
          </p:cNvSpPr>
          <p:nvPr>
            <p:ph type="sldImg"/>
          </p:nvPr>
        </p:nvSpPr>
        <p:spPr>
          <a:xfrm>
            <a:off x="28575" y="744538"/>
            <a:ext cx="6613525" cy="3721100"/>
          </a:xfrm>
          <a:solidFill>
            <a:srgbClr val="FFFFFF"/>
          </a:solidFill>
          <a:ln/>
        </p:spPr>
      </p:sp>
      <p:sp>
        <p:nvSpPr>
          <p:cNvPr id="98308" name="Rectangle 2"/>
          <p:cNvSpPr>
            <a:spLocks noGrp="1" noChangeArrowheads="1"/>
          </p:cNvSpPr>
          <p:nvPr>
            <p:ph type="body" idx="1"/>
          </p:nvPr>
        </p:nvSpPr>
        <p:spPr>
          <a:xfrm>
            <a:off x="666750" y="4714875"/>
            <a:ext cx="5337175"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5610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This is the most recent set of FSO for 24 hr</a:t>
            </a:r>
            <a:r>
              <a:rPr lang="en-GB" baseline="0" dirty="0" smtClean="0"/>
              <a:t> forecasts for Global </a:t>
            </a:r>
            <a:r>
              <a:rPr lang="en-GB" dirty="0" smtClean="0"/>
              <a:t>results for </a:t>
            </a:r>
            <a:r>
              <a:rPr lang="en-GB" smtClean="0"/>
              <a:t>6 months</a:t>
            </a:r>
            <a:endParaRPr lang="en-GB" dirty="0"/>
          </a:p>
        </p:txBody>
      </p:sp>
      <p:sp>
        <p:nvSpPr>
          <p:cNvPr id="4" name="Slide Number Placeholder 3"/>
          <p:cNvSpPr>
            <a:spLocks noGrp="1"/>
          </p:cNvSpPr>
          <p:nvPr>
            <p:ph type="sldNum" sz="quarter" idx="10"/>
          </p:nvPr>
        </p:nvSpPr>
        <p:spPr/>
        <p:txBody>
          <a:bodyPr/>
          <a:lstStyle/>
          <a:p>
            <a:fld id="{807433BB-C6A6-435B-95A6-5F40D2CA7712}"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79847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217253-F61C-4952-BFDA-B2FD020F1CD0}" type="slidenum">
              <a:rPr lang="en-GB" smtClean="0"/>
              <a:pPr/>
              <a:t>40</a:t>
            </a:fld>
            <a:endParaRPr lang="en-GB"/>
          </a:p>
        </p:txBody>
      </p:sp>
    </p:spTree>
    <p:extLst>
      <p:ext uri="{BB962C8B-B14F-4D97-AF65-F5344CB8AC3E}">
        <p14:creationId xmlns:p14="http://schemas.microsoft.com/office/powerpoint/2010/main" val="86700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BF93C-DD12-4E3C-9153-A72775F78784}" type="slidenum">
              <a:rPr lang="en-GB" altLang="en-US"/>
              <a:pPr/>
              <a:t>43</a:t>
            </a:fld>
            <a:endParaRPr lang="en-GB" alt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GB" altLang="en-US"/>
              <a:t>THORpex Workshop 26 April 2000 in Nice, France ... to discuss the opportunity for international collaborations on hemispheric predictability and observing system design.  We view this as a continuation of FASTEX type research.  The program is currently referred to as The Hemispheric Observing-system Research and Predictability Experiment (THORpex).</a:t>
            </a:r>
          </a:p>
        </p:txBody>
      </p:sp>
    </p:spTree>
    <p:extLst>
      <p:ext uri="{BB962C8B-B14F-4D97-AF65-F5344CB8AC3E}">
        <p14:creationId xmlns:p14="http://schemas.microsoft.com/office/powerpoint/2010/main" val="20725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7D3F0-7A1A-42CC-A3F0-31DEA7163B9C}" type="slidenum">
              <a:rPr lang="en-GB" altLang="en-US"/>
              <a:pPr/>
              <a:t>49</a:t>
            </a:fld>
            <a:endParaRPr lang="en-GB" altLang="en-US"/>
          </a:p>
        </p:txBody>
      </p:sp>
      <p:sp>
        <p:nvSpPr>
          <p:cNvPr id="225282" name="Text Box 2"/>
          <p:cNvSpPr txBox="1">
            <a:spLocks noChangeArrowheads="1"/>
          </p:cNvSpPr>
          <p:nvPr/>
        </p:nvSpPr>
        <p:spPr bwMode="auto">
          <a:xfrm>
            <a:off x="1144588" y="687388"/>
            <a:ext cx="4570412" cy="34274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25283" name="Rectangle 3"/>
          <p:cNvSpPr txBox="1">
            <a:spLocks noGrp="1" noChangeArrowheads="1"/>
          </p:cNvSpPr>
          <p:nvPr>
            <p:ph type="body"/>
          </p:nvPr>
        </p:nvSpPr>
        <p:spPr>
          <a:xfrm>
            <a:off x="685800" y="4343400"/>
            <a:ext cx="5483225" cy="4113213"/>
          </a:xfrm>
          <a:ln/>
          <a:extLst>
            <a:ext uri="{91240B29-F687-4F45-9708-019B960494DF}">
              <a14:hiddenLine xmlns:a14="http://schemas.microsoft.com/office/drawing/2010/main" w="9525">
                <a:solidFill>
                  <a:schemeClr val="tx1"/>
                </a:solidFill>
                <a:round/>
                <a:headEnd/>
                <a:tailEnd/>
              </a14:hiddenLine>
            </a:ext>
          </a:extLst>
        </p:spPr>
        <p:txBody>
          <a:bodyPr wrap="none" lIns="91330" tIns="45665" rIns="91330" bIns="45665" anchor="ctr"/>
          <a:lstStyle/>
          <a:p>
            <a:endParaRPr lang="en-US" altLang="en-US"/>
          </a:p>
        </p:txBody>
      </p:sp>
    </p:spTree>
    <p:extLst>
      <p:ext uri="{BB962C8B-B14F-4D97-AF65-F5344CB8AC3E}">
        <p14:creationId xmlns:p14="http://schemas.microsoft.com/office/powerpoint/2010/main" val="6243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6ED4B-9276-49F7-9D45-6250FC8D7C21}" type="slidenum">
              <a:rPr lang="en-GB" altLang="en-US"/>
              <a:pPr/>
              <a:t>50</a:t>
            </a:fld>
            <a:endParaRPr lang="en-GB" altLang="en-US"/>
          </a:p>
        </p:txBody>
      </p:sp>
      <p:sp>
        <p:nvSpPr>
          <p:cNvPr id="227330" name="Text Box 2"/>
          <p:cNvSpPr txBox="1">
            <a:spLocks noChangeArrowheads="1"/>
          </p:cNvSpPr>
          <p:nvPr/>
        </p:nvSpPr>
        <p:spPr bwMode="auto">
          <a:xfrm>
            <a:off x="1144588" y="687388"/>
            <a:ext cx="4570412" cy="34274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27331" name="Rectangle 3"/>
          <p:cNvSpPr txBox="1">
            <a:spLocks noGrp="1" noChangeArrowheads="1"/>
          </p:cNvSpPr>
          <p:nvPr>
            <p:ph type="body"/>
          </p:nvPr>
        </p:nvSpPr>
        <p:spPr>
          <a:xfrm>
            <a:off x="685800" y="4343400"/>
            <a:ext cx="5483225" cy="4113213"/>
          </a:xfrm>
          <a:ln/>
          <a:extLst>
            <a:ext uri="{91240B29-F687-4F45-9708-019B960494DF}">
              <a14:hiddenLine xmlns:a14="http://schemas.microsoft.com/office/drawing/2010/main" w="9525">
                <a:solidFill>
                  <a:schemeClr val="tx1"/>
                </a:solidFill>
                <a:round/>
                <a:headEnd/>
                <a:tailEnd/>
              </a14:hiddenLine>
            </a:ext>
          </a:extLst>
        </p:spPr>
        <p:txBody>
          <a:bodyPr wrap="none" lIns="91330" tIns="45665" rIns="91330" bIns="45665" anchor="ctr"/>
          <a:lstStyle/>
          <a:p>
            <a:endParaRPr lang="en-US" altLang="en-US"/>
          </a:p>
        </p:txBody>
      </p:sp>
    </p:spTree>
    <p:extLst>
      <p:ext uri="{BB962C8B-B14F-4D97-AF65-F5344CB8AC3E}">
        <p14:creationId xmlns:p14="http://schemas.microsoft.com/office/powerpoint/2010/main" val="183423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D45CE-99B7-416A-BF43-44822845F06D}" type="slidenum">
              <a:rPr lang="en-GB" altLang="en-US"/>
              <a:pPr/>
              <a:t>51</a:t>
            </a:fld>
            <a:endParaRPr lang="en-GB"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marL="228600" indent="-228600"/>
            <a:r>
              <a:rPr lang="en-GB" altLang="en-US" sz="1000"/>
              <a:t>Attached are 2 figures showing the impact on 500 hPa ACC height over the northern hemisphere of the main observing systems. The periods over which the statistics have been averaged is about the same at just over a month and both are 'summer' periods. Using these plots then it can clearly be seen the worse run (with 4D-Var) from last year (No sat) is better than the best run from 5 years ago (using 3D-Var). In the recent 'No sat' run I removed a lot of data, namely:</a:t>
            </a:r>
          </a:p>
          <a:p>
            <a:pPr marL="228600" indent="-228600"/>
            <a:r>
              <a:rPr lang="en-GB" altLang="en-US" sz="1000"/>
              <a:t>(a)     radiance from three NOAA polar orbiting satellites: from the AMSU-A and AMSU-B instruments on NOAA-16;  AMSU-B  instrument on NOAA-17; AMSU-A, and MHS instruments on NOAA-1</a:t>
            </a:r>
          </a:p>
          <a:p>
            <a:pPr marL="228600" indent="-228600"/>
            <a:r>
              <a:rPr lang="en-GB" altLang="en-US" sz="1000"/>
              <a:t>(b)     radiance from the AIRS, AMSU-A &amp; HSB instruments on the Aqua polar orbiting satellite</a:t>
            </a:r>
          </a:p>
          <a:p>
            <a:pPr marL="228600" indent="-228600"/>
            <a:r>
              <a:rPr lang="en-GB" altLang="en-US" sz="1000"/>
              <a:t>(c)     radiance from the AMSU-A1, AMSU-A2, HIRS/4 instruments  on MetOp-A polar orbiting satellite (d)     radiance from the SSMIS instrument on the DMSP-F16 polar orbiting satellite</a:t>
            </a:r>
          </a:p>
          <a:p>
            <a:pPr marL="228600" indent="-228600"/>
            <a:r>
              <a:rPr lang="en-GB" altLang="en-US" sz="1000"/>
              <a:t>(e)     atmospheric motion vectors (AMVs) from instruments on geostationary satellites Meteosat 7,9; GOES 11,12; and MTSAT-1</a:t>
            </a:r>
          </a:p>
          <a:p>
            <a:pPr marL="228600" indent="-228600"/>
            <a:r>
              <a:rPr lang="en-GB" altLang="en-US" sz="1000"/>
              <a:t>(f)     polar winds from polar orbiting satellites: the MODIS instrument on the Aqua and Terra satellites; the AVHRR instrument on the NOAA 15, 16,17, 18 satellite</a:t>
            </a:r>
          </a:p>
          <a:p>
            <a:pPr marL="228600" indent="-228600"/>
            <a:r>
              <a:rPr lang="en-GB" altLang="en-US" sz="1000"/>
              <a:t>(g)     surface wind speed over the sea from the SSM/I instrument on theDMSP-F13 and  DMSP-F15 polar orbiting satellite</a:t>
            </a:r>
          </a:p>
          <a:p>
            <a:pPr marL="228600" indent="-228600"/>
            <a:r>
              <a:rPr lang="en-GB" altLang="en-US" sz="1000"/>
              <a:t>(h)     surface vector wind over the sea from the scatterometer instruments on the QuikSCAT and ERS-2 polar orbiting satellite</a:t>
            </a:r>
          </a:p>
          <a:p>
            <a:pPr marL="228600" indent="-228600"/>
            <a:r>
              <a:rPr lang="en-GB" altLang="en-US" sz="1000"/>
              <a:t>(i)     refractivity from the GPS on the COSMIC 2, 3, 5 &amp; 6 low earth orbiting satellite </a:t>
            </a:r>
          </a:p>
          <a:p>
            <a:pPr marL="228600" indent="-228600"/>
            <a:r>
              <a:rPr lang="en-GB" altLang="en-US" sz="1000"/>
              <a:t>So the result shows that good data assimilation can partly overcome data loss and targeting in the northern hemisphere is unlikely to affect mean scores. However, my latest runs also showed that all of the main observing systems are having a statistically significant positive impact on forecasts, so losing data would hurt us.                                      Richard</a:t>
            </a:r>
          </a:p>
        </p:txBody>
      </p:sp>
    </p:spTree>
    <p:extLst>
      <p:ext uri="{BB962C8B-B14F-4D97-AF65-F5344CB8AC3E}">
        <p14:creationId xmlns:p14="http://schemas.microsoft.com/office/powerpoint/2010/main" val="2846389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t>© Crown copyright   Met Office  Andrew Lorenc  </a:t>
            </a:r>
            <a:fld id="{4980F235-5A9C-4374-BC9A-A925C5C0BAE6}" type="slidenum">
              <a:rPr lang="en-GB" altLang="en-US"/>
              <a:pPr/>
              <a:t>‹#›</a:t>
            </a:fld>
            <a:endParaRPr lang="en-GB" altLang="en-US" sz="1050">
              <a:latin typeface="Times" panose="02020603050405020304" pitchFamily="18" charset="0"/>
            </a:endParaRPr>
          </a:p>
        </p:txBody>
      </p:sp>
    </p:spTree>
    <p:extLst>
      <p:ext uri="{BB962C8B-B14F-4D97-AF65-F5344CB8AC3E}">
        <p14:creationId xmlns:p14="http://schemas.microsoft.com/office/powerpoint/2010/main" val="3952853128"/>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atin typeface="Arial" panose="020B0604020202020204" pitchFamily="34" charset="0"/>
              </a:defRPr>
            </a:lvl1pPr>
          </a:lstStyle>
          <a:p>
            <a:r>
              <a:rPr lang="en-GB" altLang="en-US"/>
              <a:t>© Crown copyright   Met Office  </a:t>
            </a:r>
            <a:r>
              <a:rPr lang="en-GB" altLang="en-US">
                <a:solidFill>
                  <a:srgbClr val="000000"/>
                </a:solidFill>
              </a:rPr>
              <a:t>Andrew Lorenc  </a:t>
            </a:r>
            <a:fld id="{FD43AA7D-7044-47CE-A09F-66FF0C2923C2}" type="slidenum">
              <a:rPr lang="en-GB" altLang="en-US">
                <a:solidFill>
                  <a:srgbClr val="000000"/>
                </a:solidFill>
              </a:rPr>
              <a:pPr/>
              <a:t>‹#›</a:t>
            </a:fld>
            <a:endParaRPr lang="en-GB" altLang="en-US">
              <a:solidFill>
                <a:srgbClr val="000000"/>
              </a:solidFill>
            </a:endParaRPr>
          </a:p>
          <a:p>
            <a:endParaRPr lang="en-GB" altLang="en-US"/>
          </a:p>
        </p:txBody>
      </p:sp>
    </p:spTree>
    <p:extLst>
      <p:ext uri="{BB962C8B-B14F-4D97-AF65-F5344CB8AC3E}">
        <p14:creationId xmlns:p14="http://schemas.microsoft.com/office/powerpoint/2010/main" val="50575101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59149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3850" y="3190325"/>
            <a:ext cx="8591550" cy="623248"/>
          </a:xfrm>
        </p:spPr>
        <p:txBody>
          <a:bodyPr anchor="b"/>
          <a:lstStyle>
            <a:lvl1pPr>
              <a:defRPr/>
            </a:lvl1pPr>
          </a:lstStyle>
          <a:p>
            <a:pPr lvl="0"/>
            <a:r>
              <a:rPr lang="en-US" altLang="en-US" noProof="0" smtClean="0"/>
              <a:t>Section slide heading Arial 40</a:t>
            </a:r>
          </a:p>
        </p:txBody>
      </p:sp>
      <p:sp>
        <p:nvSpPr>
          <p:cNvPr id="106499" name="Rectangle 3"/>
          <p:cNvSpPr>
            <a:spLocks noGrp="1" noChangeArrowheads="1"/>
          </p:cNvSpPr>
          <p:nvPr>
            <p:ph type="subTitle" idx="1"/>
          </p:nvPr>
        </p:nvSpPr>
        <p:spPr>
          <a:xfrm>
            <a:off x="323851" y="4233863"/>
            <a:ext cx="7896225" cy="497681"/>
          </a:xfrm>
        </p:spPr>
        <p:txBody>
          <a:bodyPr/>
          <a:lstStyle>
            <a:lvl1pPr marL="0" indent="0">
              <a:buFontTx/>
              <a:buNone/>
              <a:defRPr sz="1500"/>
            </a:lvl1pPr>
          </a:lstStyle>
          <a:p>
            <a:pPr lvl="0"/>
            <a:r>
              <a:rPr lang="en-US" altLang="en-US" noProof="0" smtClean="0"/>
              <a:t>Section slide subtitle heading Arial 20</a:t>
            </a:r>
          </a:p>
        </p:txBody>
      </p:sp>
      <p:sp>
        <p:nvSpPr>
          <p:cNvPr id="106500" name="Rectangle 4"/>
          <p:cNvSpPr>
            <a:spLocks noGrp="1" noChangeArrowheads="1"/>
          </p:cNvSpPr>
          <p:nvPr>
            <p:ph type="ftr" sz="quarter" idx="3"/>
          </p:nvPr>
        </p:nvSpPr>
        <p:spPr/>
        <p:txBody>
          <a:bodyPr/>
          <a:lstStyle>
            <a:lvl1pPr>
              <a:defRPr/>
            </a:lvl1pPr>
          </a:lstStyle>
          <a:p>
            <a:r>
              <a:rPr lang="en-GB" altLang="en-US"/>
              <a:t>© Crown copyright   Met Office</a:t>
            </a:r>
          </a:p>
        </p:txBody>
      </p:sp>
    </p:spTree>
    <p:extLst>
      <p:ext uri="{BB962C8B-B14F-4D97-AF65-F5344CB8AC3E}">
        <p14:creationId xmlns:p14="http://schemas.microsoft.com/office/powerpoint/2010/main" val="4055692174"/>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3"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8" r:id="rId28"/>
    <p:sldLayoutId id="2147483689" r:id="rId29"/>
    <p:sldLayoutId id="2147483705" r:id="rId30"/>
    <p:sldLayoutId id="214748370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oleObject" Target="../embeddings/oleObject40.bin"/><Relationship Id="rId18" Type="http://schemas.openxmlformats.org/officeDocument/2006/relationships/image" Target="../media/image54.emf"/><Relationship Id="rId26" Type="http://schemas.openxmlformats.org/officeDocument/2006/relationships/image" Target="../media/image58.e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51.emf"/><Relationship Id="rId17" Type="http://schemas.openxmlformats.org/officeDocument/2006/relationships/oleObject" Target="../embeddings/oleObject42.bin"/><Relationship Id="rId25" Type="http://schemas.openxmlformats.org/officeDocument/2006/relationships/oleObject" Target="../embeddings/oleObject46.bin"/><Relationship Id="rId33" Type="http://schemas.openxmlformats.org/officeDocument/2006/relationships/image" Target="../media/image62.jpeg"/><Relationship Id="rId2" Type="http://schemas.openxmlformats.org/officeDocument/2006/relationships/slideLayout" Target="../slideLayouts/slideLayout29.xml"/><Relationship Id="rId16" Type="http://schemas.openxmlformats.org/officeDocument/2006/relationships/image" Target="../media/image53.emf"/><Relationship Id="rId20" Type="http://schemas.openxmlformats.org/officeDocument/2006/relationships/image" Target="../media/image55.emf"/><Relationship Id="rId29" Type="http://schemas.openxmlformats.org/officeDocument/2006/relationships/oleObject" Target="../embeddings/oleObject48.bin"/><Relationship Id="rId1" Type="http://schemas.openxmlformats.org/officeDocument/2006/relationships/vmlDrawing" Target="../drawings/vmlDrawing5.vml"/><Relationship Id="rId6" Type="http://schemas.openxmlformats.org/officeDocument/2006/relationships/image" Target="../media/image48.emf"/><Relationship Id="rId11" Type="http://schemas.openxmlformats.org/officeDocument/2006/relationships/oleObject" Target="../embeddings/oleObject39.bin"/><Relationship Id="rId24" Type="http://schemas.openxmlformats.org/officeDocument/2006/relationships/image" Target="../media/image57.emf"/><Relationship Id="rId32" Type="http://schemas.openxmlformats.org/officeDocument/2006/relationships/image" Target="../media/image61.e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28" Type="http://schemas.openxmlformats.org/officeDocument/2006/relationships/image" Target="../media/image59.emf"/><Relationship Id="rId10" Type="http://schemas.openxmlformats.org/officeDocument/2006/relationships/image" Target="../media/image50.emf"/><Relationship Id="rId19" Type="http://schemas.openxmlformats.org/officeDocument/2006/relationships/oleObject" Target="../embeddings/oleObject43.bin"/><Relationship Id="rId31" Type="http://schemas.openxmlformats.org/officeDocument/2006/relationships/oleObject" Target="../embeddings/oleObject49.bin"/><Relationship Id="rId4" Type="http://schemas.openxmlformats.org/officeDocument/2006/relationships/image" Target="../media/image47.emf"/><Relationship Id="rId9" Type="http://schemas.openxmlformats.org/officeDocument/2006/relationships/oleObject" Target="../embeddings/oleObject38.bin"/><Relationship Id="rId14" Type="http://schemas.openxmlformats.org/officeDocument/2006/relationships/image" Target="../media/image52.emf"/><Relationship Id="rId22" Type="http://schemas.openxmlformats.org/officeDocument/2006/relationships/image" Target="../media/image56.emf"/><Relationship Id="rId27" Type="http://schemas.openxmlformats.org/officeDocument/2006/relationships/oleObject" Target="../embeddings/oleObject47.bin"/><Relationship Id="rId30" Type="http://schemas.openxmlformats.org/officeDocument/2006/relationships/image" Target="../media/image6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8.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7.xml"/><Relationship Id="rId1" Type="http://schemas.openxmlformats.org/officeDocument/2006/relationships/vmlDrawing" Target="../drawings/vmlDrawing6.vml"/><Relationship Id="rId6" Type="http://schemas.openxmlformats.org/officeDocument/2006/relationships/image" Target="../media/image67.wmf"/><Relationship Id="rId5" Type="http://schemas.openxmlformats.org/officeDocument/2006/relationships/oleObject" Target="../embeddings/oleObject51.bin"/><Relationship Id="rId4" Type="http://schemas.openxmlformats.org/officeDocument/2006/relationships/image" Target="../media/image6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7.xml"/><Relationship Id="rId1" Type="http://schemas.openxmlformats.org/officeDocument/2006/relationships/vmlDrawing" Target="../drawings/vmlDrawing7.vml"/><Relationship Id="rId4" Type="http://schemas.openxmlformats.org/officeDocument/2006/relationships/image" Target="../media/image69.wmf"/></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7.xml"/><Relationship Id="rId1" Type="http://schemas.openxmlformats.org/officeDocument/2006/relationships/vmlDrawing" Target="../drawings/vmlDrawing8.vml"/><Relationship Id="rId6" Type="http://schemas.openxmlformats.org/officeDocument/2006/relationships/image" Target="../media/image74.wmf"/><Relationship Id="rId5" Type="http://schemas.openxmlformats.org/officeDocument/2006/relationships/oleObject" Target="../embeddings/oleObject55.bin"/><Relationship Id="rId4" Type="http://schemas.openxmlformats.org/officeDocument/2006/relationships/image" Target="../media/image73.wmf"/></Relationships>
</file>

<file path=ppt/slides/_rels/slide21.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oleObject" Target="../embeddings/Microsoft_Excel_97-2003_Worksheet4.xls"/><Relationship Id="rId3" Type="http://schemas.openxmlformats.org/officeDocument/2006/relationships/oleObject" Target="../embeddings/oleObject56.bin"/><Relationship Id="rId7" Type="http://schemas.openxmlformats.org/officeDocument/2006/relationships/oleObject" Target="../embeddings/Microsoft_Excel_97-2003_Worksheet2.xls"/><Relationship Id="rId12" Type="http://schemas.openxmlformats.org/officeDocument/2006/relationships/oleObject" Target="../embeddings/oleObject59.bin"/><Relationship Id="rId2" Type="http://schemas.openxmlformats.org/officeDocument/2006/relationships/slideLayout" Target="../slideLayouts/slideLayout27.xml"/><Relationship Id="rId1" Type="http://schemas.openxmlformats.org/officeDocument/2006/relationships/vmlDrawing" Target="../drawings/vmlDrawing9.vml"/><Relationship Id="rId6" Type="http://schemas.openxmlformats.org/officeDocument/2006/relationships/oleObject" Target="../embeddings/oleObject57.bin"/><Relationship Id="rId11" Type="http://schemas.openxmlformats.org/officeDocument/2006/relationships/image" Target="../media/image77.emf"/><Relationship Id="rId5" Type="http://schemas.openxmlformats.org/officeDocument/2006/relationships/image" Target="../media/image75.emf"/><Relationship Id="rId15" Type="http://schemas.openxmlformats.org/officeDocument/2006/relationships/slide" Target="slide25.xml"/><Relationship Id="rId10" Type="http://schemas.openxmlformats.org/officeDocument/2006/relationships/oleObject" Target="../embeddings/Microsoft_Excel_97-2003_Worksheet3.xls"/><Relationship Id="rId4" Type="http://schemas.openxmlformats.org/officeDocument/2006/relationships/oleObject" Target="../embeddings/Microsoft_Excel_97-2003_Worksheet1.xls"/><Relationship Id="rId9" Type="http://schemas.openxmlformats.org/officeDocument/2006/relationships/oleObject" Target="../embeddings/oleObject58.bin"/><Relationship Id="rId14" Type="http://schemas.openxmlformats.org/officeDocument/2006/relationships/image" Target="../media/image78.emf"/></Relationships>
</file>

<file path=ppt/slides/_rels/slide22.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oleObject" Target="../embeddings/Microsoft_Excel_97-2003_Worksheet8.xls"/><Relationship Id="rId3" Type="http://schemas.openxmlformats.org/officeDocument/2006/relationships/oleObject" Target="../embeddings/oleObject60.bin"/><Relationship Id="rId7" Type="http://schemas.openxmlformats.org/officeDocument/2006/relationships/oleObject" Target="../embeddings/Microsoft_Excel_97-2003_Worksheet6.xls"/><Relationship Id="rId12" Type="http://schemas.openxmlformats.org/officeDocument/2006/relationships/oleObject" Target="../embeddings/oleObject63.bin"/><Relationship Id="rId2" Type="http://schemas.openxmlformats.org/officeDocument/2006/relationships/slideLayout" Target="../slideLayouts/slideLayout27.xml"/><Relationship Id="rId1" Type="http://schemas.openxmlformats.org/officeDocument/2006/relationships/vmlDrawing" Target="../drawings/vmlDrawing10.vml"/><Relationship Id="rId6" Type="http://schemas.openxmlformats.org/officeDocument/2006/relationships/oleObject" Target="../embeddings/oleObject61.bin"/><Relationship Id="rId11" Type="http://schemas.openxmlformats.org/officeDocument/2006/relationships/image" Target="../media/image81.emf"/><Relationship Id="rId5" Type="http://schemas.openxmlformats.org/officeDocument/2006/relationships/image" Target="../media/image79.emf"/><Relationship Id="rId15" Type="http://schemas.openxmlformats.org/officeDocument/2006/relationships/slide" Target="slide26.xml"/><Relationship Id="rId10" Type="http://schemas.openxmlformats.org/officeDocument/2006/relationships/oleObject" Target="../embeddings/Microsoft_Excel_97-2003_Worksheet7.xls"/><Relationship Id="rId4" Type="http://schemas.openxmlformats.org/officeDocument/2006/relationships/oleObject" Target="../embeddings/Microsoft_Excel_97-2003_Worksheet5.xls"/><Relationship Id="rId9" Type="http://schemas.openxmlformats.org/officeDocument/2006/relationships/oleObject" Target="../embeddings/oleObject62.bin"/><Relationship Id="rId14" Type="http://schemas.openxmlformats.org/officeDocument/2006/relationships/image" Target="../media/image82.emf"/></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image" Target="../media/image85.emf"/><Relationship Id="rId13" Type="http://schemas.openxmlformats.org/officeDocument/2006/relationships/oleObject" Target="../embeddings/Microsoft_Excel_97-2003_Worksheet12.xls"/><Relationship Id="rId3" Type="http://schemas.openxmlformats.org/officeDocument/2006/relationships/oleObject" Target="../embeddings/oleObject64.bin"/><Relationship Id="rId7" Type="http://schemas.openxmlformats.org/officeDocument/2006/relationships/oleObject" Target="../embeddings/Microsoft_Excel_97-2003_Worksheet10.xls"/><Relationship Id="rId12" Type="http://schemas.openxmlformats.org/officeDocument/2006/relationships/oleObject" Target="../embeddings/oleObject67.bin"/><Relationship Id="rId2" Type="http://schemas.openxmlformats.org/officeDocument/2006/relationships/slideLayout" Target="../slideLayouts/slideLayout27.xml"/><Relationship Id="rId1" Type="http://schemas.openxmlformats.org/officeDocument/2006/relationships/vmlDrawing" Target="../drawings/vmlDrawing11.vml"/><Relationship Id="rId6" Type="http://schemas.openxmlformats.org/officeDocument/2006/relationships/oleObject" Target="../embeddings/oleObject65.bin"/><Relationship Id="rId11" Type="http://schemas.openxmlformats.org/officeDocument/2006/relationships/image" Target="../media/image86.emf"/><Relationship Id="rId5" Type="http://schemas.openxmlformats.org/officeDocument/2006/relationships/image" Target="../media/image84.emf"/><Relationship Id="rId15" Type="http://schemas.openxmlformats.org/officeDocument/2006/relationships/slide" Target="slide21.xml"/><Relationship Id="rId10" Type="http://schemas.openxmlformats.org/officeDocument/2006/relationships/oleObject" Target="../embeddings/Microsoft_Excel_97-2003_Worksheet11.xls"/><Relationship Id="rId4" Type="http://schemas.openxmlformats.org/officeDocument/2006/relationships/oleObject" Target="../embeddings/Microsoft_Excel_97-2003_Worksheet9.xls"/><Relationship Id="rId9" Type="http://schemas.openxmlformats.org/officeDocument/2006/relationships/oleObject" Target="../embeddings/oleObject66.bin"/><Relationship Id="rId14" Type="http://schemas.openxmlformats.org/officeDocument/2006/relationships/image" Target="../media/image87.emf"/></Relationships>
</file>

<file path=ppt/slides/_rels/slide26.x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oleObject" Target="../embeddings/Microsoft_Excel_97-2003_Worksheet16.xls"/><Relationship Id="rId3" Type="http://schemas.openxmlformats.org/officeDocument/2006/relationships/oleObject" Target="../embeddings/oleObject68.bin"/><Relationship Id="rId7" Type="http://schemas.openxmlformats.org/officeDocument/2006/relationships/oleObject" Target="../embeddings/Microsoft_Excel_97-2003_Worksheet14.xls"/><Relationship Id="rId12" Type="http://schemas.openxmlformats.org/officeDocument/2006/relationships/oleObject" Target="../embeddings/oleObject71.bin"/><Relationship Id="rId2" Type="http://schemas.openxmlformats.org/officeDocument/2006/relationships/slideLayout" Target="../slideLayouts/slideLayout27.xml"/><Relationship Id="rId1" Type="http://schemas.openxmlformats.org/officeDocument/2006/relationships/vmlDrawing" Target="../drawings/vmlDrawing12.vml"/><Relationship Id="rId6" Type="http://schemas.openxmlformats.org/officeDocument/2006/relationships/oleObject" Target="../embeddings/oleObject69.bin"/><Relationship Id="rId11" Type="http://schemas.openxmlformats.org/officeDocument/2006/relationships/image" Target="../media/image90.emf"/><Relationship Id="rId5" Type="http://schemas.openxmlformats.org/officeDocument/2006/relationships/image" Target="../media/image88.emf"/><Relationship Id="rId15" Type="http://schemas.openxmlformats.org/officeDocument/2006/relationships/slide" Target="slide22.xml"/><Relationship Id="rId10" Type="http://schemas.openxmlformats.org/officeDocument/2006/relationships/oleObject" Target="../embeddings/Microsoft_Excel_97-2003_Worksheet15.xls"/><Relationship Id="rId4" Type="http://schemas.openxmlformats.org/officeDocument/2006/relationships/oleObject" Target="../embeddings/Microsoft_Excel_97-2003_Worksheet13.xls"/><Relationship Id="rId9" Type="http://schemas.openxmlformats.org/officeDocument/2006/relationships/oleObject" Target="../embeddings/oleObject70.bin"/><Relationship Id="rId14" Type="http://schemas.openxmlformats.org/officeDocument/2006/relationships/image" Target="../media/image9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8.xml"/><Relationship Id="rId1" Type="http://schemas.openxmlformats.org/officeDocument/2006/relationships/vmlDrawing" Target="../drawings/vmlDrawing13.vml"/><Relationship Id="rId5" Type="http://schemas.openxmlformats.org/officeDocument/2006/relationships/image" Target="../media/image92.emf"/><Relationship Id="rId4" Type="http://schemas.openxmlformats.org/officeDocument/2006/relationships/oleObject" Target="../embeddings/Microsoft_Excel_97-2003_Worksheet17.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8.xml"/><Relationship Id="rId1" Type="http://schemas.openxmlformats.org/officeDocument/2006/relationships/vmlDrawing" Target="../drawings/vmlDrawing14.vml"/><Relationship Id="rId5" Type="http://schemas.openxmlformats.org/officeDocument/2006/relationships/image" Target="../media/image94.emf"/><Relationship Id="rId4" Type="http://schemas.openxmlformats.org/officeDocument/2006/relationships/oleObject" Target="../embeddings/Microsoft_Excel_97-2003_Worksheet18.xls"/></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3.xml"/><Relationship Id="rId7" Type="http://schemas.openxmlformats.org/officeDocument/2006/relationships/image" Target="../media/image96.emf"/><Relationship Id="rId2" Type="http://schemas.openxmlformats.org/officeDocument/2006/relationships/slideLayout" Target="../slideLayouts/slideLayout27.xml"/><Relationship Id="rId1" Type="http://schemas.openxmlformats.org/officeDocument/2006/relationships/vmlDrawing" Target="../drawings/vmlDrawing15.vml"/><Relationship Id="rId6" Type="http://schemas.openxmlformats.org/officeDocument/2006/relationships/oleObject" Target="../embeddings/oleObject75.bin"/><Relationship Id="rId5" Type="http://schemas.openxmlformats.org/officeDocument/2006/relationships/image" Target="../media/image95.emf"/><Relationship Id="rId4" Type="http://schemas.openxmlformats.org/officeDocument/2006/relationships/oleObject" Target="../embeddings/oleObject74.bin"/><Relationship Id="rId9" Type="http://schemas.openxmlformats.org/officeDocument/2006/relationships/image" Target="../media/image97.emf"/></Relationships>
</file>

<file path=ppt/slides/_rels/slide3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02.png"/><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29.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 Id="rId9" Type="http://schemas.openxmlformats.org/officeDocument/2006/relationships/image" Target="../media/image112.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116.png"/><Relationship Id="rId4" Type="http://schemas.openxmlformats.org/officeDocument/2006/relationships/image" Target="../media/image115.png"/></Relationships>
</file>

<file path=ppt/slides/_rels/slide5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emf"/><Relationship Id="rId18" Type="http://schemas.openxmlformats.org/officeDocument/2006/relationships/oleObject" Target="../embeddings/oleObject8.bin"/><Relationship Id="rId3" Type="http://schemas.openxmlformats.org/officeDocument/2006/relationships/notesSlide" Target="../notesSlides/notesSlide1.xml"/><Relationship Id="rId21" Type="http://schemas.openxmlformats.org/officeDocument/2006/relationships/image" Target="../media/image21.emf"/><Relationship Id="rId7" Type="http://schemas.openxmlformats.org/officeDocument/2006/relationships/image" Target="../media/image14.emf"/><Relationship Id="rId12" Type="http://schemas.openxmlformats.org/officeDocument/2006/relationships/oleObject" Target="../embeddings/oleObject5.bin"/><Relationship Id="rId17" Type="http://schemas.openxmlformats.org/officeDocument/2006/relationships/image" Target="../media/image19.emf"/><Relationship Id="rId25" Type="http://schemas.openxmlformats.org/officeDocument/2006/relationships/image" Target="../media/image23.emf"/><Relationship Id="rId2" Type="http://schemas.openxmlformats.org/officeDocument/2006/relationships/slideLayout" Target="../slideLayouts/slideLayout29.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emf"/><Relationship Id="rId24" Type="http://schemas.openxmlformats.org/officeDocument/2006/relationships/oleObject" Target="../embeddings/oleObject11.bin"/><Relationship Id="rId5" Type="http://schemas.openxmlformats.org/officeDocument/2006/relationships/image" Target="../media/image13.emf"/><Relationship Id="rId15" Type="http://schemas.openxmlformats.org/officeDocument/2006/relationships/image" Target="../media/image18.emf"/><Relationship Id="rId23" Type="http://schemas.openxmlformats.org/officeDocument/2006/relationships/image" Target="../media/image22.emf"/><Relationship Id="rId10" Type="http://schemas.openxmlformats.org/officeDocument/2006/relationships/oleObject" Target="../embeddings/oleObject4.bin"/><Relationship Id="rId19" Type="http://schemas.openxmlformats.org/officeDocument/2006/relationships/image" Target="../media/image20.emf"/><Relationship Id="rId4" Type="http://schemas.openxmlformats.org/officeDocument/2006/relationships/oleObject" Target="../embeddings/oleObject1.bin"/><Relationship Id="rId9" Type="http://schemas.openxmlformats.org/officeDocument/2006/relationships/image" Target="../media/image15.e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122.jpeg"/><Relationship Id="rId7" Type="http://schemas.openxmlformats.org/officeDocument/2006/relationships/image" Target="../media/image126.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8.emf"/><Relationship Id="rId2" Type="http://schemas.openxmlformats.org/officeDocument/2006/relationships/slideLayout" Target="../slideLayouts/slideLayout29.xml"/><Relationship Id="rId16" Type="http://schemas.openxmlformats.org/officeDocument/2006/relationships/image" Target="../media/image30.emf"/><Relationship Id="rId1" Type="http://schemas.openxmlformats.org/officeDocument/2006/relationships/vmlDrawing" Target="../drawings/vmlDrawing2.vml"/><Relationship Id="rId6" Type="http://schemas.openxmlformats.org/officeDocument/2006/relationships/image" Target="../media/image25.e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embeddings/oleObject15.bin"/><Relationship Id="rId14"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5.emf"/><Relationship Id="rId2" Type="http://schemas.openxmlformats.org/officeDocument/2006/relationships/slideLayout" Target="../slideLayouts/slideLayout29.xml"/><Relationship Id="rId16" Type="http://schemas.openxmlformats.org/officeDocument/2006/relationships/image" Target="../media/image37.emf"/><Relationship Id="rId1" Type="http://schemas.openxmlformats.org/officeDocument/2006/relationships/vmlDrawing" Target="../drawings/vmlDrawing3.vml"/><Relationship Id="rId6" Type="http://schemas.openxmlformats.org/officeDocument/2006/relationships/image" Target="../media/image32.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22.bin"/><Relationship Id="rId14" Type="http://schemas.openxmlformats.org/officeDocument/2006/relationships/image" Target="../media/image36.emf"/></Relationships>
</file>

<file path=ppt/slides/_rels/slide9.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oleObject" Target="../embeddings/oleObject31.bin"/><Relationship Id="rId18" Type="http://schemas.openxmlformats.org/officeDocument/2006/relationships/image" Target="../media/image45.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42.emf"/><Relationship Id="rId17" Type="http://schemas.openxmlformats.org/officeDocument/2006/relationships/oleObject" Target="../embeddings/oleObject33.bin"/><Relationship Id="rId2" Type="http://schemas.openxmlformats.org/officeDocument/2006/relationships/slideLayout" Target="../slideLayouts/slideLayout29.xml"/><Relationship Id="rId16" Type="http://schemas.openxmlformats.org/officeDocument/2006/relationships/image" Target="../media/image44.emf"/><Relationship Id="rId20" Type="http://schemas.openxmlformats.org/officeDocument/2006/relationships/image" Target="../media/image46.emf"/><Relationship Id="rId1" Type="http://schemas.openxmlformats.org/officeDocument/2006/relationships/vmlDrawing" Target="../drawings/vmlDrawing4.vml"/><Relationship Id="rId6" Type="http://schemas.openxmlformats.org/officeDocument/2006/relationships/image" Target="../media/image39.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1.emf"/><Relationship Id="rId19" Type="http://schemas.openxmlformats.org/officeDocument/2006/relationships/oleObject" Target="../embeddings/oleObject34.bin"/><Relationship Id="rId4" Type="http://schemas.openxmlformats.org/officeDocument/2006/relationships/image" Target="../media/image38.emf"/><Relationship Id="rId9" Type="http://schemas.openxmlformats.org/officeDocument/2006/relationships/oleObject" Target="../embeddings/oleObject29.bin"/><Relationship Id="rId1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644" y="776849"/>
            <a:ext cx="8437500" cy="2346796"/>
          </a:xfrm>
        </p:spPr>
        <p:txBody>
          <a:bodyPr/>
          <a:lstStyle/>
          <a:p>
            <a:r>
              <a:rPr lang="en-GB" sz="3200" dirty="0" smtClean="0"/>
              <a:t>Data Assimilation for NWP</a:t>
            </a:r>
            <a:br>
              <a:rPr lang="en-GB" sz="3200" dirty="0" smtClean="0"/>
            </a:br>
            <a:r>
              <a:rPr lang="en-GB" sz="3200" dirty="0" smtClean="0"/>
              <a:t/>
            </a:r>
            <a:br>
              <a:rPr lang="en-GB" sz="3200" dirty="0" smtClean="0"/>
            </a:br>
            <a:r>
              <a:rPr lang="en-GB" sz="2800" dirty="0" smtClean="0"/>
              <a:t>4.	</a:t>
            </a:r>
            <a:r>
              <a:rPr lang="en-GB" sz="2800" b="1" i="1" dirty="0" smtClean="0"/>
              <a:t>Evaluation </a:t>
            </a:r>
            <a:r>
              <a:rPr lang="en-GB" sz="2800" b="1" i="1" dirty="0"/>
              <a:t>and </a:t>
            </a:r>
            <a:r>
              <a:rPr lang="en-GB" sz="2800" b="1" i="1" dirty="0" smtClean="0"/>
              <a:t/>
            </a:r>
            <a:br>
              <a:rPr lang="en-GB" sz="2800" b="1" i="1" dirty="0" smtClean="0"/>
            </a:br>
            <a:r>
              <a:rPr lang="en-GB" sz="2800" b="1" i="1" dirty="0" smtClean="0"/>
              <a:t>		improving </a:t>
            </a:r>
            <a:r>
              <a:rPr lang="en-GB" sz="2800" b="1" i="1" dirty="0"/>
              <a:t>use of </a:t>
            </a:r>
            <a:r>
              <a:rPr lang="en-GB" sz="2800" b="1" i="1" dirty="0" smtClean="0"/>
              <a:t/>
            </a:r>
            <a:br>
              <a:rPr lang="en-GB" sz="2800" b="1" i="1" dirty="0" smtClean="0"/>
            </a:br>
            <a:r>
              <a:rPr lang="en-GB" sz="2800" b="1" i="1" dirty="0" smtClean="0"/>
              <a:t>		observations</a:t>
            </a:r>
            <a:endParaRPr lang="en-GB" sz="2800" dirty="0"/>
          </a:p>
        </p:txBody>
      </p:sp>
      <p:sp>
        <p:nvSpPr>
          <p:cNvPr id="14" name="Text Placeholder 13"/>
          <p:cNvSpPr>
            <a:spLocks noGrp="1"/>
          </p:cNvSpPr>
          <p:nvPr>
            <p:ph type="body" sz="quarter" idx="10"/>
          </p:nvPr>
        </p:nvSpPr>
        <p:spPr>
          <a:xfrm>
            <a:off x="263905" y="3703093"/>
            <a:ext cx="8437500" cy="611706"/>
          </a:xfrm>
        </p:spPr>
        <p:txBody>
          <a:bodyPr/>
          <a:lstStyle/>
          <a:p>
            <a:r>
              <a:rPr lang="en-GB" dirty="0" smtClean="0"/>
              <a:t>Andrew Lorenc</a:t>
            </a:r>
            <a:endParaRPr lang="en-GB" dirty="0"/>
          </a:p>
        </p:txBody>
      </p:sp>
      <p:sp>
        <p:nvSpPr>
          <p:cNvPr id="4" name="Footer Placeholder 3"/>
          <p:cNvSpPr>
            <a:spLocks noGrp="1"/>
          </p:cNvSpPr>
          <p:nvPr>
            <p:ph type="ftr" sz="quarter" idx="11"/>
          </p:nvPr>
        </p:nvSpPr>
        <p:spPr/>
        <p:txBody>
          <a:bodyPr/>
          <a:lstStyle/>
          <a:p>
            <a:r>
              <a:rPr lang="en-GB" kern="0" dirty="0" smtClean="0">
                <a:sym typeface="Helvetica Light"/>
              </a:rPr>
              <a:t>www.metoffice.gov.uk																									                       © Crown Copyright 2017, Met Office</a:t>
            </a:r>
            <a:endParaRPr lang="en-GB" kern="0" dirty="0">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a:xfrm>
            <a:off x="2483609" y="90575"/>
            <a:ext cx="5829300" cy="530915"/>
          </a:xfrm>
        </p:spPr>
        <p:txBody>
          <a:bodyPr/>
          <a:lstStyle/>
          <a:p>
            <a:pPr algn="ctr"/>
            <a:r>
              <a:rPr lang="fr-FR" altLang="en-US" sz="3000" dirty="0">
                <a:latin typeface="Comic Sans MS" panose="030F0702030302020204" pitchFamily="66" charset="0"/>
              </a:rPr>
              <a:t>A </a:t>
            </a:r>
            <a:r>
              <a:rPr lang="fr-FR" altLang="en-US" sz="3000" dirty="0" err="1">
                <a:latin typeface="Comic Sans MS" panose="030F0702030302020204" pitchFamily="66" charset="0"/>
              </a:rPr>
              <a:t>geometrical</a:t>
            </a:r>
            <a:r>
              <a:rPr lang="fr-FR" altLang="en-US" sz="3000" dirty="0">
                <a:latin typeface="Comic Sans MS" panose="030F0702030302020204" pitchFamily="66" charset="0"/>
              </a:rPr>
              <a:t> </a:t>
            </a:r>
            <a:r>
              <a:rPr lang="fr-FR" altLang="en-US" sz="3000" dirty="0" err="1">
                <a:latin typeface="Comic Sans MS" panose="030F0702030302020204" pitchFamily="66" charset="0"/>
              </a:rPr>
              <a:t>interpretation</a:t>
            </a:r>
            <a:endParaRPr lang="fr-FR" altLang="en-US" sz="3000" dirty="0">
              <a:latin typeface="Comic Sans MS" panose="030F0702030302020204" pitchFamily="66" charset="0"/>
            </a:endParaRPr>
          </a:p>
        </p:txBody>
      </p:sp>
      <p:sp>
        <p:nvSpPr>
          <p:cNvPr id="201731" name="Text Box 1027"/>
          <p:cNvSpPr txBox="1">
            <a:spLocks noChangeArrowheads="1"/>
          </p:cNvSpPr>
          <p:nvPr/>
        </p:nvSpPr>
        <p:spPr bwMode="auto">
          <a:xfrm>
            <a:off x="3728418" y="2402681"/>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201732" name="Text Box 1028"/>
          <p:cNvSpPr txBox="1">
            <a:spLocks noChangeArrowheads="1"/>
          </p:cNvSpPr>
          <p:nvPr/>
        </p:nvSpPr>
        <p:spPr bwMode="auto">
          <a:xfrm>
            <a:off x="3728418" y="2466975"/>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201750" name="Line 1046"/>
          <p:cNvSpPr>
            <a:spLocks noChangeShapeType="1"/>
          </p:cNvSpPr>
          <p:nvPr/>
        </p:nvSpPr>
        <p:spPr bwMode="auto">
          <a:xfrm>
            <a:off x="5154786" y="1550194"/>
            <a:ext cx="0" cy="2486025"/>
          </a:xfrm>
          <a:prstGeom prst="line">
            <a:avLst/>
          </a:prstGeom>
          <a:noFill/>
          <a:ln w="28575">
            <a:solidFill>
              <a:srgbClr val="000000"/>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z="1050"/>
          </a:p>
        </p:txBody>
      </p:sp>
      <p:sp>
        <p:nvSpPr>
          <p:cNvPr id="201751" name="Line 1047"/>
          <p:cNvSpPr>
            <a:spLocks noChangeShapeType="1"/>
          </p:cNvSpPr>
          <p:nvPr/>
        </p:nvSpPr>
        <p:spPr bwMode="auto">
          <a:xfrm rot="10800000" flipH="1">
            <a:off x="3747468" y="4036219"/>
            <a:ext cx="1421606" cy="0"/>
          </a:xfrm>
          <a:prstGeom prst="line">
            <a:avLst/>
          </a:prstGeom>
          <a:noFill/>
          <a:ln w="28575">
            <a:solidFill>
              <a:srgbClr val="000000"/>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z="1050"/>
          </a:p>
        </p:txBody>
      </p:sp>
      <p:sp>
        <p:nvSpPr>
          <p:cNvPr id="201753" name="Line 1049"/>
          <p:cNvSpPr>
            <a:spLocks noChangeShapeType="1"/>
          </p:cNvSpPr>
          <p:nvPr/>
        </p:nvSpPr>
        <p:spPr bwMode="auto">
          <a:xfrm flipH="1">
            <a:off x="3754611" y="1550194"/>
            <a:ext cx="1400175" cy="2478881"/>
          </a:xfrm>
          <a:prstGeom prst="line">
            <a:avLst/>
          </a:prstGeom>
          <a:noFill/>
          <a:ln w="28575">
            <a:solidFill>
              <a:srgbClr val="000000"/>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z="1050"/>
          </a:p>
        </p:txBody>
      </p:sp>
      <p:sp>
        <p:nvSpPr>
          <p:cNvPr id="201755" name="Line 1051"/>
          <p:cNvSpPr>
            <a:spLocks noChangeShapeType="1"/>
          </p:cNvSpPr>
          <p:nvPr/>
        </p:nvSpPr>
        <p:spPr bwMode="auto">
          <a:xfrm rot="10800000" flipH="1" flipV="1">
            <a:off x="4090367" y="3421856"/>
            <a:ext cx="1071563" cy="614363"/>
          </a:xfrm>
          <a:prstGeom prst="line">
            <a:avLst/>
          </a:prstGeom>
          <a:noFill/>
          <a:ln w="28575">
            <a:solidFill>
              <a:srgbClr val="000000"/>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z="1050"/>
          </a:p>
        </p:txBody>
      </p:sp>
      <p:graphicFrame>
        <p:nvGraphicFramePr>
          <p:cNvPr id="201756" name="Object 1052"/>
          <p:cNvGraphicFramePr>
            <a:graphicFrameLocks noChangeAspect="1"/>
          </p:cNvGraphicFramePr>
          <p:nvPr>
            <p:extLst>
              <p:ext uri="{D42A27DB-BD31-4B8C-83A1-F6EECF244321}">
                <p14:modId xmlns:p14="http://schemas.microsoft.com/office/powerpoint/2010/main" val="1882226421"/>
              </p:ext>
            </p:extLst>
          </p:nvPr>
        </p:nvGraphicFramePr>
        <p:xfrm>
          <a:off x="4959524" y="1177528"/>
          <a:ext cx="340519" cy="432197"/>
        </p:xfrm>
        <a:graphic>
          <a:graphicData uri="http://schemas.openxmlformats.org/presentationml/2006/ole">
            <mc:AlternateContent xmlns:mc="http://schemas.openxmlformats.org/markup-compatibility/2006">
              <mc:Choice xmlns:v="urn:schemas-microsoft-com:vml" Requires="v">
                <p:oleObj spid="_x0000_s9428" name="Equation" r:id="rId3" imgW="171720" imgH="228960" progId="Equation.3">
                  <p:embed/>
                </p:oleObj>
              </mc:Choice>
              <mc:Fallback>
                <p:oleObj name="Equation" r:id="rId3" imgW="171720" imgH="228960" progId="Equation.3">
                  <p:embed/>
                  <p:pic>
                    <p:nvPicPr>
                      <p:cNvPr id="0" name="Picture 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524" y="1177528"/>
                        <a:ext cx="340519" cy="432197"/>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57" name="Object 1053"/>
          <p:cNvGraphicFramePr>
            <a:graphicFrameLocks noChangeAspect="1"/>
          </p:cNvGraphicFramePr>
          <p:nvPr>
            <p:extLst>
              <p:ext uri="{D42A27DB-BD31-4B8C-83A1-F6EECF244321}">
                <p14:modId xmlns:p14="http://schemas.microsoft.com/office/powerpoint/2010/main" val="303992531"/>
              </p:ext>
            </p:extLst>
          </p:nvPr>
        </p:nvGraphicFramePr>
        <p:xfrm>
          <a:off x="3437851" y="3957845"/>
          <a:ext cx="315515" cy="363141"/>
        </p:xfrm>
        <a:graphic>
          <a:graphicData uri="http://schemas.openxmlformats.org/presentationml/2006/ole">
            <mc:AlternateContent xmlns:mc="http://schemas.openxmlformats.org/markup-compatibility/2006">
              <mc:Choice xmlns:v="urn:schemas-microsoft-com:vml" Requires="v">
                <p:oleObj spid="_x0000_s9429" name="Equation" r:id="rId5" imgW="152640" imgH="190800" progId="Equation.3">
                  <p:embed/>
                </p:oleObj>
              </mc:Choice>
              <mc:Fallback>
                <p:oleObj name="Equation" r:id="rId5" imgW="152640" imgH="190800" progId="Equation.3">
                  <p:embed/>
                  <p:pic>
                    <p:nvPicPr>
                      <p:cNvPr id="0" name="Picture 1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7851" y="3957845"/>
                        <a:ext cx="315515" cy="36314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58" name="Object 1054"/>
          <p:cNvGraphicFramePr>
            <a:graphicFrameLocks noChangeAspect="1"/>
          </p:cNvGraphicFramePr>
          <p:nvPr>
            <p:extLst>
              <p:ext uri="{D42A27DB-BD31-4B8C-83A1-F6EECF244321}">
                <p14:modId xmlns:p14="http://schemas.microsoft.com/office/powerpoint/2010/main" val="2438664110"/>
              </p:ext>
            </p:extLst>
          </p:nvPr>
        </p:nvGraphicFramePr>
        <p:xfrm>
          <a:off x="3822424" y="3088430"/>
          <a:ext cx="340519" cy="364331"/>
        </p:xfrm>
        <a:graphic>
          <a:graphicData uri="http://schemas.openxmlformats.org/presentationml/2006/ole">
            <mc:AlternateContent xmlns:mc="http://schemas.openxmlformats.org/markup-compatibility/2006">
              <mc:Choice xmlns:v="urn:schemas-microsoft-com:vml" Requires="v">
                <p:oleObj spid="_x0000_s9430" name="Equation" r:id="rId7" imgW="171720" imgH="190800" progId="Equation.3">
                  <p:embed/>
                </p:oleObj>
              </mc:Choice>
              <mc:Fallback>
                <p:oleObj name="Equation" r:id="rId7" imgW="171720" imgH="190800" progId="Equation.3">
                  <p:embed/>
                  <p:pic>
                    <p:nvPicPr>
                      <p:cNvPr id="0" name="Picture 1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424" y="3088430"/>
                        <a:ext cx="340519" cy="3643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59" name="Object 1055"/>
          <p:cNvGraphicFramePr>
            <a:graphicFrameLocks noChangeAspect="1"/>
          </p:cNvGraphicFramePr>
          <p:nvPr>
            <p:extLst>
              <p:ext uri="{D42A27DB-BD31-4B8C-83A1-F6EECF244321}">
                <p14:modId xmlns:p14="http://schemas.microsoft.com/office/powerpoint/2010/main" val="2702650008"/>
              </p:ext>
            </p:extLst>
          </p:nvPr>
        </p:nvGraphicFramePr>
        <p:xfrm>
          <a:off x="5151734" y="3940969"/>
          <a:ext cx="292894" cy="363141"/>
        </p:xfrm>
        <a:graphic>
          <a:graphicData uri="http://schemas.openxmlformats.org/presentationml/2006/ole">
            <mc:AlternateContent xmlns:mc="http://schemas.openxmlformats.org/markup-compatibility/2006">
              <mc:Choice xmlns:v="urn:schemas-microsoft-com:vml" Requires="v">
                <p:oleObj spid="_x0000_s9431" name="Equation" r:id="rId9" imgW="143280" imgH="190800" progId="Equation.3">
                  <p:embed/>
                </p:oleObj>
              </mc:Choice>
              <mc:Fallback>
                <p:oleObj name="Equation" r:id="rId9" imgW="143280" imgH="190800" progId="Equation.3">
                  <p:embed/>
                  <p:pic>
                    <p:nvPicPr>
                      <p:cNvPr id="0" name="Picture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1734" y="3940969"/>
                        <a:ext cx="292894" cy="36314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60" name="Object 1056"/>
          <p:cNvGraphicFramePr>
            <a:graphicFrameLocks noChangeAspect="1"/>
          </p:cNvGraphicFramePr>
          <p:nvPr>
            <p:extLst>
              <p:ext uri="{D42A27DB-BD31-4B8C-83A1-F6EECF244321}">
                <p14:modId xmlns:p14="http://schemas.microsoft.com/office/powerpoint/2010/main" val="1906059685"/>
              </p:ext>
            </p:extLst>
          </p:nvPr>
        </p:nvGraphicFramePr>
        <p:xfrm>
          <a:off x="3530774" y="3467100"/>
          <a:ext cx="340519" cy="409575"/>
        </p:xfrm>
        <a:graphic>
          <a:graphicData uri="http://schemas.openxmlformats.org/presentationml/2006/ole">
            <mc:AlternateContent xmlns:mc="http://schemas.openxmlformats.org/markup-compatibility/2006">
              <mc:Choice xmlns:v="urn:schemas-microsoft-com:vml" Requires="v">
                <p:oleObj spid="_x0000_s9432" name="Equation" r:id="rId11" imgW="171720" imgH="219240" progId="Equation.3">
                  <p:embed/>
                </p:oleObj>
              </mc:Choice>
              <mc:Fallback>
                <p:oleObj name="Equation" r:id="rId11" imgW="171720" imgH="219240" progId="Equation.3">
                  <p:embed/>
                  <p:pic>
                    <p:nvPicPr>
                      <p:cNvPr id="0" name="Picture 1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0774" y="3467100"/>
                        <a:ext cx="340519" cy="4095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61" name="Object 1057"/>
          <p:cNvGraphicFramePr>
            <a:graphicFrameLocks noChangeAspect="1"/>
          </p:cNvGraphicFramePr>
          <p:nvPr>
            <p:extLst>
              <p:ext uri="{D42A27DB-BD31-4B8C-83A1-F6EECF244321}">
                <p14:modId xmlns:p14="http://schemas.microsoft.com/office/powerpoint/2010/main" val="4197943378"/>
              </p:ext>
            </p:extLst>
          </p:nvPr>
        </p:nvGraphicFramePr>
        <p:xfrm>
          <a:off x="4295155" y="2174081"/>
          <a:ext cx="340519" cy="409575"/>
        </p:xfrm>
        <a:graphic>
          <a:graphicData uri="http://schemas.openxmlformats.org/presentationml/2006/ole">
            <mc:AlternateContent xmlns:mc="http://schemas.openxmlformats.org/markup-compatibility/2006">
              <mc:Choice xmlns:v="urn:schemas-microsoft-com:vml" Requires="v">
                <p:oleObj spid="_x0000_s9433" name="Equation" r:id="rId13" imgW="171720" imgH="219240" progId="Equation.3">
                  <p:embed/>
                </p:oleObj>
              </mc:Choice>
              <mc:Fallback>
                <p:oleObj name="Equation" r:id="rId13" imgW="171720" imgH="219240" progId="Equation.3">
                  <p:embed/>
                  <p:pic>
                    <p:nvPicPr>
                      <p:cNvPr id="0" name="Picture 1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95155" y="2174081"/>
                        <a:ext cx="340519" cy="4095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62" name="Object 1058"/>
          <p:cNvGraphicFramePr>
            <a:graphicFrameLocks noChangeAspect="1"/>
          </p:cNvGraphicFramePr>
          <p:nvPr>
            <p:extLst>
              <p:ext uri="{D42A27DB-BD31-4B8C-83A1-F6EECF244321}">
                <p14:modId xmlns:p14="http://schemas.microsoft.com/office/powerpoint/2010/main" val="527408133"/>
              </p:ext>
            </p:extLst>
          </p:nvPr>
        </p:nvGraphicFramePr>
        <p:xfrm>
          <a:off x="5207898" y="2692004"/>
          <a:ext cx="291704" cy="386953"/>
        </p:xfrm>
        <a:graphic>
          <a:graphicData uri="http://schemas.openxmlformats.org/presentationml/2006/ole">
            <mc:AlternateContent xmlns:mc="http://schemas.openxmlformats.org/markup-compatibility/2006">
              <mc:Choice xmlns:v="urn:schemas-microsoft-com:vml" Requires="v">
                <p:oleObj spid="_x0000_s9434" name="Equation" r:id="rId15" imgW="143280" imgH="209880" progId="Equation.3">
                  <p:embed/>
                </p:oleObj>
              </mc:Choice>
              <mc:Fallback>
                <p:oleObj name="Equation" r:id="rId15" imgW="143280" imgH="209880" progId="Equation.3">
                  <p:embed/>
                  <p:pic>
                    <p:nvPicPr>
                      <p:cNvPr id="0" name="Picture 14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07898" y="2692004"/>
                        <a:ext cx="291704" cy="38695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63" name="Object 1059"/>
          <p:cNvGraphicFramePr>
            <a:graphicFrameLocks noChangeAspect="1"/>
          </p:cNvGraphicFramePr>
          <p:nvPr>
            <p:extLst>
              <p:ext uri="{D42A27DB-BD31-4B8C-83A1-F6EECF244321}">
                <p14:modId xmlns:p14="http://schemas.microsoft.com/office/powerpoint/2010/main" val="897533502"/>
              </p:ext>
            </p:extLst>
          </p:nvPr>
        </p:nvGraphicFramePr>
        <p:xfrm>
          <a:off x="4327302" y="3982641"/>
          <a:ext cx="291703" cy="386953"/>
        </p:xfrm>
        <a:graphic>
          <a:graphicData uri="http://schemas.openxmlformats.org/presentationml/2006/ole">
            <mc:AlternateContent xmlns:mc="http://schemas.openxmlformats.org/markup-compatibility/2006">
              <mc:Choice xmlns:v="urn:schemas-microsoft-com:vml" Requires="v">
                <p:oleObj spid="_x0000_s9435" name="Equation" r:id="rId17" imgW="143280" imgH="209880" progId="Equation.3">
                  <p:embed/>
                </p:oleObj>
              </mc:Choice>
              <mc:Fallback>
                <p:oleObj name="Equation" r:id="rId17" imgW="143280" imgH="209880" progId="Equation.3">
                  <p:embed/>
                  <p:pic>
                    <p:nvPicPr>
                      <p:cNvPr id="0" name="Picture 14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27302" y="3982641"/>
                        <a:ext cx="291703" cy="38695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64" name="Object 1060"/>
          <p:cNvGraphicFramePr>
            <a:graphicFrameLocks noChangeAspect="1"/>
          </p:cNvGraphicFramePr>
          <p:nvPr>
            <p:extLst>
              <p:ext uri="{D42A27DB-BD31-4B8C-83A1-F6EECF244321}">
                <p14:modId xmlns:p14="http://schemas.microsoft.com/office/powerpoint/2010/main" val="2908709039"/>
              </p:ext>
            </p:extLst>
          </p:nvPr>
        </p:nvGraphicFramePr>
        <p:xfrm>
          <a:off x="4561854" y="3284935"/>
          <a:ext cx="290513" cy="386953"/>
        </p:xfrm>
        <a:graphic>
          <a:graphicData uri="http://schemas.openxmlformats.org/presentationml/2006/ole">
            <mc:AlternateContent xmlns:mc="http://schemas.openxmlformats.org/markup-compatibility/2006">
              <mc:Choice xmlns:v="urn:schemas-microsoft-com:vml" Requires="v">
                <p:oleObj spid="_x0000_s9436" name="Equation" r:id="rId19" imgW="143280" imgH="209880" progId="Equation.3">
                  <p:embed/>
                </p:oleObj>
              </mc:Choice>
              <mc:Fallback>
                <p:oleObj name="Equation" r:id="rId19" imgW="143280" imgH="209880" progId="Equation.3">
                  <p:embed/>
                  <p:pic>
                    <p:nvPicPr>
                      <p:cNvPr id="0" name="Picture 14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61854" y="3284935"/>
                        <a:ext cx="290513" cy="38695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65" name="Object 1061"/>
          <p:cNvGraphicFramePr>
            <a:graphicFrameLocks noChangeAspect="1"/>
          </p:cNvGraphicFramePr>
          <p:nvPr>
            <p:extLst>
              <p:ext uri="{D42A27DB-BD31-4B8C-83A1-F6EECF244321}">
                <p14:modId xmlns:p14="http://schemas.microsoft.com/office/powerpoint/2010/main" val="1754215694"/>
              </p:ext>
            </p:extLst>
          </p:nvPr>
        </p:nvGraphicFramePr>
        <p:xfrm>
          <a:off x="5660802" y="1522810"/>
          <a:ext cx="1751409" cy="498872"/>
        </p:xfrm>
        <a:graphic>
          <a:graphicData uri="http://schemas.openxmlformats.org/presentationml/2006/ole">
            <mc:AlternateContent xmlns:mc="http://schemas.openxmlformats.org/markup-compatibility/2006">
              <mc:Choice xmlns:v="urn:schemas-microsoft-com:vml" Requires="v">
                <p:oleObj spid="_x0000_s9437" name="Equation" r:id="rId21" imgW="906480" imgH="266760" progId="Equation.3">
                  <p:embed/>
                </p:oleObj>
              </mc:Choice>
              <mc:Fallback>
                <p:oleObj name="Equation" r:id="rId21" imgW="906480" imgH="266760" progId="Equation.3">
                  <p:embed/>
                  <p:pic>
                    <p:nvPicPr>
                      <p:cNvPr id="0" name="Picture 1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60802" y="1522810"/>
                        <a:ext cx="1751409" cy="49887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1767" name="Text Box 1063"/>
          <p:cNvSpPr txBox="1">
            <a:spLocks noChangeArrowheads="1"/>
          </p:cNvSpPr>
          <p:nvPr/>
        </p:nvSpPr>
        <p:spPr bwMode="auto">
          <a:xfrm>
            <a:off x="7330058" y="1659732"/>
            <a:ext cx="128753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t>(Pythagoras)</a:t>
            </a:r>
          </a:p>
        </p:txBody>
      </p:sp>
      <p:graphicFrame>
        <p:nvGraphicFramePr>
          <p:cNvPr id="201768" name="Object 1064"/>
          <p:cNvGraphicFramePr>
            <a:graphicFrameLocks noChangeAspect="1"/>
          </p:cNvGraphicFramePr>
          <p:nvPr>
            <p:extLst>
              <p:ext uri="{D42A27DB-BD31-4B8C-83A1-F6EECF244321}">
                <p14:modId xmlns:p14="http://schemas.microsoft.com/office/powerpoint/2010/main" val="4119956002"/>
              </p:ext>
            </p:extLst>
          </p:nvPr>
        </p:nvGraphicFramePr>
        <p:xfrm>
          <a:off x="2880693" y="2330054"/>
          <a:ext cx="1069181" cy="454819"/>
        </p:xfrm>
        <a:graphic>
          <a:graphicData uri="http://schemas.openxmlformats.org/presentationml/2006/ole">
            <mc:AlternateContent xmlns:mc="http://schemas.openxmlformats.org/markup-compatibility/2006">
              <mc:Choice xmlns:v="urn:schemas-microsoft-com:vml" Requires="v">
                <p:oleObj spid="_x0000_s9438" name="Equation" r:id="rId23" imgW="553680" imgH="248040" progId="Equation.3">
                  <p:embed/>
                </p:oleObj>
              </mc:Choice>
              <mc:Fallback>
                <p:oleObj name="Equation" r:id="rId23" imgW="553680" imgH="248040" progId="Equation.3">
                  <p:embed/>
                  <p:pic>
                    <p:nvPicPr>
                      <p:cNvPr id="0" name="Picture 14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80693" y="2330054"/>
                        <a:ext cx="1069181" cy="45481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1769" name="Object 1065"/>
          <p:cNvGraphicFramePr>
            <a:graphicFrameLocks noChangeAspect="1"/>
          </p:cNvGraphicFramePr>
          <p:nvPr>
            <p:extLst>
              <p:ext uri="{D42A27DB-BD31-4B8C-83A1-F6EECF244321}">
                <p14:modId xmlns:p14="http://schemas.microsoft.com/office/powerpoint/2010/main" val="3783952274"/>
              </p:ext>
            </p:extLst>
          </p:nvPr>
        </p:nvGraphicFramePr>
        <p:xfrm>
          <a:off x="5644133" y="2015729"/>
          <a:ext cx="1215628" cy="454819"/>
        </p:xfrm>
        <a:graphic>
          <a:graphicData uri="http://schemas.openxmlformats.org/presentationml/2006/ole">
            <mc:AlternateContent xmlns:mc="http://schemas.openxmlformats.org/markup-compatibility/2006">
              <mc:Choice xmlns:v="urn:schemas-microsoft-com:vml" Requires="v">
                <p:oleObj spid="_x0000_s9439" name="Equation" r:id="rId25" imgW="630000" imgH="248040" progId="Equation.3">
                  <p:embed/>
                </p:oleObj>
              </mc:Choice>
              <mc:Fallback>
                <p:oleObj name="Equation" r:id="rId25" imgW="630000" imgH="248040" progId="Equation.3">
                  <p:embed/>
                  <p:pic>
                    <p:nvPicPr>
                      <p:cNvPr id="0" name="Picture 14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44133" y="2015729"/>
                        <a:ext cx="1215628" cy="45481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1770" name="Text Box 1066"/>
          <p:cNvSpPr txBox="1">
            <a:spLocks noChangeArrowheads="1"/>
          </p:cNvSpPr>
          <p:nvPr/>
        </p:nvSpPr>
        <p:spPr bwMode="auto">
          <a:xfrm>
            <a:off x="7325296" y="2088357"/>
            <a:ext cx="83869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t>(Euclid)</a:t>
            </a:r>
          </a:p>
        </p:txBody>
      </p:sp>
      <p:graphicFrame>
        <p:nvGraphicFramePr>
          <p:cNvPr id="201771" name="Object 1067"/>
          <p:cNvGraphicFramePr>
            <a:graphicFrameLocks noChangeAspect="1"/>
          </p:cNvGraphicFramePr>
          <p:nvPr>
            <p:extLst>
              <p:ext uri="{D42A27DB-BD31-4B8C-83A1-F6EECF244321}">
                <p14:modId xmlns:p14="http://schemas.microsoft.com/office/powerpoint/2010/main" val="915965967"/>
              </p:ext>
            </p:extLst>
          </p:nvPr>
        </p:nvGraphicFramePr>
        <p:xfrm>
          <a:off x="5622702" y="2472929"/>
          <a:ext cx="1216819" cy="454819"/>
        </p:xfrm>
        <a:graphic>
          <a:graphicData uri="http://schemas.openxmlformats.org/presentationml/2006/ole">
            <mc:AlternateContent xmlns:mc="http://schemas.openxmlformats.org/markup-compatibility/2006">
              <mc:Choice xmlns:v="urn:schemas-microsoft-com:vml" Requires="v">
                <p:oleObj spid="_x0000_s9440" name="Equation" r:id="rId27" imgW="630000" imgH="248040" progId="Equation.3">
                  <p:embed/>
                </p:oleObj>
              </mc:Choice>
              <mc:Fallback>
                <p:oleObj name="Equation" r:id="rId27" imgW="630000" imgH="248040" progId="Equation.3">
                  <p:embed/>
                  <p:pic>
                    <p:nvPicPr>
                      <p:cNvPr id="0" name="Picture 14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22702" y="2472929"/>
                        <a:ext cx="1216819" cy="45481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1772" name="Text Box 1068"/>
          <p:cNvSpPr txBox="1">
            <a:spLocks noChangeArrowheads="1"/>
          </p:cNvSpPr>
          <p:nvPr/>
        </p:nvSpPr>
        <p:spPr bwMode="auto">
          <a:xfrm>
            <a:off x="7330059" y="2547938"/>
            <a:ext cx="83869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t>(Euclid)</a:t>
            </a:r>
          </a:p>
        </p:txBody>
      </p:sp>
      <p:graphicFrame>
        <p:nvGraphicFramePr>
          <p:cNvPr id="201773" name="Object 1069"/>
          <p:cNvGraphicFramePr>
            <a:graphicFrameLocks noChangeAspect="1"/>
          </p:cNvGraphicFramePr>
          <p:nvPr>
            <p:extLst>
              <p:ext uri="{D42A27DB-BD31-4B8C-83A1-F6EECF244321}">
                <p14:modId xmlns:p14="http://schemas.microsoft.com/office/powerpoint/2010/main" val="879402949"/>
              </p:ext>
            </p:extLst>
          </p:nvPr>
        </p:nvGraphicFramePr>
        <p:xfrm>
          <a:off x="5617940" y="2944416"/>
          <a:ext cx="1312069" cy="454819"/>
        </p:xfrm>
        <a:graphic>
          <a:graphicData uri="http://schemas.openxmlformats.org/presentationml/2006/ole">
            <mc:AlternateContent xmlns:mc="http://schemas.openxmlformats.org/markup-compatibility/2006">
              <mc:Choice xmlns:v="urn:schemas-microsoft-com:vml" Requires="v">
                <p:oleObj spid="_x0000_s9441" name="Equation" r:id="rId29" imgW="677520" imgH="248040" progId="Equation.3">
                  <p:embed/>
                </p:oleObj>
              </mc:Choice>
              <mc:Fallback>
                <p:oleObj name="Equation" r:id="rId29" imgW="677520" imgH="248040" progId="Equation.3">
                  <p:embed/>
                  <p:pic>
                    <p:nvPicPr>
                      <p:cNvPr id="0" name="Picture 15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17940" y="2944416"/>
                        <a:ext cx="1312069" cy="45481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1774" name="Text Box 1070"/>
          <p:cNvSpPr txBox="1">
            <a:spLocks noChangeArrowheads="1"/>
          </p:cNvSpPr>
          <p:nvPr/>
        </p:nvSpPr>
        <p:spPr bwMode="auto">
          <a:xfrm>
            <a:off x="7322915" y="3014663"/>
            <a:ext cx="83869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t>(Euclid)</a:t>
            </a:r>
          </a:p>
        </p:txBody>
      </p:sp>
      <p:sp>
        <p:nvSpPr>
          <p:cNvPr id="201775" name="Line 1071"/>
          <p:cNvSpPr>
            <a:spLocks noChangeShapeType="1"/>
          </p:cNvSpPr>
          <p:nvPr/>
        </p:nvSpPr>
        <p:spPr bwMode="auto">
          <a:xfrm>
            <a:off x="4994052" y="3871913"/>
            <a:ext cx="0" cy="16430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z="1050"/>
          </a:p>
        </p:txBody>
      </p:sp>
      <p:sp>
        <p:nvSpPr>
          <p:cNvPr id="201776" name="Line 1072"/>
          <p:cNvSpPr>
            <a:spLocks noChangeShapeType="1"/>
          </p:cNvSpPr>
          <p:nvPr/>
        </p:nvSpPr>
        <p:spPr bwMode="auto">
          <a:xfrm>
            <a:off x="4990480" y="3868341"/>
            <a:ext cx="1714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z="1050"/>
          </a:p>
        </p:txBody>
      </p:sp>
      <p:sp>
        <p:nvSpPr>
          <p:cNvPr id="201777" name="Line 1073"/>
          <p:cNvSpPr>
            <a:spLocks noChangeShapeType="1"/>
          </p:cNvSpPr>
          <p:nvPr/>
        </p:nvSpPr>
        <p:spPr bwMode="auto">
          <a:xfrm flipV="1">
            <a:off x="4218954" y="3364706"/>
            <a:ext cx="71438" cy="128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z="1050"/>
          </a:p>
        </p:txBody>
      </p:sp>
      <p:sp>
        <p:nvSpPr>
          <p:cNvPr id="201778" name="Line 1074"/>
          <p:cNvSpPr>
            <a:spLocks noChangeShapeType="1"/>
          </p:cNvSpPr>
          <p:nvPr/>
        </p:nvSpPr>
        <p:spPr bwMode="auto">
          <a:xfrm flipH="1" flipV="1">
            <a:off x="4168948" y="3293269"/>
            <a:ext cx="123825" cy="726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z="1050"/>
          </a:p>
        </p:txBody>
      </p:sp>
      <p:graphicFrame>
        <p:nvGraphicFramePr>
          <p:cNvPr id="201779" name="Object 1075"/>
          <p:cNvGraphicFramePr>
            <a:graphicFrameLocks noChangeAspect="1"/>
          </p:cNvGraphicFramePr>
          <p:nvPr>
            <p:extLst>
              <p:ext uri="{D42A27DB-BD31-4B8C-83A1-F6EECF244321}">
                <p14:modId xmlns:p14="http://schemas.microsoft.com/office/powerpoint/2010/main" val="1809609557"/>
              </p:ext>
            </p:extLst>
          </p:nvPr>
        </p:nvGraphicFramePr>
        <p:xfrm>
          <a:off x="5669136" y="3607594"/>
          <a:ext cx="1847850" cy="500063"/>
        </p:xfrm>
        <a:graphic>
          <a:graphicData uri="http://schemas.openxmlformats.org/presentationml/2006/ole">
            <mc:AlternateContent xmlns:mc="http://schemas.openxmlformats.org/markup-compatibility/2006">
              <mc:Choice xmlns:v="urn:schemas-microsoft-com:vml" Requires="v">
                <p:oleObj spid="_x0000_s9442" name="Equation" r:id="rId31" imgW="954360" imgH="266760" progId="Equation.3">
                  <p:embed/>
                </p:oleObj>
              </mc:Choice>
              <mc:Fallback>
                <p:oleObj name="Equation" r:id="rId31" imgW="954360" imgH="266760" progId="Equation.3">
                  <p:embed/>
                  <p:pic>
                    <p:nvPicPr>
                      <p:cNvPr id="0" name="Picture 15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69136" y="3607594"/>
                        <a:ext cx="1847850" cy="50006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1780" name="Text Box 1076"/>
          <p:cNvSpPr txBox="1">
            <a:spLocks noChangeArrowheads="1"/>
          </p:cNvSpPr>
          <p:nvPr/>
        </p:nvSpPr>
        <p:spPr bwMode="auto">
          <a:xfrm>
            <a:off x="5603652" y="4172545"/>
            <a:ext cx="21210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dirty="0"/>
              <a:t>: </a:t>
            </a:r>
            <a:r>
              <a:rPr lang="fr-FR" altLang="en-US" sz="1500" dirty="0" err="1"/>
              <a:t>statistical</a:t>
            </a:r>
            <a:r>
              <a:rPr lang="fr-FR" altLang="en-US" sz="1500" dirty="0"/>
              <a:t> expectation</a:t>
            </a:r>
          </a:p>
          <a:p>
            <a:r>
              <a:rPr lang="fr-FR" altLang="en-US" sz="1500" dirty="0"/>
              <a:t> </a:t>
            </a:r>
            <a:r>
              <a:rPr lang="fr-FR" altLang="en-US" sz="1500" dirty="0" err="1"/>
              <a:t>scalar</a:t>
            </a:r>
            <a:r>
              <a:rPr lang="fr-FR" altLang="en-US" sz="1500" dirty="0"/>
              <a:t> </a:t>
            </a:r>
            <a:r>
              <a:rPr lang="fr-FR" altLang="en-US" sz="1500" dirty="0" err="1"/>
              <a:t>product</a:t>
            </a:r>
            <a:endParaRPr lang="fr-FR" altLang="en-US" sz="1500" dirty="0"/>
          </a:p>
        </p:txBody>
      </p:sp>
      <p:sp>
        <p:nvSpPr>
          <p:cNvPr id="33" name="Footer Placeholder 2"/>
          <p:cNvSpPr>
            <a:spLocks noGrp="1"/>
          </p:cNvSpPr>
          <p:nvPr>
            <p:ph type="ftr" sz="quarter" idx="4294967295"/>
          </p:nvPr>
        </p:nvSpPr>
        <p:spPr>
          <a:xfrm>
            <a:off x="0" y="4738766"/>
            <a:ext cx="9144000" cy="411361"/>
          </a:xfrm>
          <a:prstGeom prst="rect">
            <a:avLst/>
          </a:prstGeom>
        </p:spPr>
        <p:txBody>
          <a:bodyPr anchor="ctr"/>
          <a:lstStyle/>
          <a:p>
            <a:r>
              <a:rPr lang="en-GB" sz="1100" dirty="0" err="1" smtClean="0">
                <a:solidFill>
                  <a:srgbClr val="0066FF"/>
                </a:solidFill>
              </a:rPr>
              <a:t>Gérald</a:t>
            </a:r>
            <a:r>
              <a:rPr lang="en-GB" sz="1100" dirty="0" smtClean="0">
                <a:solidFill>
                  <a:srgbClr val="0066FF"/>
                </a:solidFill>
              </a:rPr>
              <a:t> </a:t>
            </a:r>
            <a:r>
              <a:rPr lang="en-GB" sz="1100" dirty="0" err="1" smtClean="0">
                <a:solidFill>
                  <a:srgbClr val="0066FF"/>
                </a:solidFill>
              </a:rPr>
              <a:t>Desroziers</a:t>
            </a:r>
            <a:r>
              <a:rPr lang="en-GB" sz="1100" dirty="0" smtClean="0">
                <a:solidFill>
                  <a:srgbClr val="0066FF"/>
                </a:solidFill>
              </a:rPr>
              <a:t>.  4th WMO DA Symposium, Prague, 2005.</a:t>
            </a:r>
          </a:p>
        </p:txBody>
      </p:sp>
      <p:pic>
        <p:nvPicPr>
          <p:cNvPr id="2" name="Picture 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27051" y="1634626"/>
            <a:ext cx="1781175" cy="1123950"/>
          </a:xfrm>
          <a:prstGeom prst="rect">
            <a:avLst/>
          </a:prstGeom>
        </p:spPr>
      </p:pic>
      <p:sp>
        <p:nvSpPr>
          <p:cNvPr id="3" name="TextBox 2"/>
          <p:cNvSpPr txBox="1"/>
          <p:nvPr/>
        </p:nvSpPr>
        <p:spPr>
          <a:xfrm>
            <a:off x="527050" y="2743621"/>
            <a:ext cx="1772997" cy="975266"/>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smtClean="0">
                <a:sym typeface="Helvetica Light"/>
              </a:rPr>
              <a:t>c</a:t>
            </a:r>
            <a:r>
              <a:rPr kumimoji="0" lang="en-GB" sz="1800" b="0" i="0" u="none" strike="noStrike" cap="none" spc="0" normalizeH="0" baseline="30000" dirty="0" smtClean="0">
                <a:ln>
                  <a:noFill/>
                </a:ln>
                <a:solidFill>
                  <a:schemeClr val="tx1"/>
                </a:solidFill>
                <a:effectLst/>
                <a:uFillTx/>
                <a:sym typeface="Helvetica Light"/>
              </a:rPr>
              <a:t>2</a:t>
            </a:r>
            <a:r>
              <a:rPr kumimoji="0" lang="en-GB" sz="1800" b="0" i="0" u="none" strike="noStrike" cap="none" spc="0" normalizeH="0" baseline="0" dirty="0" smtClean="0">
                <a:ln>
                  <a:noFill/>
                </a:ln>
                <a:solidFill>
                  <a:schemeClr val="tx1"/>
                </a:solidFill>
                <a:effectLst/>
                <a:uFillTx/>
                <a:sym typeface="Helvetica Light"/>
              </a:rPr>
              <a:t>=</a:t>
            </a:r>
            <a:r>
              <a:rPr kumimoji="0" lang="en-GB" sz="1800" b="0" i="0" u="none" strike="noStrike" cap="none" spc="0" normalizeH="0" baseline="0" dirty="0" err="1" smtClean="0">
                <a:ln>
                  <a:noFill/>
                </a:ln>
                <a:solidFill>
                  <a:schemeClr val="tx1"/>
                </a:solidFill>
                <a:effectLst/>
                <a:uFillTx/>
                <a:sym typeface="Helvetica Light"/>
              </a:rPr>
              <a:t>ap</a:t>
            </a:r>
            <a:endParaRPr kumimoji="0" lang="en-GB" sz="1800" b="0" i="0" u="none" strike="noStrike" cap="none" spc="0" normalizeH="0" baseline="0" dirty="0" smtClean="0">
              <a:ln>
                <a:noFill/>
              </a:ln>
              <a:solidFill>
                <a:schemeClr val="tx1"/>
              </a:solidFill>
              <a:effectLst/>
              <a:uFillTx/>
              <a:sym typeface="Helvetica Light"/>
            </a:endParaRPr>
          </a:p>
          <a:p>
            <a:pPr algn="ctr" defTabSz="584200" hangingPunct="0"/>
            <a:r>
              <a:rPr lang="en-GB" sz="1800" dirty="0" smtClean="0">
                <a:sym typeface="Helvetica Light"/>
              </a:rPr>
              <a:t>h</a:t>
            </a:r>
            <a:r>
              <a:rPr lang="en-GB" sz="1800" baseline="30000" dirty="0" smtClean="0">
                <a:sym typeface="Helvetica Light"/>
              </a:rPr>
              <a:t>2</a:t>
            </a:r>
            <a:r>
              <a:rPr lang="en-GB" sz="1800" dirty="0" smtClean="0">
                <a:sym typeface="Helvetica Light"/>
              </a:rPr>
              <a:t>=</a:t>
            </a:r>
            <a:r>
              <a:rPr lang="en-GB" sz="1800" dirty="0" err="1" smtClean="0">
                <a:sym typeface="Helvetica Light"/>
              </a:rPr>
              <a:t>pk</a:t>
            </a:r>
            <a:endParaRPr lang="en-GB" sz="1800" dirty="0">
              <a:sym typeface="Helvetica Light"/>
            </a:endParaRPr>
          </a:p>
          <a:p>
            <a:pPr algn="ctr" defTabSz="584200" hangingPunct="0"/>
            <a:r>
              <a:rPr lang="en-GB" sz="1800" dirty="0" smtClean="0">
                <a:sym typeface="Helvetica Light"/>
              </a:rPr>
              <a:t>b</a:t>
            </a:r>
            <a:r>
              <a:rPr lang="en-GB" sz="1800" baseline="30000" dirty="0" smtClean="0">
                <a:sym typeface="Helvetica Light"/>
              </a:rPr>
              <a:t>2</a:t>
            </a:r>
            <a:r>
              <a:rPr lang="en-GB" sz="1800" dirty="0" smtClean="0">
                <a:sym typeface="Helvetica Light"/>
              </a:rPr>
              <a:t>=</a:t>
            </a:r>
            <a:r>
              <a:rPr lang="en-GB" sz="1800" dirty="0" err="1" smtClean="0">
                <a:sym typeface="Helvetica Light"/>
              </a:rPr>
              <a:t>ak</a:t>
            </a:r>
            <a:endParaRPr lang="en-GB" sz="1800" dirty="0">
              <a:sym typeface="Helvetica Light"/>
            </a:endParaRPr>
          </a:p>
        </p:txBody>
      </p:sp>
    </p:spTree>
    <p:extLst>
      <p:ext uri="{BB962C8B-B14F-4D97-AF65-F5344CB8AC3E}">
        <p14:creationId xmlns:p14="http://schemas.microsoft.com/office/powerpoint/2010/main" val="185247670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dirty="0" smtClean="0"/>
              <a:t>© Crown copyright   Met Office  </a:t>
            </a:r>
            <a:r>
              <a:rPr lang="en-GB" altLang="en-US" dirty="0" smtClean="0">
                <a:solidFill>
                  <a:srgbClr val="000000"/>
                </a:solidFill>
              </a:rPr>
              <a:t>Andrew Lorenc  </a:t>
            </a:r>
            <a:fld id="{FD43AA7D-7044-47CE-A09F-66FF0C2923C2}" type="slidenum">
              <a:rPr lang="en-GB" altLang="en-US" smtClean="0">
                <a:solidFill>
                  <a:srgbClr val="000000"/>
                </a:solidFill>
              </a:rPr>
              <a:pPr/>
              <a:t>11</a:t>
            </a:fld>
            <a:endParaRPr lang="en-GB" altLang="en-US" dirty="0" smtClean="0">
              <a:solidFill>
                <a:srgbClr val="000000"/>
              </a:solidFill>
            </a:endParaRPr>
          </a:p>
          <a:p>
            <a:endParaRPr lang="en-GB" altLang="en-US" dirty="0"/>
          </a:p>
        </p:txBody>
      </p:sp>
      <p:sp>
        <p:nvSpPr>
          <p:cNvPr id="4" name="Title 3"/>
          <p:cNvSpPr>
            <a:spLocks noGrp="1"/>
          </p:cNvSpPr>
          <p:nvPr>
            <p:ph type="title"/>
          </p:nvPr>
        </p:nvSpPr>
        <p:spPr>
          <a:xfrm>
            <a:off x="527050" y="2696304"/>
            <a:ext cx="8437500" cy="1300356"/>
          </a:xfrm>
        </p:spPr>
        <p:txBody>
          <a:bodyPr/>
          <a:lstStyle/>
          <a:p>
            <a:pPr algn="ctr"/>
            <a:r>
              <a:rPr lang="en-GB" dirty="0" err="1" smtClean="0"/>
              <a:t>Variational</a:t>
            </a:r>
            <a:r>
              <a:rPr lang="en-GB" dirty="0" smtClean="0"/>
              <a:t> Bias Correction</a:t>
            </a:r>
            <a:br>
              <a:rPr lang="en-GB" dirty="0" smtClean="0"/>
            </a:br>
            <a:r>
              <a:rPr lang="en-GB" sz="4400" dirty="0" err="1" smtClean="0"/>
              <a:t>VarBC</a:t>
            </a:r>
            <a:endParaRPr lang="en-GB"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16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ooter Placeholder 2"/>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AD87C724-E457-498E-8651-D53EAD5D9973}" type="slidenum">
              <a:rPr lang="en-GB" altLang="en-US" sz="750"/>
              <a:pPr/>
              <a:t>12</a:t>
            </a:fld>
            <a:endParaRPr lang="en-GB" altLang="en-US" sz="1050">
              <a:latin typeface="Times" panose="02020603050405020304" pitchFamily="18" charset="0"/>
            </a:endParaRPr>
          </a:p>
        </p:txBody>
      </p:sp>
      <p:sp>
        <p:nvSpPr>
          <p:cNvPr id="2055" name="Rectangle 9"/>
          <p:cNvSpPr>
            <a:spLocks noChangeArrowheads="1"/>
          </p:cNvSpPr>
          <p:nvPr/>
        </p:nvSpPr>
        <p:spPr bwMode="auto">
          <a:xfrm>
            <a:off x="1277542" y="1089423"/>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500"/>
          </a:p>
        </p:txBody>
      </p:sp>
      <p:sp>
        <p:nvSpPr>
          <p:cNvPr id="2058" name="Rectangle 25"/>
          <p:cNvSpPr>
            <a:spLocks noGrp="1" noChangeArrowheads="1"/>
          </p:cNvSpPr>
          <p:nvPr>
            <p:ph type="title" idx="4294967295"/>
          </p:nvPr>
        </p:nvSpPr>
        <p:spPr>
          <a:xfrm>
            <a:off x="2102338" y="132862"/>
            <a:ext cx="7041662" cy="437661"/>
          </a:xfrm>
        </p:spPr>
        <p:txBody>
          <a:bodyPr/>
          <a:lstStyle/>
          <a:p>
            <a:pPr eaLnBrk="1" hangingPunct="1"/>
            <a:r>
              <a:rPr lang="en-GB" altLang="en-US" sz="2400" dirty="0" err="1" smtClean="0"/>
              <a:t>Variational</a:t>
            </a:r>
            <a:r>
              <a:rPr lang="en-GB" altLang="en-US" sz="2400" dirty="0" smtClean="0"/>
              <a:t> Bias Correction at Met Office</a:t>
            </a:r>
          </a:p>
        </p:txBody>
      </p:sp>
      <p:sp>
        <p:nvSpPr>
          <p:cNvPr id="11" name="TextBox 10"/>
          <p:cNvSpPr txBox="1"/>
          <p:nvPr/>
        </p:nvSpPr>
        <p:spPr>
          <a:xfrm>
            <a:off x="148492" y="1015678"/>
            <a:ext cx="8995508" cy="3314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468000" indent="-457200" defTabSz="584200" hangingPunct="0">
              <a:spcAft>
                <a:spcPts val="600"/>
              </a:spcAft>
              <a:buFont typeface="Arial" pitchFamily="34" charset="0"/>
              <a:buChar char="•"/>
            </a:pPr>
            <a:r>
              <a:rPr lang="en-GB" sz="1800" dirty="0" smtClean="0">
                <a:sym typeface="Helvetica Light"/>
              </a:rPr>
              <a:t>Normally referred to as “observational” bias correction, </a:t>
            </a:r>
            <a:br>
              <a:rPr lang="en-GB" sz="1800" dirty="0" smtClean="0">
                <a:sym typeface="Helvetica Light"/>
              </a:rPr>
            </a:br>
            <a:r>
              <a:rPr lang="en-GB" sz="1800" dirty="0" smtClean="0">
                <a:sym typeface="Helvetica Light"/>
              </a:rPr>
              <a:t>but in fact it is the innovations   </a:t>
            </a:r>
            <a:r>
              <a:rPr lang="en-GB" sz="1800" b="1" dirty="0" smtClean="0">
                <a:latin typeface="Times New Roman" panose="02020603050405020304" pitchFamily="18" charset="0"/>
                <a:cs typeface="Times New Roman" panose="02020603050405020304" pitchFamily="18" charset="0"/>
              </a:rPr>
              <a:t>d</a:t>
            </a:r>
            <a:r>
              <a:rPr lang="en-GB" sz="1800" dirty="0" smtClean="0"/>
              <a:t> = </a:t>
            </a:r>
            <a:r>
              <a:rPr lang="en-GB" sz="1800" dirty="0" smtClean="0">
                <a:latin typeface="Times New Roman" panose="02020603050405020304" pitchFamily="18" charset="0"/>
                <a:cs typeface="Times New Roman" panose="02020603050405020304" pitchFamily="18" charset="0"/>
              </a:rPr>
              <a:t> </a:t>
            </a:r>
            <a:r>
              <a:rPr lang="en-GB" sz="1800" b="1" dirty="0" err="1" smtClean="0">
                <a:latin typeface="Times New Roman" panose="02020603050405020304" pitchFamily="18" charset="0"/>
                <a:cs typeface="Times New Roman" panose="02020603050405020304" pitchFamily="18" charset="0"/>
              </a:rPr>
              <a:t>y</a:t>
            </a:r>
            <a:r>
              <a:rPr lang="en-GB" sz="1800" i="1" baseline="30000" dirty="0" err="1" smtClean="0">
                <a:latin typeface="Times New Roman" panose="02020603050405020304" pitchFamily="18" charset="0"/>
                <a:cs typeface="Times New Roman" panose="02020603050405020304" pitchFamily="18" charset="0"/>
              </a:rPr>
              <a:t>o</a:t>
            </a:r>
            <a:r>
              <a:rPr lang="en-GB" sz="1800" dirty="0" smtClean="0">
                <a:latin typeface="Times New Roman" panose="02020603050405020304" pitchFamily="18" charset="0"/>
                <a:cs typeface="Times New Roman" panose="02020603050405020304" pitchFamily="18" charset="0"/>
              </a:rPr>
              <a:t> - </a:t>
            </a:r>
            <a:r>
              <a:rPr lang="en-GB" sz="1800" i="1" dirty="0" smtClean="0">
                <a:latin typeface="Times New Roman" panose="02020603050405020304" pitchFamily="18" charset="0"/>
                <a:cs typeface="Times New Roman" panose="02020603050405020304" pitchFamily="18" charset="0"/>
              </a:rPr>
              <a:t>H</a:t>
            </a:r>
            <a:r>
              <a:rPr lang="en-GB" sz="1800" dirty="0" smtClean="0">
                <a:latin typeface="Times New Roman" panose="02020603050405020304" pitchFamily="18" charset="0"/>
                <a:cs typeface="Times New Roman" panose="02020603050405020304" pitchFamily="18" charset="0"/>
              </a:rPr>
              <a:t>(</a:t>
            </a:r>
            <a:r>
              <a:rPr lang="en-GB" sz="1800" b="1" u="sng" dirty="0" err="1" smtClean="0">
                <a:latin typeface="Times New Roman" panose="02020603050405020304" pitchFamily="18" charset="0"/>
                <a:cs typeface="Times New Roman" panose="02020603050405020304" pitchFamily="18" charset="0"/>
              </a:rPr>
              <a:t>x</a:t>
            </a:r>
            <a:r>
              <a:rPr lang="en-GB" sz="1800" i="1" baseline="30000" dirty="0" err="1" smtClean="0">
                <a:latin typeface="Times New Roman" panose="02020603050405020304" pitchFamily="18" charset="0"/>
                <a:cs typeface="Times New Roman" panose="02020603050405020304" pitchFamily="18" charset="0"/>
              </a:rPr>
              <a:t>b</a:t>
            </a:r>
            <a:r>
              <a:rPr lang="en-GB" sz="1800" dirty="0" smtClean="0">
                <a:latin typeface="Times New Roman" panose="02020603050405020304" pitchFamily="18" charset="0"/>
                <a:cs typeface="Times New Roman" panose="02020603050405020304" pitchFamily="18" charset="0"/>
              </a:rPr>
              <a:t>)  </a:t>
            </a:r>
            <a:r>
              <a:rPr lang="en-GB" sz="1800" dirty="0" smtClean="0">
                <a:cs typeface="Times New Roman" panose="02020603050405020304" pitchFamily="18" charset="0"/>
              </a:rPr>
              <a:t>which are corrected!</a:t>
            </a:r>
            <a:endParaRPr lang="en-GB" sz="1800" dirty="0" smtClean="0">
              <a:sym typeface="Helvetica Light"/>
            </a:endParaRPr>
          </a:p>
          <a:p>
            <a:pPr marL="468000" marR="0" indent="-457200" algn="l" defTabSz="584200" rtl="0" fontAlgn="auto" latinLnBrk="0" hangingPunct="0">
              <a:lnSpc>
                <a:spcPct val="100000"/>
              </a:lnSpc>
              <a:spcBef>
                <a:spcPts val="0"/>
              </a:spcBef>
              <a:spcAft>
                <a:spcPts val="600"/>
              </a:spcAft>
              <a:buClrTx/>
              <a:buSzTx/>
              <a:buFont typeface="Arial" pitchFamily="34" charset="0"/>
              <a:buChar char="•"/>
              <a:tabLst/>
            </a:pP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Previous off-line system was run (when judged necessary) on off-line data collected from OPS </a:t>
            </a:r>
            <a:r>
              <a:rPr lang="en-GB" sz="1800" dirty="0" smtClean="0">
                <a:sym typeface="Helvetica Light"/>
              </a:rPr>
              <a:t>o-b innovations.</a:t>
            </a:r>
          </a:p>
          <a:p>
            <a:pPr marL="468000" indent="-457200" defTabSz="584200" hangingPunct="0">
              <a:spcAft>
                <a:spcPts val="600"/>
              </a:spcAft>
              <a:buFont typeface="Arial" pitchFamily="34" charset="0"/>
              <a:buChar char="•"/>
            </a:pP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Replace</a:t>
            </a:r>
            <a:r>
              <a:rPr lang="en-GB" sz="1800" dirty="0" smtClean="0">
                <a:sym typeface="Helvetica Light"/>
              </a:rPr>
              <a:t>d by </a:t>
            </a:r>
            <a:r>
              <a:rPr lang="en-GB" sz="1800" dirty="0" err="1" smtClean="0">
                <a:sym typeface="Helvetica Light"/>
              </a:rPr>
              <a:t>VarBC</a:t>
            </a:r>
            <a:r>
              <a:rPr lang="en-GB" sz="1800" dirty="0" smtClean="0">
                <a:sym typeface="Helvetica Light"/>
              </a:rPr>
              <a:t> </a:t>
            </a:r>
            <a:r>
              <a:rPr lang="en-GB" dirty="0" smtClean="0">
                <a:sym typeface="Helvetica Light"/>
              </a:rPr>
              <a:t>version-1</a:t>
            </a:r>
            <a:r>
              <a:rPr lang="en-GB" sz="1800" dirty="0" smtClean="0">
                <a:sym typeface="Helvetica Light"/>
              </a:rPr>
              <a:t> designed to replicate [some of] off-line scheme </a:t>
            </a:r>
            <a:br>
              <a:rPr lang="en-GB" sz="1800" dirty="0" smtClean="0">
                <a:sym typeface="Helvetica Light"/>
              </a:rPr>
            </a:br>
            <a:r>
              <a:rPr lang="en-GB" sz="1200" dirty="0" smtClean="0">
                <a:sym typeface="Helvetica Light"/>
              </a:rPr>
              <a:t>(</a:t>
            </a:r>
            <a:r>
              <a:rPr lang="en-GB" sz="1200" dirty="0" err="1" smtClean="0">
                <a:sym typeface="Helvetica Light"/>
              </a:rPr>
              <a:t>DingMin</a:t>
            </a:r>
            <a:r>
              <a:rPr lang="en-GB" sz="1200" dirty="0" smtClean="0">
                <a:sym typeface="Helvetica Light"/>
              </a:rPr>
              <a:t> Li: OPS</a:t>
            </a:r>
            <a:r>
              <a:rPr kumimoji="0" lang="en-GB" sz="1200" b="0" i="0" u="none" strike="noStrike" cap="none" spc="0" normalizeH="0" baseline="0" dirty="0" smtClean="0">
                <a:ln>
                  <a:noFill/>
                </a:ln>
                <a:solidFill>
                  <a:schemeClr val="tx1"/>
                </a:solidFill>
                <a:effectLst/>
                <a:uFillTx/>
                <a:latin typeface="+mn-lt"/>
                <a:ea typeface="+mn-ea"/>
                <a:cs typeface="+mn-cs"/>
                <a:sym typeface="Helvetica Light"/>
              </a:rPr>
              <a:t> &amp; Predictors,   Andrew</a:t>
            </a:r>
            <a:r>
              <a:rPr kumimoji="0" lang="en-GB" sz="1200" b="0" i="0" u="none" strike="noStrike" cap="none" spc="0" normalizeH="0" dirty="0" smtClean="0">
                <a:ln>
                  <a:noFill/>
                </a:ln>
                <a:solidFill>
                  <a:schemeClr val="tx1"/>
                </a:solidFill>
                <a:effectLst/>
                <a:uFillTx/>
                <a:latin typeface="+mn-lt"/>
                <a:ea typeface="+mn-ea"/>
                <a:cs typeface="+mn-cs"/>
                <a:sym typeface="Helvetica Light"/>
              </a:rPr>
              <a:t> </a:t>
            </a:r>
            <a:r>
              <a:rPr kumimoji="0" lang="en-GB" sz="1200" b="0" i="0" u="none" strike="noStrike" cap="none" spc="0" normalizeH="0" baseline="0" dirty="0" smtClean="0">
                <a:ln>
                  <a:noFill/>
                </a:ln>
                <a:solidFill>
                  <a:schemeClr val="tx1"/>
                </a:solidFill>
                <a:effectLst/>
                <a:uFillTx/>
                <a:latin typeface="+mn-lt"/>
                <a:ea typeface="+mn-ea"/>
                <a:cs typeface="+mn-cs"/>
                <a:sym typeface="Helvetica Light"/>
              </a:rPr>
              <a:t>Lorenc: </a:t>
            </a:r>
            <a:r>
              <a:rPr kumimoji="0" lang="en-GB" sz="1200" b="0" i="0" u="none" strike="noStrike" cap="none" spc="0" normalizeH="0" baseline="0" dirty="0" err="1" smtClean="0">
                <a:ln>
                  <a:noFill/>
                </a:ln>
                <a:solidFill>
                  <a:schemeClr val="tx1"/>
                </a:solidFill>
                <a:effectLst/>
                <a:uFillTx/>
                <a:latin typeface="+mn-lt"/>
                <a:ea typeface="+mn-ea"/>
                <a:cs typeface="+mn-cs"/>
                <a:sym typeface="Helvetica Light"/>
              </a:rPr>
              <a:t>VarBC</a:t>
            </a:r>
            <a:r>
              <a:rPr kumimoji="0" lang="en-GB" sz="1200" b="0" i="0" u="none" strike="noStrike" cap="none" spc="0" normalizeH="0" baseline="0" dirty="0" smtClean="0">
                <a:ln>
                  <a:noFill/>
                </a:ln>
                <a:solidFill>
                  <a:schemeClr val="tx1"/>
                </a:solidFill>
                <a:effectLst/>
                <a:uFillTx/>
                <a:latin typeface="+mn-lt"/>
                <a:ea typeface="+mn-ea"/>
                <a:cs typeface="+mn-cs"/>
                <a:sym typeface="Helvetica Light"/>
              </a:rPr>
              <a:t> code,   James Cameron: testing &amp;</a:t>
            </a:r>
            <a:r>
              <a:rPr kumimoji="0" lang="en-GB" sz="1200" b="0" i="0" u="none" strike="noStrike" cap="none" spc="0" normalizeH="0" dirty="0" smtClean="0">
                <a:ln>
                  <a:noFill/>
                </a:ln>
                <a:solidFill>
                  <a:schemeClr val="tx1"/>
                </a:solidFill>
                <a:effectLst/>
                <a:uFillTx/>
                <a:latin typeface="+mn-lt"/>
                <a:ea typeface="+mn-ea"/>
                <a:cs typeface="+mn-cs"/>
                <a:sym typeface="Helvetica Light"/>
              </a:rPr>
              <a:t> implementation)</a:t>
            </a:r>
            <a:r>
              <a:rPr kumimoji="0" lang="en-GB" sz="1200" b="0" i="0" u="none" strike="noStrike" cap="none" spc="0" normalizeH="0" baseline="0" dirty="0" smtClean="0">
                <a:ln>
                  <a:noFill/>
                </a:ln>
                <a:solidFill>
                  <a:schemeClr val="tx1"/>
                </a:solidFill>
                <a:effectLst/>
                <a:uFillTx/>
                <a:latin typeface="+mn-lt"/>
                <a:ea typeface="+mn-ea"/>
                <a:cs typeface="+mn-cs"/>
                <a:sym typeface="Helvetica Light"/>
              </a:rPr>
              <a:t> </a:t>
            </a:r>
            <a:br>
              <a:rPr kumimoji="0" lang="en-GB" sz="1200" b="0" i="0" u="none" strike="noStrike" cap="none" spc="0" normalizeH="0" baseline="0" dirty="0" smtClean="0">
                <a:ln>
                  <a:noFill/>
                </a:ln>
                <a:solidFill>
                  <a:schemeClr val="tx1"/>
                </a:solidFill>
                <a:effectLst/>
                <a:uFillTx/>
                <a:latin typeface="+mn-lt"/>
                <a:ea typeface="+mn-ea"/>
                <a:cs typeface="+mn-cs"/>
                <a:sym typeface="Helvetica Light"/>
              </a:rPr>
            </a:br>
            <a:r>
              <a:rPr kumimoji="0" lang="en-GB" sz="1200" b="0" i="0" u="none" strike="noStrike" cap="none" spc="0" normalizeH="0" baseline="0" dirty="0" smtClean="0">
                <a:ln>
                  <a:noFill/>
                </a:ln>
                <a:solidFill>
                  <a:schemeClr val="tx1"/>
                </a:solidFill>
                <a:effectLst/>
                <a:uFillTx/>
                <a:latin typeface="+mn-lt"/>
                <a:ea typeface="+mn-ea"/>
                <a:cs typeface="+mn-cs"/>
                <a:sym typeface="Helvetica Light"/>
              </a:rPr>
              <a:t>VSDP32: </a:t>
            </a:r>
            <a:r>
              <a:rPr lang="en-GB" sz="1200" dirty="0" smtClean="0">
                <a:sym typeface="Helvetica Light"/>
              </a:rPr>
              <a:t>b</a:t>
            </a:r>
            <a:r>
              <a:rPr kumimoji="0" lang="en-GB" sz="1200" b="0" i="0" u="none" strike="noStrike" cap="none" spc="0" normalizeH="0" baseline="0" dirty="0" smtClean="0">
                <a:ln>
                  <a:noFill/>
                </a:ln>
                <a:solidFill>
                  <a:schemeClr val="tx1"/>
                </a:solidFill>
                <a:effectLst/>
                <a:uFillTx/>
                <a:latin typeface="+mn-lt"/>
                <a:ea typeface="+mn-ea"/>
                <a:cs typeface="+mn-cs"/>
                <a:sym typeface="Helvetica Light"/>
              </a:rPr>
              <a:t>ased </a:t>
            </a:r>
            <a:r>
              <a:rPr lang="en-GB" sz="1200" dirty="0" smtClean="0">
                <a:sym typeface="Helvetica Light"/>
              </a:rPr>
              <a:t>on </a:t>
            </a:r>
            <a:r>
              <a:rPr lang="en-GB" sz="1200" dirty="0" err="1" smtClean="0">
                <a:sym typeface="Helvetica Light"/>
              </a:rPr>
              <a:t>Derber</a:t>
            </a:r>
            <a:r>
              <a:rPr lang="en-GB" sz="1200" dirty="0" smtClean="0">
                <a:sym typeface="Helvetica Light"/>
              </a:rPr>
              <a:t> and Wu (1998), </a:t>
            </a:r>
            <a:r>
              <a:rPr lang="en-GB" sz="1200" dirty="0" err="1" smtClean="0">
                <a:sym typeface="Helvetica Light"/>
              </a:rPr>
              <a:t>Auligné</a:t>
            </a:r>
            <a:r>
              <a:rPr lang="en-GB" sz="1200" dirty="0" smtClean="0">
                <a:sym typeface="Helvetica Light"/>
              </a:rPr>
              <a:t> et al. (2007), Dee and </a:t>
            </a:r>
            <a:r>
              <a:rPr lang="en-GB" sz="1200" dirty="0" err="1" smtClean="0">
                <a:sym typeface="Helvetica Light"/>
              </a:rPr>
              <a:t>Uppala</a:t>
            </a:r>
            <a:r>
              <a:rPr lang="en-GB" sz="1200" dirty="0" smtClean="0">
                <a:sym typeface="Helvetica Light"/>
              </a:rPr>
              <a:t>(2009).</a:t>
            </a:r>
            <a:br>
              <a:rPr lang="en-GB" sz="1200" dirty="0" smtClean="0">
                <a:sym typeface="Helvetica Light"/>
              </a:rPr>
            </a:br>
            <a:r>
              <a:rPr lang="en-GB" sz="1800" dirty="0" smtClean="0">
                <a:sym typeface="Helvetica Light"/>
              </a:rPr>
              <a:t>+ Easier to maintain.  </a:t>
            </a:r>
            <a:br>
              <a:rPr lang="en-GB" sz="1800" dirty="0" smtClean="0">
                <a:sym typeface="Helvetica Light"/>
              </a:rPr>
            </a:br>
            <a:r>
              <a:rPr lang="en-GB" sz="1800" dirty="0" smtClean="0">
                <a:sym typeface="Helvetica Light"/>
              </a:rPr>
              <a:t>+ Slightly better due to use of o-a biases – fully consistent with VAR usage.</a:t>
            </a:r>
            <a:br>
              <a:rPr lang="en-GB" sz="1800" dirty="0" smtClean="0">
                <a:sym typeface="Helvetica Light"/>
              </a:rPr>
            </a:br>
            <a:r>
              <a:rPr lang="en-GB" sz="1800" dirty="0" smtClean="0">
                <a:sym typeface="Helvetica Light"/>
              </a:rPr>
              <a:t>+ Scope to extend to other observation types and predictors.</a:t>
            </a:r>
            <a:endParaRPr kumimoji="0" lang="en-GB" sz="1200" b="0" i="0" u="none" strike="noStrike" cap="none" spc="0" normalizeH="0" baseline="0" dirty="0" smtClean="0">
              <a:ln>
                <a:noFill/>
              </a:ln>
              <a:solidFill>
                <a:schemeClr val="tx1"/>
              </a:solidFill>
              <a:effectLst/>
              <a:uFillTx/>
              <a:latin typeface="+mn-lt"/>
              <a:ea typeface="+mn-ea"/>
              <a:cs typeface="+mn-cs"/>
              <a:sym typeface="Helvetica Light"/>
            </a:endParaRPr>
          </a:p>
          <a:p>
            <a:pPr marL="468000" marR="0" indent="-457200" algn="l" defTabSz="584200" rtl="0" fontAlgn="auto" latinLnBrk="0" hangingPunct="0">
              <a:lnSpc>
                <a:spcPct val="100000"/>
              </a:lnSpc>
              <a:spcBef>
                <a:spcPts val="0"/>
              </a:spcBef>
              <a:spcAft>
                <a:spcPts val="600"/>
              </a:spcAft>
              <a:buClrTx/>
              <a:buSzTx/>
              <a:buFont typeface="Arial" pitchFamily="34" charset="0"/>
              <a:buChar char="•"/>
              <a:tabLst/>
            </a:pPr>
            <a:r>
              <a:rPr lang="en-GB" sz="1800" dirty="0" smtClean="0">
                <a:sym typeface="Helvetica Light"/>
              </a:rPr>
              <a:t>Gave unexpectedly large positive impact in Mar 2016 – still largely unexplained.</a:t>
            </a:r>
          </a:p>
        </p:txBody>
      </p:sp>
    </p:spTree>
    <p:extLst>
      <p:ext uri="{BB962C8B-B14F-4D97-AF65-F5344CB8AC3E}">
        <p14:creationId xmlns:p14="http://schemas.microsoft.com/office/powerpoint/2010/main" val="172623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820984" y="0"/>
            <a:ext cx="6814159" cy="648677"/>
          </a:xfrm>
        </p:spPr>
        <p:txBody>
          <a:bodyPr/>
          <a:lstStyle/>
          <a:p>
            <a:r>
              <a:rPr lang="en-GB" dirty="0" err="1" smtClean="0"/>
              <a:t>VarBC</a:t>
            </a:r>
            <a:r>
              <a:rPr lang="en-GB" dirty="0" smtClean="0"/>
              <a:t> flow chart</a:t>
            </a:r>
          </a:p>
        </p:txBody>
      </p:sp>
      <p:sp>
        <p:nvSpPr>
          <p:cNvPr id="11267" name="TextBox 4"/>
          <p:cNvSpPr txBox="1">
            <a:spLocks noChangeArrowheads="1"/>
          </p:cNvSpPr>
          <p:nvPr/>
        </p:nvSpPr>
        <p:spPr bwMode="auto">
          <a:xfrm>
            <a:off x="3779839" y="1878405"/>
            <a:ext cx="564578" cy="307777"/>
          </a:xfrm>
          <a:prstGeom prst="rect">
            <a:avLst/>
          </a:prstGeom>
          <a:noFill/>
          <a:ln w="25400">
            <a:solidFill>
              <a:srgbClr val="002060"/>
            </a:solidFill>
            <a:miter lim="800000"/>
            <a:headEnd/>
            <a:tailEnd/>
          </a:ln>
        </p:spPr>
        <p:txBody>
          <a:bodyPr wrap="none">
            <a:spAutoFit/>
          </a:bodyPr>
          <a:lstStyle/>
          <a:p>
            <a:r>
              <a:rPr lang="en-GB">
                <a:solidFill>
                  <a:srgbClr val="0070C0"/>
                </a:solidFill>
              </a:rPr>
              <a:t>OPS</a:t>
            </a:r>
          </a:p>
        </p:txBody>
      </p:sp>
      <p:sp>
        <p:nvSpPr>
          <p:cNvPr id="11268" name="TextBox 5"/>
          <p:cNvSpPr txBox="1">
            <a:spLocks noChangeArrowheads="1"/>
          </p:cNvSpPr>
          <p:nvPr/>
        </p:nvSpPr>
        <p:spPr bwMode="auto">
          <a:xfrm>
            <a:off x="3779838" y="2904724"/>
            <a:ext cx="541623" cy="307777"/>
          </a:xfrm>
          <a:prstGeom prst="rect">
            <a:avLst/>
          </a:prstGeom>
          <a:noFill/>
          <a:ln w="25400">
            <a:solidFill>
              <a:srgbClr val="002060"/>
            </a:solidFill>
            <a:miter lim="800000"/>
            <a:headEnd/>
            <a:tailEnd/>
          </a:ln>
        </p:spPr>
        <p:txBody>
          <a:bodyPr wrap="none">
            <a:spAutoFit/>
          </a:bodyPr>
          <a:lstStyle/>
          <a:p>
            <a:r>
              <a:rPr lang="en-GB">
                <a:solidFill>
                  <a:srgbClr val="0070C0"/>
                </a:solidFill>
              </a:rPr>
              <a:t>VAR</a:t>
            </a:r>
          </a:p>
        </p:txBody>
      </p:sp>
      <p:sp>
        <p:nvSpPr>
          <p:cNvPr id="11269" name="TextBox 6"/>
          <p:cNvSpPr txBox="1">
            <a:spLocks noChangeArrowheads="1"/>
          </p:cNvSpPr>
          <p:nvPr/>
        </p:nvSpPr>
        <p:spPr bwMode="auto">
          <a:xfrm>
            <a:off x="1042988" y="1878405"/>
            <a:ext cx="929550" cy="307777"/>
          </a:xfrm>
          <a:prstGeom prst="rect">
            <a:avLst/>
          </a:prstGeom>
          <a:noFill/>
          <a:ln w="25400">
            <a:solidFill>
              <a:srgbClr val="002060"/>
            </a:solidFill>
            <a:miter lim="800000"/>
            <a:headEnd/>
            <a:tailEnd/>
          </a:ln>
        </p:spPr>
        <p:txBody>
          <a:bodyPr wrap="none">
            <a:spAutoFit/>
          </a:bodyPr>
          <a:lstStyle/>
          <a:p>
            <a:r>
              <a:rPr lang="en-GB">
                <a:solidFill>
                  <a:srgbClr val="0070C0"/>
                </a:solidFill>
              </a:rPr>
              <a:t>VarBC.IN</a:t>
            </a:r>
          </a:p>
        </p:txBody>
      </p:sp>
      <p:sp>
        <p:nvSpPr>
          <p:cNvPr id="11270" name="TextBox 7"/>
          <p:cNvSpPr txBox="1">
            <a:spLocks noChangeArrowheads="1"/>
          </p:cNvSpPr>
          <p:nvPr/>
        </p:nvSpPr>
        <p:spPr bwMode="auto">
          <a:xfrm>
            <a:off x="3635375" y="905665"/>
            <a:ext cx="732893" cy="307777"/>
          </a:xfrm>
          <a:prstGeom prst="rect">
            <a:avLst/>
          </a:prstGeom>
          <a:noFill/>
          <a:ln w="25400">
            <a:solidFill>
              <a:srgbClr val="002060"/>
            </a:solidFill>
            <a:miter lim="800000"/>
            <a:headEnd/>
            <a:tailEnd/>
          </a:ln>
        </p:spPr>
        <p:txBody>
          <a:bodyPr wrap="none">
            <a:spAutoFit/>
          </a:bodyPr>
          <a:lstStyle/>
          <a:p>
            <a:r>
              <a:rPr lang="en-GB">
                <a:solidFill>
                  <a:srgbClr val="0070C0"/>
                </a:solidFill>
              </a:rPr>
              <a:t>MetDB</a:t>
            </a:r>
          </a:p>
        </p:txBody>
      </p:sp>
      <p:sp>
        <p:nvSpPr>
          <p:cNvPr id="11271" name="TextBox 8"/>
          <p:cNvSpPr txBox="1">
            <a:spLocks noChangeArrowheads="1"/>
          </p:cNvSpPr>
          <p:nvPr/>
        </p:nvSpPr>
        <p:spPr bwMode="auto">
          <a:xfrm>
            <a:off x="6804026" y="2904724"/>
            <a:ext cx="929550" cy="307777"/>
          </a:xfrm>
          <a:prstGeom prst="rect">
            <a:avLst/>
          </a:prstGeom>
          <a:noFill/>
          <a:ln w="25400">
            <a:solidFill>
              <a:srgbClr val="002060"/>
            </a:solidFill>
            <a:miter lim="800000"/>
            <a:headEnd/>
            <a:tailEnd/>
          </a:ln>
        </p:spPr>
        <p:txBody>
          <a:bodyPr wrap="none">
            <a:spAutoFit/>
          </a:bodyPr>
          <a:lstStyle/>
          <a:p>
            <a:r>
              <a:rPr lang="en-GB">
                <a:solidFill>
                  <a:srgbClr val="0070C0"/>
                </a:solidFill>
              </a:rPr>
              <a:t>VarBC.IN</a:t>
            </a:r>
          </a:p>
        </p:txBody>
      </p:sp>
      <p:cxnSp>
        <p:nvCxnSpPr>
          <p:cNvPr id="11" name="Straight Arrow Connector 10"/>
          <p:cNvCxnSpPr/>
          <p:nvPr/>
        </p:nvCxnSpPr>
        <p:spPr>
          <a:xfrm>
            <a:off x="4211638" y="1284284"/>
            <a:ext cx="0" cy="54054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11638" y="2255833"/>
            <a:ext cx="0" cy="59412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274" name="TextBox 12"/>
          <p:cNvSpPr txBox="1">
            <a:spLocks noChangeArrowheads="1"/>
          </p:cNvSpPr>
          <p:nvPr/>
        </p:nvSpPr>
        <p:spPr bwMode="auto">
          <a:xfrm>
            <a:off x="1042988" y="2904724"/>
            <a:ext cx="929550" cy="307777"/>
          </a:xfrm>
          <a:prstGeom prst="rect">
            <a:avLst/>
          </a:prstGeom>
          <a:noFill/>
          <a:ln w="25400">
            <a:solidFill>
              <a:srgbClr val="002060"/>
            </a:solidFill>
            <a:miter lim="800000"/>
            <a:headEnd/>
            <a:tailEnd/>
          </a:ln>
        </p:spPr>
        <p:txBody>
          <a:bodyPr wrap="none">
            <a:spAutoFit/>
          </a:bodyPr>
          <a:lstStyle/>
          <a:p>
            <a:r>
              <a:rPr lang="en-GB" dirty="0">
                <a:solidFill>
                  <a:srgbClr val="0070C0"/>
                </a:solidFill>
              </a:rPr>
              <a:t>VarBC.IN</a:t>
            </a:r>
          </a:p>
        </p:txBody>
      </p:sp>
      <p:sp>
        <p:nvSpPr>
          <p:cNvPr id="11275" name="TextBox 13"/>
          <p:cNvSpPr txBox="1">
            <a:spLocks noChangeArrowheads="1"/>
          </p:cNvSpPr>
          <p:nvPr/>
        </p:nvSpPr>
        <p:spPr bwMode="auto">
          <a:xfrm>
            <a:off x="4356101" y="1392630"/>
            <a:ext cx="2634054" cy="461665"/>
          </a:xfrm>
          <a:prstGeom prst="rect">
            <a:avLst/>
          </a:prstGeom>
          <a:noFill/>
          <a:ln w="9525">
            <a:noFill/>
            <a:miter lim="800000"/>
            <a:headEnd/>
            <a:tailEnd/>
          </a:ln>
        </p:spPr>
        <p:txBody>
          <a:bodyPr wrap="none">
            <a:spAutoFit/>
          </a:bodyPr>
          <a:lstStyle/>
          <a:p>
            <a:r>
              <a:rPr lang="en-GB" sz="2400"/>
              <a:t>Raw observations</a:t>
            </a:r>
          </a:p>
        </p:txBody>
      </p:sp>
      <p:sp>
        <p:nvSpPr>
          <p:cNvPr id="11276" name="TextBox 14"/>
          <p:cNvSpPr txBox="1">
            <a:spLocks noChangeArrowheads="1"/>
          </p:cNvSpPr>
          <p:nvPr/>
        </p:nvSpPr>
        <p:spPr bwMode="auto">
          <a:xfrm>
            <a:off x="4427538" y="2364180"/>
            <a:ext cx="3985386" cy="461665"/>
          </a:xfrm>
          <a:prstGeom prst="rect">
            <a:avLst/>
          </a:prstGeom>
          <a:noFill/>
          <a:ln w="9525">
            <a:noFill/>
            <a:miter lim="800000"/>
            <a:headEnd/>
            <a:tailEnd/>
          </a:ln>
        </p:spPr>
        <p:txBody>
          <a:bodyPr wrap="none">
            <a:spAutoFit/>
          </a:bodyPr>
          <a:lstStyle/>
          <a:p>
            <a:r>
              <a:rPr lang="en-GB" sz="2400"/>
              <a:t>Bias corrected observations</a:t>
            </a:r>
          </a:p>
        </p:txBody>
      </p:sp>
      <p:cxnSp>
        <p:nvCxnSpPr>
          <p:cNvPr id="26" name="Straight Connector 25"/>
          <p:cNvCxnSpPr/>
          <p:nvPr/>
        </p:nvCxnSpPr>
        <p:spPr>
          <a:xfrm>
            <a:off x="7667625" y="3282153"/>
            <a:ext cx="0" cy="81081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8313" y="4092968"/>
            <a:ext cx="719931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8313" y="2040330"/>
            <a:ext cx="0" cy="205263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8314" y="2040330"/>
            <a:ext cx="503237"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016369" y="2039815"/>
            <a:ext cx="1692032" cy="515"/>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016369" y="3066649"/>
            <a:ext cx="1692032" cy="4797"/>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368800" y="3055815"/>
            <a:ext cx="2363789" cy="1083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284" name="TextBox 46"/>
          <p:cNvSpPr txBox="1">
            <a:spLocks noChangeArrowheads="1"/>
          </p:cNvSpPr>
          <p:nvPr/>
        </p:nvSpPr>
        <p:spPr bwMode="auto">
          <a:xfrm>
            <a:off x="5228063" y="3251460"/>
            <a:ext cx="4220369" cy="461665"/>
          </a:xfrm>
          <a:prstGeom prst="rect">
            <a:avLst/>
          </a:prstGeom>
          <a:noFill/>
          <a:ln w="9525">
            <a:noFill/>
            <a:miter lim="800000"/>
            <a:headEnd/>
            <a:tailEnd/>
          </a:ln>
        </p:spPr>
        <p:txBody>
          <a:bodyPr wrap="square">
            <a:spAutoFit/>
          </a:bodyPr>
          <a:lstStyle/>
          <a:p>
            <a:r>
              <a:rPr lang="en-GB" sz="2400" dirty="0"/>
              <a:t>Add increment </a:t>
            </a:r>
            <a:r>
              <a:rPr lang="en-GB" sz="2400" dirty="0" smtClean="0"/>
              <a:t>to </a:t>
            </a:r>
            <a:r>
              <a:rPr lang="en-GB" sz="2400" dirty="0" err="1" smtClean="0"/>
              <a:t>VarBC</a:t>
            </a:r>
            <a:r>
              <a:rPr lang="en-GB" sz="2400" dirty="0" smtClean="0"/>
              <a:t> </a:t>
            </a:r>
            <a:r>
              <a:rPr lang="el-GR" sz="2400" i="1" dirty="0" smtClean="0">
                <a:solidFill>
                  <a:srgbClr val="0000FF"/>
                </a:solidFill>
              </a:rPr>
              <a:t>β</a:t>
            </a:r>
            <a:r>
              <a:rPr lang="en-GB" sz="2400" i="1" baseline="-25000" dirty="0" err="1">
                <a:solidFill>
                  <a:srgbClr val="0000FF"/>
                </a:solidFill>
                <a:latin typeface="Times New Roman" panose="02020603050405020304" pitchFamily="18" charset="0"/>
                <a:cs typeface="Times New Roman" panose="02020603050405020304" pitchFamily="18" charset="0"/>
              </a:rPr>
              <a:t>i</a:t>
            </a:r>
            <a:r>
              <a:rPr lang="en-GB" sz="2400" dirty="0" smtClean="0"/>
              <a:t> </a:t>
            </a:r>
            <a:endParaRPr lang="en-GB" sz="2400" dirty="0"/>
          </a:p>
        </p:txBody>
      </p:sp>
      <p:sp>
        <p:nvSpPr>
          <p:cNvPr id="24" name="Rectangle 23"/>
          <p:cNvSpPr/>
          <p:nvPr/>
        </p:nvSpPr>
        <p:spPr>
          <a:xfrm>
            <a:off x="4198772" y="2132868"/>
            <a:ext cx="4861249" cy="307777"/>
          </a:xfrm>
          <a:prstGeom prst="rect">
            <a:avLst/>
          </a:prstGeom>
        </p:spPr>
        <p:txBody>
          <a:bodyPr wrap="square">
            <a:spAutoFit/>
          </a:bodyPr>
          <a:lstStyle/>
          <a:p>
            <a:pPr>
              <a:buFont typeface="Arial" charset="0"/>
              <a:buNone/>
            </a:pPr>
            <a:r>
              <a:rPr lang="en-GB" dirty="0" err="1" smtClean="0">
                <a:solidFill>
                  <a:srgbClr val="0000FF"/>
                </a:solidFill>
              </a:rPr>
              <a:t>y</a:t>
            </a:r>
            <a:r>
              <a:rPr lang="en-GB" baseline="30000" dirty="0" err="1" smtClean="0">
                <a:solidFill>
                  <a:srgbClr val="0000FF"/>
                </a:solidFill>
              </a:rPr>
              <a:t>o</a:t>
            </a:r>
            <a:r>
              <a:rPr lang="en-GB" dirty="0" smtClean="0">
                <a:solidFill>
                  <a:srgbClr val="0000FF"/>
                </a:solidFill>
              </a:rPr>
              <a:t> = </a:t>
            </a:r>
            <a:r>
              <a:rPr lang="en-GB" dirty="0" err="1" smtClean="0">
                <a:solidFill>
                  <a:srgbClr val="0000FF"/>
                </a:solidFill>
              </a:rPr>
              <a:t>y</a:t>
            </a:r>
            <a:r>
              <a:rPr lang="en-GB" baseline="30000" dirty="0" err="1" smtClean="0">
                <a:solidFill>
                  <a:srgbClr val="0000FF"/>
                </a:solidFill>
              </a:rPr>
              <a:t>o</a:t>
            </a:r>
            <a:r>
              <a:rPr lang="en-GB" dirty="0" smtClean="0">
                <a:solidFill>
                  <a:srgbClr val="0000FF"/>
                </a:solidFill>
              </a:rPr>
              <a:t> - ( </a:t>
            </a:r>
            <a:r>
              <a:rPr lang="el-GR" i="1" dirty="0" smtClean="0">
                <a:solidFill>
                  <a:srgbClr val="0000FF"/>
                </a:solidFill>
              </a:rPr>
              <a:t>β</a:t>
            </a:r>
            <a:r>
              <a:rPr lang="en-GB" baseline="-25000" dirty="0">
                <a:solidFill>
                  <a:srgbClr val="0000FF"/>
                </a:solidFill>
              </a:rPr>
              <a:t>1</a:t>
            </a:r>
            <a:r>
              <a:rPr lang="en-GB" dirty="0" smtClean="0">
                <a:solidFill>
                  <a:srgbClr val="0000FF"/>
                </a:solidFill>
              </a:rPr>
              <a:t> + </a:t>
            </a:r>
            <a:r>
              <a:rPr lang="el-GR" i="1" dirty="0" smtClean="0">
                <a:solidFill>
                  <a:srgbClr val="0000FF"/>
                </a:solidFill>
              </a:rPr>
              <a:t>β</a:t>
            </a:r>
            <a:r>
              <a:rPr lang="en-GB" baseline="-25000" dirty="0" smtClean="0">
                <a:solidFill>
                  <a:srgbClr val="0000FF"/>
                </a:solidFill>
              </a:rPr>
              <a:t>2</a:t>
            </a:r>
            <a:r>
              <a:rPr lang="en-GB" dirty="0" smtClean="0">
                <a:solidFill>
                  <a:srgbClr val="0000FF"/>
                </a:solidFill>
              </a:rPr>
              <a:t>*pred</a:t>
            </a:r>
            <a:r>
              <a:rPr lang="en-GB" baseline="-25000" dirty="0" smtClean="0">
                <a:solidFill>
                  <a:srgbClr val="0000FF"/>
                </a:solidFill>
              </a:rPr>
              <a:t>2</a:t>
            </a:r>
            <a:r>
              <a:rPr lang="en-GB" dirty="0" smtClean="0">
                <a:solidFill>
                  <a:srgbClr val="0000FF"/>
                </a:solidFill>
              </a:rPr>
              <a:t> + </a:t>
            </a:r>
            <a:r>
              <a:rPr lang="el-GR" i="1" dirty="0" smtClean="0">
                <a:solidFill>
                  <a:srgbClr val="0000FF"/>
                </a:solidFill>
              </a:rPr>
              <a:t>β</a:t>
            </a:r>
            <a:r>
              <a:rPr lang="en-GB" baseline="-25000" dirty="0" smtClean="0">
                <a:solidFill>
                  <a:srgbClr val="0000FF"/>
                </a:solidFill>
              </a:rPr>
              <a:t>3</a:t>
            </a:r>
            <a:r>
              <a:rPr lang="en-GB" dirty="0" smtClean="0">
                <a:solidFill>
                  <a:srgbClr val="0000FF"/>
                </a:solidFill>
              </a:rPr>
              <a:t>*pred</a:t>
            </a:r>
            <a:r>
              <a:rPr lang="en-GB" baseline="-25000" dirty="0" smtClean="0">
                <a:solidFill>
                  <a:srgbClr val="0000FF"/>
                </a:solidFill>
              </a:rPr>
              <a:t>3</a:t>
            </a:r>
            <a:r>
              <a:rPr lang="en-GB" dirty="0" smtClean="0">
                <a:solidFill>
                  <a:srgbClr val="0000FF"/>
                </a:solidFill>
              </a:rPr>
              <a:t> + … + scan bias )</a:t>
            </a:r>
          </a:p>
        </p:txBody>
      </p:sp>
      <p:sp>
        <p:nvSpPr>
          <p:cNvPr id="22" name="Footer Placeholder 2"/>
          <p:cNvSpPr>
            <a:spLocks noGrp="1"/>
          </p:cNvSpPr>
          <p:nvPr>
            <p:ph type="ftr" sz="quarter" idx="10"/>
          </p:nvPr>
        </p:nvSpPr>
        <p:spPr>
          <a:xfrm>
            <a:off x="0" y="4732140"/>
            <a:ext cx="9144000" cy="411361"/>
          </a:xfrm>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E1F9C184-1C1D-4782-BEBE-4A4566A6085D}" type="slidenum">
              <a:rPr lang="en-GB" altLang="en-US" sz="750" smtClean="0"/>
              <a:t>13</a:t>
            </a:fld>
            <a:endParaRPr lang="en-GB" altLang="en-US" sz="1050" dirty="0">
              <a:latin typeface="Times" panose="02020603050405020304" pitchFamily="18" charset="0"/>
            </a:endParaRPr>
          </a:p>
        </p:txBody>
      </p:sp>
      <p:sp>
        <p:nvSpPr>
          <p:cNvPr id="2" name="Rectangle 1"/>
          <p:cNvSpPr/>
          <p:nvPr/>
        </p:nvSpPr>
        <p:spPr>
          <a:xfrm>
            <a:off x="1146313" y="1550092"/>
            <a:ext cx="674671" cy="307777"/>
          </a:xfrm>
          <a:prstGeom prst="rect">
            <a:avLst/>
          </a:prstGeom>
        </p:spPr>
        <p:txBody>
          <a:bodyPr wrap="square">
            <a:spAutoFit/>
          </a:bodyPr>
          <a:lstStyle/>
          <a:p>
            <a:r>
              <a:rPr lang="el-GR" i="1" dirty="0" smtClean="0">
                <a:solidFill>
                  <a:srgbClr val="0000FF"/>
                </a:solidFill>
              </a:rPr>
              <a:t>β</a:t>
            </a:r>
            <a:r>
              <a:rPr lang="en-GB" i="1" baseline="-25000" dirty="0" err="1" smtClean="0">
                <a:solidFill>
                  <a:srgbClr val="0000FF"/>
                </a:solidFill>
                <a:latin typeface="Times New Roman" panose="02020603050405020304" pitchFamily="18" charset="0"/>
                <a:cs typeface="Times New Roman" panose="02020603050405020304" pitchFamily="18" charset="0"/>
              </a:rPr>
              <a:t>i</a:t>
            </a:r>
            <a:r>
              <a:rPr lang="en-GB" dirty="0" smtClean="0">
                <a:solidFill>
                  <a:srgbClr val="0000FF"/>
                </a:solidFill>
              </a:rPr>
              <a:t> etc.</a:t>
            </a:r>
            <a:endParaRPr lang="en-GB" dirty="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930400" y="1"/>
            <a:ext cx="6704743" cy="679938"/>
          </a:xfrm>
        </p:spPr>
        <p:txBody>
          <a:bodyPr/>
          <a:lstStyle/>
          <a:p>
            <a:r>
              <a:rPr lang="en-GB" dirty="0" smtClean="0"/>
              <a:t>Outline of </a:t>
            </a:r>
            <a:r>
              <a:rPr lang="en-GB" dirty="0" err="1" smtClean="0"/>
              <a:t>VarBC</a:t>
            </a:r>
            <a:endParaRPr lang="en-GB" dirty="0" smtClean="0"/>
          </a:p>
        </p:txBody>
      </p:sp>
      <p:pic>
        <p:nvPicPr>
          <p:cNvPr id="12291" name="Picture 6" descr="ubeta"/>
          <p:cNvPicPr>
            <a:picLocks noChangeAspect="1" noChangeArrowheads="1"/>
          </p:cNvPicPr>
          <p:nvPr/>
        </p:nvPicPr>
        <p:blipFill>
          <a:blip r:embed="rId2" cstate="print"/>
          <a:srcRect/>
          <a:stretch>
            <a:fillRect/>
          </a:stretch>
        </p:blipFill>
        <p:spPr bwMode="auto">
          <a:xfrm>
            <a:off x="6227763" y="708164"/>
            <a:ext cx="1624012" cy="379809"/>
          </a:xfrm>
          <a:prstGeom prst="rect">
            <a:avLst/>
          </a:prstGeom>
          <a:noFill/>
          <a:ln w="9525">
            <a:noFill/>
            <a:miter lim="800000"/>
            <a:headEnd/>
            <a:tailEnd/>
          </a:ln>
        </p:spPr>
      </p:pic>
      <p:pic>
        <p:nvPicPr>
          <p:cNvPr id="12292" name="Picture 10" descr="back_term"/>
          <p:cNvPicPr>
            <a:picLocks noChangeAspect="1" noChangeArrowheads="1"/>
          </p:cNvPicPr>
          <p:nvPr/>
        </p:nvPicPr>
        <p:blipFill>
          <a:blip r:embed="rId3" cstate="print"/>
          <a:srcRect/>
          <a:stretch>
            <a:fillRect/>
          </a:stretch>
        </p:blipFill>
        <p:spPr bwMode="auto">
          <a:xfrm>
            <a:off x="3276601" y="2813252"/>
            <a:ext cx="2392363" cy="532209"/>
          </a:xfrm>
          <a:prstGeom prst="rect">
            <a:avLst/>
          </a:prstGeom>
          <a:noFill/>
          <a:ln w="9525">
            <a:noFill/>
            <a:miter lim="800000"/>
            <a:headEnd/>
            <a:tailEnd/>
          </a:ln>
        </p:spPr>
      </p:pic>
      <p:pic>
        <p:nvPicPr>
          <p:cNvPr id="12293" name="Picture 11" descr="obs_term"/>
          <p:cNvPicPr>
            <a:picLocks noChangeAspect="1" noChangeArrowheads="1"/>
          </p:cNvPicPr>
          <p:nvPr/>
        </p:nvPicPr>
        <p:blipFill>
          <a:blip r:embed="rId4" cstate="print"/>
          <a:srcRect/>
          <a:stretch>
            <a:fillRect/>
          </a:stretch>
        </p:blipFill>
        <p:spPr bwMode="auto">
          <a:xfrm>
            <a:off x="611189" y="1487655"/>
            <a:ext cx="7927975" cy="890588"/>
          </a:xfrm>
          <a:prstGeom prst="rect">
            <a:avLst/>
          </a:prstGeom>
          <a:noFill/>
          <a:ln w="9525">
            <a:noFill/>
            <a:miter lim="800000"/>
            <a:headEnd/>
            <a:tailEnd/>
          </a:ln>
        </p:spPr>
      </p:pic>
      <p:sp>
        <p:nvSpPr>
          <p:cNvPr id="12295" name="Text Box 14"/>
          <p:cNvSpPr txBox="1">
            <a:spLocks noChangeArrowheads="1"/>
          </p:cNvSpPr>
          <p:nvPr/>
        </p:nvSpPr>
        <p:spPr bwMode="auto">
          <a:xfrm>
            <a:off x="539751" y="707037"/>
            <a:ext cx="5638916" cy="461665"/>
          </a:xfrm>
          <a:prstGeom prst="rect">
            <a:avLst/>
          </a:prstGeom>
          <a:noFill/>
          <a:ln w="9525" algn="ctr">
            <a:noFill/>
            <a:miter lim="800000"/>
            <a:headEnd/>
            <a:tailEnd/>
          </a:ln>
        </p:spPr>
        <p:txBody>
          <a:bodyPr wrap="none">
            <a:spAutoFit/>
          </a:bodyPr>
          <a:lstStyle/>
          <a:p>
            <a:r>
              <a:rPr lang="en-GB" sz="2400" dirty="0">
                <a:solidFill>
                  <a:schemeClr val="tx1"/>
                </a:solidFill>
              </a:rPr>
              <a:t>Coefficients are scaled in control vector:</a:t>
            </a:r>
          </a:p>
        </p:txBody>
      </p:sp>
      <p:sp>
        <p:nvSpPr>
          <p:cNvPr id="12296" name="Text Box 15"/>
          <p:cNvSpPr txBox="1">
            <a:spLocks noChangeArrowheads="1"/>
          </p:cNvSpPr>
          <p:nvPr/>
        </p:nvSpPr>
        <p:spPr bwMode="auto">
          <a:xfrm>
            <a:off x="539751" y="1139234"/>
            <a:ext cx="3009157" cy="461665"/>
          </a:xfrm>
          <a:prstGeom prst="rect">
            <a:avLst/>
          </a:prstGeom>
          <a:noFill/>
          <a:ln w="9525" algn="ctr">
            <a:noFill/>
            <a:miter lim="800000"/>
            <a:headEnd/>
            <a:tailEnd/>
          </a:ln>
        </p:spPr>
        <p:txBody>
          <a:bodyPr wrap="none">
            <a:spAutoFit/>
          </a:bodyPr>
          <a:lstStyle/>
          <a:p>
            <a:r>
              <a:rPr lang="en-GB" sz="2400" dirty="0">
                <a:solidFill>
                  <a:schemeClr val="tx1"/>
                </a:solidFill>
              </a:rPr>
              <a:t>Observation penalty:</a:t>
            </a:r>
          </a:p>
        </p:txBody>
      </p:sp>
      <p:sp>
        <p:nvSpPr>
          <p:cNvPr id="12297" name="Text Box 16"/>
          <p:cNvSpPr txBox="1">
            <a:spLocks noChangeArrowheads="1"/>
          </p:cNvSpPr>
          <p:nvPr/>
        </p:nvSpPr>
        <p:spPr bwMode="auto">
          <a:xfrm>
            <a:off x="611188" y="2489403"/>
            <a:ext cx="7025513" cy="830997"/>
          </a:xfrm>
          <a:prstGeom prst="rect">
            <a:avLst/>
          </a:prstGeom>
          <a:noFill/>
          <a:ln w="9525" algn="ctr">
            <a:noFill/>
            <a:miter lim="800000"/>
            <a:headEnd/>
            <a:tailEnd/>
          </a:ln>
        </p:spPr>
        <p:txBody>
          <a:bodyPr wrap="none">
            <a:spAutoFit/>
          </a:bodyPr>
          <a:lstStyle/>
          <a:p>
            <a:r>
              <a:rPr lang="en-GB" sz="2400">
                <a:solidFill>
                  <a:schemeClr val="tx1"/>
                </a:solidFill>
              </a:rPr>
              <a:t>Limit how much the coefficients can change with a</a:t>
            </a:r>
          </a:p>
          <a:p>
            <a:r>
              <a:rPr lang="en-GB" sz="2400">
                <a:solidFill>
                  <a:schemeClr val="tx1"/>
                </a:solidFill>
              </a:rPr>
              <a:t>background term:</a:t>
            </a:r>
          </a:p>
        </p:txBody>
      </p:sp>
      <p:graphicFrame>
        <p:nvGraphicFramePr>
          <p:cNvPr id="10" name="Table 9"/>
          <p:cNvGraphicFramePr>
            <a:graphicFrameLocks noGrp="1"/>
          </p:cNvGraphicFramePr>
          <p:nvPr/>
        </p:nvGraphicFramePr>
        <p:xfrm>
          <a:off x="2930769" y="3367160"/>
          <a:ext cx="5689600" cy="1257300"/>
        </p:xfrm>
        <a:graphic>
          <a:graphicData uri="http://schemas.openxmlformats.org/drawingml/2006/table">
            <a:tbl>
              <a:tblPr/>
              <a:tblGrid>
                <a:gridCol w="5689600"/>
              </a:tblGrid>
              <a:tr h="0">
                <a:tc>
                  <a:txBody>
                    <a:bodyPr/>
                    <a:lstStyle/>
                    <a:p>
                      <a:pPr algn="l"/>
                      <a:r>
                        <a:rPr lang="en-GB" sz="1050" dirty="0" err="1" smtClean="0">
                          <a:latin typeface="Courier New" pitchFamily="49" charset="0"/>
                          <a:cs typeface="Courier New" pitchFamily="49" charset="0"/>
                        </a:rPr>
                        <a:t>Ipred_const</a:t>
                      </a:r>
                      <a:r>
                        <a:rPr lang="en-GB" sz="1050" dirty="0" smtClean="0">
                          <a:latin typeface="Courier New" pitchFamily="49" charset="0"/>
                          <a:cs typeface="Courier New" pitchFamily="49" charset="0"/>
                        </a:rPr>
                        <a:t> </a:t>
                      </a:r>
                      <a:r>
                        <a:rPr lang="en-GB" sz="1050" dirty="0">
                          <a:latin typeface="Courier New" pitchFamily="49" charset="0"/>
                          <a:cs typeface="Courier New" pitchFamily="49" charset="0"/>
                        </a:rPr>
                        <a:t>= 1 </a:t>
                      </a:r>
                      <a:r>
                        <a:rPr lang="en-GB" sz="1050" dirty="0" smtClean="0">
                          <a:latin typeface="Courier New" pitchFamily="49" charset="0"/>
                          <a:cs typeface="Courier New" pitchFamily="49" charset="0"/>
                        </a:rPr>
                        <a:t>  ! </a:t>
                      </a:r>
                      <a:r>
                        <a:rPr lang="en-GB" sz="1050" dirty="0">
                          <a:latin typeface="Courier New" pitchFamily="49" charset="0"/>
                          <a:cs typeface="Courier New" pitchFamily="49" charset="0"/>
                        </a:rPr>
                        <a:t>1 (constant)</a:t>
                      </a:r>
                    </a:p>
                  </a:txBody>
                  <a:tcPr anchor="ctr">
                    <a:lnL>
                      <a:noFill/>
                    </a:lnL>
                    <a:lnR>
                      <a:noFill/>
                    </a:lnR>
                    <a:lnT>
                      <a:noFill/>
                    </a:lnT>
                    <a:lnB>
                      <a:noFill/>
                    </a:lnB>
                  </a:tcPr>
                </a:tc>
              </a:tr>
              <a:tr h="0">
                <a:tc>
                  <a:txBody>
                    <a:bodyPr/>
                    <a:lstStyle/>
                    <a:p>
                      <a:pPr algn="l"/>
                      <a:r>
                        <a:rPr lang="en-GB" sz="1050" dirty="0" smtClean="0">
                          <a:latin typeface="Courier New" pitchFamily="49" charset="0"/>
                          <a:cs typeface="Courier New" pitchFamily="49" charset="0"/>
                        </a:rPr>
                        <a:t>Ipred_thick1 </a:t>
                      </a:r>
                      <a:r>
                        <a:rPr lang="en-GB" sz="1050" dirty="0">
                          <a:latin typeface="Courier New" pitchFamily="49" charset="0"/>
                          <a:cs typeface="Courier New" pitchFamily="49" charset="0"/>
                        </a:rPr>
                        <a:t>= 2 </a:t>
                      </a:r>
                      <a:r>
                        <a:rPr lang="en-GB" sz="1050" dirty="0" smtClean="0">
                          <a:latin typeface="Courier New" pitchFamily="49" charset="0"/>
                          <a:cs typeface="Courier New" pitchFamily="49" charset="0"/>
                        </a:rPr>
                        <a:t> ! </a:t>
                      </a:r>
                      <a:r>
                        <a:rPr lang="en-GB" sz="1050" dirty="0">
                          <a:latin typeface="Courier New" pitchFamily="49" charset="0"/>
                          <a:cs typeface="Courier New" pitchFamily="49" charset="0"/>
                        </a:rPr>
                        <a:t>850-300hPa thickness</a:t>
                      </a:r>
                    </a:p>
                  </a:txBody>
                  <a:tcPr anchor="ctr">
                    <a:lnL>
                      <a:noFill/>
                    </a:lnL>
                    <a:lnR>
                      <a:noFill/>
                    </a:lnR>
                    <a:lnT>
                      <a:noFill/>
                    </a:lnT>
                    <a:lnB>
                      <a:noFill/>
                    </a:lnB>
                  </a:tcPr>
                </a:tc>
              </a:tr>
              <a:tr h="0">
                <a:tc>
                  <a:txBody>
                    <a:bodyPr/>
                    <a:lstStyle/>
                    <a:p>
                      <a:pPr algn="l"/>
                      <a:r>
                        <a:rPr lang="en-GB" sz="1050" dirty="0" smtClean="0">
                          <a:latin typeface="Courier New" pitchFamily="49" charset="0"/>
                          <a:cs typeface="Courier New" pitchFamily="49" charset="0"/>
                        </a:rPr>
                        <a:t>Ipred_thick2 </a:t>
                      </a:r>
                      <a:r>
                        <a:rPr lang="en-GB" sz="1050" dirty="0">
                          <a:latin typeface="Courier New" pitchFamily="49" charset="0"/>
                          <a:cs typeface="Courier New" pitchFamily="49" charset="0"/>
                        </a:rPr>
                        <a:t>= 3 </a:t>
                      </a:r>
                      <a:r>
                        <a:rPr lang="en-GB" sz="1050" dirty="0" smtClean="0">
                          <a:latin typeface="Courier New" pitchFamily="49" charset="0"/>
                          <a:cs typeface="Courier New" pitchFamily="49" charset="0"/>
                        </a:rPr>
                        <a:t> ! </a:t>
                      </a:r>
                      <a:r>
                        <a:rPr lang="en-GB" sz="1050" dirty="0">
                          <a:latin typeface="Courier New" pitchFamily="49" charset="0"/>
                          <a:cs typeface="Courier New" pitchFamily="49" charset="0"/>
                        </a:rPr>
                        <a:t>200-50hPa thickness</a:t>
                      </a:r>
                    </a:p>
                  </a:txBody>
                  <a:tcPr anchor="ctr">
                    <a:lnL>
                      <a:noFill/>
                    </a:lnL>
                    <a:lnR>
                      <a:noFill/>
                    </a:lnR>
                    <a:lnT>
                      <a:noFill/>
                    </a:lnT>
                    <a:lnB>
                      <a:noFill/>
                    </a:lnB>
                  </a:tcPr>
                </a:tc>
              </a:tr>
              <a:tr h="0">
                <a:tc>
                  <a:txBody>
                    <a:bodyPr/>
                    <a:lstStyle/>
                    <a:p>
                      <a:pPr algn="l"/>
                      <a:r>
                        <a:rPr lang="en-GB" sz="1050" dirty="0" err="1" smtClean="0">
                          <a:latin typeface="Courier New" pitchFamily="49" charset="0"/>
                          <a:cs typeface="Courier New" pitchFamily="49" charset="0"/>
                        </a:rPr>
                        <a:t>Ipred_Tskin</a:t>
                      </a:r>
                      <a:r>
                        <a:rPr lang="en-GB" sz="1050" dirty="0" smtClean="0">
                          <a:latin typeface="Courier New" pitchFamily="49" charset="0"/>
                          <a:cs typeface="Courier New" pitchFamily="49" charset="0"/>
                        </a:rPr>
                        <a:t> </a:t>
                      </a:r>
                      <a:r>
                        <a:rPr lang="en-GB" sz="1050" dirty="0">
                          <a:latin typeface="Courier New" pitchFamily="49" charset="0"/>
                          <a:cs typeface="Courier New" pitchFamily="49" charset="0"/>
                        </a:rPr>
                        <a:t>= 4 </a:t>
                      </a:r>
                      <a:r>
                        <a:rPr lang="en-GB" sz="1050" dirty="0" smtClean="0">
                          <a:latin typeface="Courier New" pitchFamily="49" charset="0"/>
                          <a:cs typeface="Courier New" pitchFamily="49" charset="0"/>
                        </a:rPr>
                        <a:t>  ! </a:t>
                      </a:r>
                      <a:r>
                        <a:rPr lang="en-GB" sz="1050" dirty="0" err="1">
                          <a:latin typeface="Courier New" pitchFamily="49" charset="0"/>
                          <a:cs typeface="Courier New" pitchFamily="49" charset="0"/>
                        </a:rPr>
                        <a:t>T_skin</a:t>
                      </a:r>
                      <a:endParaRPr lang="en-GB" sz="1050" dirty="0">
                        <a:latin typeface="Courier New" pitchFamily="49" charset="0"/>
                        <a:cs typeface="Courier New" pitchFamily="49" charset="0"/>
                      </a:endParaRPr>
                    </a:p>
                  </a:txBody>
                  <a:tcPr anchor="ctr">
                    <a:lnL>
                      <a:noFill/>
                    </a:lnL>
                    <a:lnR>
                      <a:noFill/>
                    </a:lnR>
                    <a:lnT>
                      <a:noFill/>
                    </a:lnT>
                    <a:lnB>
                      <a:noFill/>
                    </a:lnB>
                  </a:tcPr>
                </a:tc>
              </a:tr>
              <a:tr h="0">
                <a:tc>
                  <a:txBody>
                    <a:bodyPr/>
                    <a:lstStyle/>
                    <a:p>
                      <a:pPr algn="l"/>
                      <a:r>
                        <a:rPr lang="en-GB" sz="1050" dirty="0" err="1" smtClean="0">
                          <a:latin typeface="Courier New" pitchFamily="49" charset="0"/>
                          <a:cs typeface="Courier New" pitchFamily="49" charset="0"/>
                        </a:rPr>
                        <a:t>Ipred_tcw</a:t>
                      </a:r>
                      <a:r>
                        <a:rPr lang="en-GB" sz="1050" dirty="0" smtClean="0">
                          <a:latin typeface="Courier New" pitchFamily="49" charset="0"/>
                          <a:cs typeface="Courier New" pitchFamily="49" charset="0"/>
                        </a:rPr>
                        <a:t> </a:t>
                      </a:r>
                      <a:r>
                        <a:rPr lang="en-GB" sz="1050" dirty="0">
                          <a:latin typeface="Courier New" pitchFamily="49" charset="0"/>
                          <a:cs typeface="Courier New" pitchFamily="49" charset="0"/>
                        </a:rPr>
                        <a:t>= 5 </a:t>
                      </a:r>
                      <a:r>
                        <a:rPr lang="en-GB" sz="1050" dirty="0" smtClean="0">
                          <a:latin typeface="Courier New" pitchFamily="49" charset="0"/>
                          <a:cs typeface="Courier New" pitchFamily="49" charset="0"/>
                        </a:rPr>
                        <a:t>    ! </a:t>
                      </a:r>
                      <a:r>
                        <a:rPr lang="en-GB" sz="1050" dirty="0">
                          <a:latin typeface="Courier New" pitchFamily="49" charset="0"/>
                          <a:cs typeface="Courier New" pitchFamily="49" charset="0"/>
                        </a:rPr>
                        <a:t>total column water</a:t>
                      </a:r>
                    </a:p>
                  </a:txBody>
                  <a:tcPr anchor="ctr">
                    <a:lnL>
                      <a:noFill/>
                    </a:lnL>
                    <a:lnR>
                      <a:noFill/>
                    </a:lnR>
                    <a:lnT>
                      <a:noFill/>
                    </a:lnT>
                    <a:lnB>
                      <a:noFill/>
                    </a:lnB>
                  </a:tcPr>
                </a:tc>
              </a:tr>
            </a:tbl>
          </a:graphicData>
        </a:graphic>
      </p:graphicFrame>
      <p:sp>
        <p:nvSpPr>
          <p:cNvPr id="11" name="Footer Placeholder 2"/>
          <p:cNvSpPr>
            <a:spLocks noGrp="1"/>
          </p:cNvSpPr>
          <p:nvPr>
            <p:ph type="ftr" sz="quarter" idx="10"/>
          </p:nvPr>
        </p:nvSpPr>
        <p:spPr>
          <a:xfrm>
            <a:off x="0" y="4732140"/>
            <a:ext cx="9144000" cy="411361"/>
          </a:xfrm>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D2F011DE-5216-4D8A-84C1-55AAC9C5DFBE}" type="slidenum">
              <a:rPr lang="en-GB" altLang="en-US" sz="750" smtClean="0"/>
              <a:t>14</a:t>
            </a:fld>
            <a:endParaRPr lang="en-GB" altLang="en-US" sz="1050" dirty="0">
              <a:latin typeface="Times" panose="02020603050405020304" pitchFamily="18" charset="0"/>
            </a:endParaRPr>
          </a:p>
        </p:txBody>
      </p:sp>
      <p:sp>
        <p:nvSpPr>
          <p:cNvPr id="12" name="TextBox 11"/>
          <p:cNvSpPr txBox="1"/>
          <p:nvPr/>
        </p:nvSpPr>
        <p:spPr>
          <a:xfrm>
            <a:off x="671513" y="3502366"/>
            <a:ext cx="2110493" cy="790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Original predictors</a:t>
            </a:r>
          </a:p>
          <a:p>
            <a:pPr defTabSz="584200" hangingPunct="0"/>
            <a:r>
              <a:rPr lang="en-GB" sz="1200" dirty="0" smtClean="0">
                <a:sym typeface="Helvetica Light"/>
              </a:rPr>
              <a:t>Offset &amp; scaled: </a:t>
            </a:r>
            <a:br>
              <a:rPr lang="en-GB" sz="1200" dirty="0" smtClean="0">
                <a:sym typeface="Helvetica Light"/>
              </a:rPr>
            </a:br>
            <a:r>
              <a:rPr lang="en-GB" sz="1200" dirty="0" smtClean="0">
                <a:sym typeface="Helvetica Light"/>
              </a:rPr>
              <a:t>mean≈0, variance≈1</a:t>
            </a:r>
            <a:endParaRPr kumimoji="0" lang="en-GB" sz="1200" b="0" i="0" u="none" strike="noStrike" cap="none" spc="0" normalizeH="0" baseline="0" dirty="0" smtClean="0">
              <a:ln>
                <a:noFill/>
              </a:ln>
              <a:solidFill>
                <a:schemeClr val="tx1"/>
              </a:solidFill>
              <a:effectLst/>
              <a:uFillTx/>
              <a:sym typeface="Helvetica Ligh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dirty="0" smtClean="0"/>
              <a:t>© Crown copyright   Met Office  </a:t>
            </a:r>
            <a:r>
              <a:rPr lang="en-GB" altLang="en-US" dirty="0" smtClean="0">
                <a:solidFill>
                  <a:srgbClr val="000000"/>
                </a:solidFill>
              </a:rPr>
              <a:t>Andrew Lorenc  </a:t>
            </a:r>
            <a:fld id="{FD43AA7D-7044-47CE-A09F-66FF0C2923C2}" type="slidenum">
              <a:rPr lang="en-GB" altLang="en-US" smtClean="0">
                <a:solidFill>
                  <a:srgbClr val="000000"/>
                </a:solidFill>
              </a:rPr>
              <a:pPr/>
              <a:t>15</a:t>
            </a:fld>
            <a:endParaRPr lang="en-GB" altLang="en-US" dirty="0" smtClean="0">
              <a:solidFill>
                <a:srgbClr val="000000"/>
              </a:solidFill>
            </a:endParaRPr>
          </a:p>
          <a:p>
            <a:endParaRPr lang="en-GB" altLang="en-US" dirty="0"/>
          </a:p>
        </p:txBody>
      </p:sp>
      <p:sp>
        <p:nvSpPr>
          <p:cNvPr id="4" name="Title 3"/>
          <p:cNvSpPr>
            <a:spLocks noGrp="1"/>
          </p:cNvSpPr>
          <p:nvPr>
            <p:ph type="title"/>
          </p:nvPr>
        </p:nvSpPr>
        <p:spPr>
          <a:xfrm>
            <a:off x="527050" y="2696304"/>
            <a:ext cx="8437500" cy="1300356"/>
          </a:xfrm>
        </p:spPr>
        <p:txBody>
          <a:bodyPr/>
          <a:lstStyle/>
          <a:p>
            <a:pPr algn="ctr"/>
            <a:r>
              <a:rPr lang="en-GB" sz="4400" dirty="0" smtClean="0"/>
              <a:t>Quality Control</a:t>
            </a:r>
            <a:br>
              <a:rPr lang="en-GB" sz="4400" dirty="0" smtClean="0"/>
            </a:br>
            <a:r>
              <a:rPr lang="en-GB" dirty="0" smtClean="0">
                <a:solidFill>
                  <a:schemeClr val="tx1">
                    <a:lumMod val="50000"/>
                    <a:lumOff val="50000"/>
                  </a:schemeClr>
                </a:solidFill>
              </a:rPr>
              <a:t>Station lists,</a:t>
            </a:r>
            <a:r>
              <a:rPr lang="en-GB" dirty="0" smtClean="0"/>
              <a:t> Bayesian in OPS, </a:t>
            </a:r>
            <a:r>
              <a:rPr lang="en-GB" dirty="0" err="1" smtClean="0"/>
              <a:t>VarQC</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16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ooter Placeholder 2"/>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AD87C724-E457-498E-8651-D53EAD5D9973}" type="slidenum">
              <a:rPr lang="en-GB" altLang="en-US" sz="750"/>
              <a:pPr/>
              <a:t>16</a:t>
            </a:fld>
            <a:endParaRPr lang="en-GB" altLang="en-US" sz="1050">
              <a:latin typeface="Times" panose="02020603050405020304" pitchFamily="18" charset="0"/>
            </a:endParaRPr>
          </a:p>
        </p:txBody>
      </p:sp>
      <p:graphicFrame>
        <p:nvGraphicFramePr>
          <p:cNvPr id="2050" name="Object 7"/>
          <p:cNvGraphicFramePr>
            <a:graphicFrameLocks noChangeAspect="1"/>
          </p:cNvGraphicFramePr>
          <p:nvPr/>
        </p:nvGraphicFramePr>
        <p:xfrm>
          <a:off x="2414588" y="2301479"/>
          <a:ext cx="4117181" cy="361950"/>
        </p:xfrm>
        <a:graphic>
          <a:graphicData uri="http://schemas.openxmlformats.org/presentationml/2006/ole">
            <mc:AlternateContent xmlns:mc="http://schemas.openxmlformats.org/markup-compatibility/2006">
              <mc:Choice xmlns:v="urn:schemas-microsoft-com:vml" Requires="v">
                <p:oleObj spid="_x0000_s11287" name="Equation" r:id="rId3" imgW="2819400" imgH="241300" progId="Equation.3">
                  <p:embed/>
                </p:oleObj>
              </mc:Choice>
              <mc:Fallback>
                <p:oleObj name="Equation" r:id="rId3" imgW="2819400" imgH="2413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588" y="2301479"/>
                        <a:ext cx="4117181"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6"/>
          <p:cNvGraphicFramePr>
            <a:graphicFrameLocks noChangeAspect="1"/>
          </p:cNvGraphicFramePr>
          <p:nvPr/>
        </p:nvGraphicFramePr>
        <p:xfrm>
          <a:off x="4908947" y="2787254"/>
          <a:ext cx="236934" cy="320278"/>
        </p:xfrm>
        <a:graphic>
          <a:graphicData uri="http://schemas.openxmlformats.org/presentationml/2006/ole">
            <mc:AlternateContent xmlns:mc="http://schemas.openxmlformats.org/markup-compatibility/2006">
              <mc:Choice xmlns:v="urn:schemas-microsoft-com:vml" Requires="v">
                <p:oleObj spid="_x0000_s11288" name="Equation" r:id="rId5" imgW="164885" imgH="215619" progId="Equation.3">
                  <p:embed/>
                </p:oleObj>
              </mc:Choice>
              <mc:Fallback>
                <p:oleObj name="Equation" r:id="rId5" imgW="164885" imgH="215619"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8947" y="2787254"/>
                        <a:ext cx="236934" cy="320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nvGraphicFramePr>
        <p:xfrm>
          <a:off x="1896666" y="3293269"/>
          <a:ext cx="4861322" cy="1108472"/>
        </p:xfrm>
        <a:graphic>
          <a:graphicData uri="http://schemas.openxmlformats.org/presentationml/2006/ole">
            <mc:AlternateContent xmlns:mc="http://schemas.openxmlformats.org/markup-compatibility/2006">
              <mc:Choice xmlns:v="urn:schemas-microsoft-com:vml" Requires="v">
                <p:oleObj spid="_x0000_s11289" name="Equation" r:id="rId7" imgW="3238500" imgH="736600" progId="Equation.3">
                  <p:embed/>
                </p:oleObj>
              </mc:Choice>
              <mc:Fallback>
                <p:oleObj name="Equation" r:id="rId7" imgW="3238500" imgH="7366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6666" y="3293269"/>
                        <a:ext cx="4861322" cy="1108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8"/>
          <p:cNvSpPr>
            <a:spLocks noChangeArrowheads="1"/>
          </p:cNvSpPr>
          <p:nvPr/>
        </p:nvSpPr>
        <p:spPr bwMode="auto">
          <a:xfrm>
            <a:off x="1277541" y="1257941"/>
            <a:ext cx="672345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500">
                <a:cs typeface="Times New Roman" panose="02020603050405020304" pitchFamily="18" charset="0"/>
              </a:rPr>
              <a:t>Assume that a small fraction of the observations are corrupted, and hence worthless.   The others have Gaussian errors.  </a:t>
            </a:r>
          </a:p>
          <a:p>
            <a:pPr eaLnBrk="1" hangingPunct="1"/>
            <a:endParaRPr lang="en-GB" altLang="en-US" sz="1500">
              <a:cs typeface="Times New Roman" panose="02020603050405020304" pitchFamily="18" charset="0"/>
            </a:endParaRPr>
          </a:p>
          <a:p>
            <a:pPr eaLnBrk="1" hangingPunct="1"/>
            <a:r>
              <a:rPr lang="en-GB" altLang="en-US" sz="1500">
                <a:cs typeface="Times New Roman" panose="02020603050405020304" pitchFamily="18" charset="0"/>
              </a:rPr>
              <a:t>For each observation we have:</a:t>
            </a:r>
            <a:endParaRPr lang="en-GB" altLang="en-US" sz="1500"/>
          </a:p>
          <a:p>
            <a:endParaRPr lang="en-GB" altLang="en-US" sz="1500"/>
          </a:p>
        </p:txBody>
      </p:sp>
      <p:sp>
        <p:nvSpPr>
          <p:cNvPr id="2055" name="Rectangle 9"/>
          <p:cNvSpPr>
            <a:spLocks noChangeArrowheads="1"/>
          </p:cNvSpPr>
          <p:nvPr/>
        </p:nvSpPr>
        <p:spPr bwMode="auto">
          <a:xfrm>
            <a:off x="1277542" y="1089423"/>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500"/>
          </a:p>
        </p:txBody>
      </p:sp>
      <p:sp>
        <p:nvSpPr>
          <p:cNvPr id="2056" name="Rectangle 19"/>
          <p:cNvSpPr>
            <a:spLocks noChangeArrowheads="1"/>
          </p:cNvSpPr>
          <p:nvPr/>
        </p:nvSpPr>
        <p:spPr bwMode="auto">
          <a:xfrm>
            <a:off x="1365648" y="2859495"/>
            <a:ext cx="38885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800" i="1">
                <a:latin typeface="Times New Roman" panose="02020603050405020304" pitchFamily="18" charset="0"/>
                <a:cs typeface="Times New Roman" panose="02020603050405020304" pitchFamily="18" charset="0"/>
              </a:rPr>
              <a:t>G</a:t>
            </a:r>
            <a:r>
              <a:rPr lang="en-GB" altLang="en-US" sz="1500">
                <a:cs typeface="Times New Roman" panose="02020603050405020304" pitchFamily="18" charset="0"/>
              </a:rPr>
              <a:t> is the event "there is a gross error" and </a:t>
            </a:r>
            <a:endParaRPr lang="en-GB" altLang="en-US" sz="1500"/>
          </a:p>
        </p:txBody>
      </p:sp>
      <p:sp>
        <p:nvSpPr>
          <p:cNvPr id="2057" name="Rectangle 20"/>
          <p:cNvSpPr>
            <a:spLocks noChangeArrowheads="1"/>
          </p:cNvSpPr>
          <p:nvPr/>
        </p:nvSpPr>
        <p:spPr bwMode="auto">
          <a:xfrm>
            <a:off x="4876800" y="2822972"/>
            <a:ext cx="1639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500">
                <a:cs typeface="Times New Roman" panose="02020603050405020304" pitchFamily="18" charset="0"/>
              </a:rPr>
              <a:t>    means </a:t>
            </a:r>
            <a:r>
              <a:rPr lang="en-GB" altLang="en-US" sz="1500" i="1">
                <a:cs typeface="Times New Roman" panose="02020603050405020304" pitchFamily="18" charset="0"/>
              </a:rPr>
              <a:t>not </a:t>
            </a:r>
            <a:r>
              <a:rPr lang="en-GB" altLang="en-US" sz="1800" i="1">
                <a:latin typeface="Times New Roman" panose="02020603050405020304" pitchFamily="18" charset="0"/>
                <a:cs typeface="Times New Roman" panose="02020603050405020304" pitchFamily="18" charset="0"/>
              </a:rPr>
              <a:t>G</a:t>
            </a:r>
            <a:r>
              <a:rPr lang="en-GB" altLang="en-US" sz="1500">
                <a:cs typeface="Times New Roman" panose="02020603050405020304" pitchFamily="18" charset="0"/>
              </a:rPr>
              <a:t>.</a:t>
            </a:r>
            <a:endParaRPr lang="en-GB" altLang="en-US" sz="1500"/>
          </a:p>
        </p:txBody>
      </p:sp>
      <p:sp>
        <p:nvSpPr>
          <p:cNvPr id="2058" name="Rectangle 25"/>
          <p:cNvSpPr>
            <a:spLocks noGrp="1" noChangeArrowheads="1"/>
          </p:cNvSpPr>
          <p:nvPr>
            <p:ph type="title" idx="4294967295"/>
          </p:nvPr>
        </p:nvSpPr>
        <p:spPr>
          <a:xfrm>
            <a:off x="1896666" y="231913"/>
            <a:ext cx="7247334" cy="396188"/>
          </a:xfrm>
        </p:spPr>
        <p:txBody>
          <a:bodyPr/>
          <a:lstStyle/>
          <a:p>
            <a:pPr eaLnBrk="1" hangingPunct="1"/>
            <a:r>
              <a:rPr lang="en-GB" altLang="en-US" sz="2400" dirty="0" smtClean="0"/>
              <a:t>Simple model for PDF of observations with errors</a:t>
            </a:r>
          </a:p>
        </p:txBody>
      </p:sp>
    </p:spTree>
    <p:extLst>
      <p:ext uri="{BB962C8B-B14F-4D97-AF65-F5344CB8AC3E}">
        <p14:creationId xmlns:p14="http://schemas.microsoft.com/office/powerpoint/2010/main" val="172623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A419AC39-BF27-4BBB-8FC5-DC9E12C23681}" type="slidenum">
              <a:rPr lang="en-GB" altLang="en-US" sz="750"/>
              <a:pPr/>
              <a:t>17</a:t>
            </a:fld>
            <a:endParaRPr lang="en-GB" altLang="en-US" sz="1050">
              <a:latin typeface="Times" panose="02020603050405020304" pitchFamily="18" charset="0"/>
            </a:endParaRPr>
          </a:p>
        </p:txBody>
      </p:sp>
      <p:sp>
        <p:nvSpPr>
          <p:cNvPr id="3076" name="Rectangle 4"/>
          <p:cNvSpPr>
            <a:spLocks noGrp="1" noChangeArrowheads="1"/>
          </p:cNvSpPr>
          <p:nvPr>
            <p:ph type="title" idx="4294967295"/>
          </p:nvPr>
        </p:nvSpPr>
        <p:spPr>
          <a:xfrm>
            <a:off x="2457450" y="260747"/>
            <a:ext cx="5409010" cy="623248"/>
          </a:xfrm>
        </p:spPr>
        <p:txBody>
          <a:bodyPr/>
          <a:lstStyle/>
          <a:p>
            <a:pPr eaLnBrk="1" hangingPunct="1"/>
            <a:r>
              <a:rPr lang="en-GB" altLang="en-US" smtClean="0"/>
              <a:t>Applying this model </a:t>
            </a:r>
          </a:p>
        </p:txBody>
      </p:sp>
      <p:sp>
        <p:nvSpPr>
          <p:cNvPr id="3077" name="Rectangle 9"/>
          <p:cNvSpPr>
            <a:spLocks noGrp="1" noChangeArrowheads="1"/>
          </p:cNvSpPr>
          <p:nvPr>
            <p:ph type="body" idx="4294967295"/>
          </p:nvPr>
        </p:nvSpPr>
        <p:spPr>
          <a:xfrm>
            <a:off x="854765" y="1179443"/>
            <a:ext cx="7146235" cy="3984298"/>
          </a:xfrm>
        </p:spPr>
        <p:txBody>
          <a:bodyPr/>
          <a:lstStyle/>
          <a:p>
            <a:pPr marL="271463" indent="-207169">
              <a:tabLst>
                <a:tab pos="64294" algn="l"/>
              </a:tabLst>
            </a:pPr>
            <a:r>
              <a:rPr lang="en-GB" altLang="en-US" dirty="0" smtClean="0"/>
              <a:t>Can simply apply Bayes Theorem to the discrete event </a:t>
            </a:r>
            <a:r>
              <a:rPr lang="en-GB" altLang="en-US" dirty="0" smtClean="0">
                <a:latin typeface="Times New Roman" panose="02020603050405020304" pitchFamily="18" charset="0"/>
              </a:rPr>
              <a:t>G</a:t>
            </a:r>
          </a:p>
          <a:p>
            <a:pPr marL="271463" indent="-207169">
              <a:tabLst>
                <a:tab pos="64294" algn="l"/>
              </a:tabLst>
            </a:pPr>
            <a:endParaRPr lang="en-GB" altLang="en-US" dirty="0" smtClean="0"/>
          </a:p>
          <a:p>
            <a:pPr marL="271463" indent="-207169">
              <a:tabLst>
                <a:tab pos="64294" algn="l"/>
              </a:tabLst>
            </a:pPr>
            <a:endParaRPr lang="en-GB" altLang="en-US" dirty="0" smtClean="0"/>
          </a:p>
          <a:p>
            <a:pPr marL="271463" indent="-207169">
              <a:tabLst>
                <a:tab pos="64294" algn="l"/>
              </a:tabLst>
            </a:pPr>
            <a:endParaRPr lang="en-GB" altLang="en-US" dirty="0" smtClean="0"/>
          </a:p>
          <a:p>
            <a:pPr marL="271463" indent="-207169">
              <a:tabLst>
                <a:tab pos="64294" algn="l"/>
              </a:tabLst>
            </a:pPr>
            <a:r>
              <a:rPr lang="en-GB" altLang="en-US" dirty="0" smtClean="0"/>
              <a:t>	</a:t>
            </a:r>
          </a:p>
          <a:p>
            <a:pPr marL="271463" indent="-207169">
              <a:tabLst>
                <a:tab pos="64294" algn="l"/>
              </a:tabLst>
            </a:pPr>
            <a:endParaRPr lang="en-GB" altLang="en-US" sz="1050" dirty="0">
              <a:solidFill>
                <a:schemeClr val="tx2"/>
              </a:solidFill>
            </a:endParaRPr>
          </a:p>
          <a:p>
            <a:pPr marL="271463" indent="-207169">
              <a:tabLst>
                <a:tab pos="64294" algn="l"/>
              </a:tabLst>
            </a:pPr>
            <a:endParaRPr lang="en-GB" altLang="en-US" sz="1050" dirty="0" smtClean="0">
              <a:solidFill>
                <a:schemeClr val="tx2"/>
              </a:solidFill>
            </a:endParaRPr>
          </a:p>
          <a:p>
            <a:pPr marL="271463" indent="-207169">
              <a:tabLst>
                <a:tab pos="64294" algn="l"/>
              </a:tabLst>
            </a:pPr>
            <a:endParaRPr lang="en-GB" altLang="en-US" sz="1050" dirty="0">
              <a:solidFill>
                <a:schemeClr val="tx2"/>
              </a:solidFill>
            </a:endParaRPr>
          </a:p>
          <a:p>
            <a:pPr marL="271463" indent="-207169">
              <a:tabLst>
                <a:tab pos="64294" algn="l"/>
              </a:tabLst>
            </a:pPr>
            <a:endParaRPr lang="en-GB" altLang="en-US" sz="1050" dirty="0" smtClean="0">
              <a:solidFill>
                <a:schemeClr val="tx2"/>
              </a:solidFill>
            </a:endParaRPr>
          </a:p>
          <a:p>
            <a:pPr marL="271463" indent="-207169">
              <a:tabLst>
                <a:tab pos="64294" algn="l"/>
              </a:tabLst>
            </a:pPr>
            <a:endParaRPr lang="en-GB" altLang="en-US" sz="1050" dirty="0" smtClean="0">
              <a:solidFill>
                <a:schemeClr val="tx2"/>
              </a:solidFill>
            </a:endParaRPr>
          </a:p>
          <a:p>
            <a:pPr marL="271463" indent="-207169">
              <a:tabLst>
                <a:tab pos="64294" algn="l"/>
              </a:tabLst>
            </a:pPr>
            <a:r>
              <a:rPr lang="en-GB" altLang="en-US" sz="1050" dirty="0" smtClean="0">
                <a:solidFill>
                  <a:schemeClr val="tx2"/>
                </a:solidFill>
              </a:rPr>
              <a:t>	</a:t>
            </a:r>
            <a:endParaRPr lang="en-GB" altLang="en-US" sz="1050" dirty="0">
              <a:solidFill>
                <a:schemeClr val="tx2"/>
              </a:solidFill>
            </a:endParaRPr>
          </a:p>
          <a:p>
            <a:pPr marL="271463" indent="-207169">
              <a:tabLst>
                <a:tab pos="64294" algn="l"/>
              </a:tabLst>
            </a:pPr>
            <a:r>
              <a:rPr lang="en-US" altLang="en-US" sz="1050" dirty="0" smtClean="0">
                <a:solidFill>
                  <a:schemeClr val="tx2"/>
                </a:solidFill>
              </a:rPr>
              <a:t>Lorenc </a:t>
            </a:r>
            <a:r>
              <a:rPr lang="en-US" altLang="en-US" sz="1050" dirty="0">
                <a:solidFill>
                  <a:schemeClr val="tx2"/>
                </a:solidFill>
              </a:rPr>
              <a:t>and </a:t>
            </a:r>
            <a:r>
              <a:rPr lang="en-US" altLang="en-US" sz="1050" dirty="0" err="1" smtClean="0">
                <a:solidFill>
                  <a:schemeClr val="tx2"/>
                </a:solidFill>
              </a:rPr>
              <a:t>Hammon</a:t>
            </a:r>
            <a:r>
              <a:rPr lang="en-US" altLang="en-US" sz="1050" dirty="0" smtClean="0">
                <a:solidFill>
                  <a:schemeClr val="tx2"/>
                </a:solidFill>
              </a:rPr>
              <a:t> </a:t>
            </a:r>
            <a:r>
              <a:rPr lang="en-US" altLang="en-US" sz="1050" dirty="0">
                <a:solidFill>
                  <a:schemeClr val="tx2"/>
                </a:solidFill>
              </a:rPr>
              <a:t>1988</a:t>
            </a:r>
            <a:r>
              <a:rPr lang="en-US" altLang="en-US" sz="1050" dirty="0" smtClean="0">
                <a:solidFill>
                  <a:schemeClr val="tx2"/>
                </a:solidFill>
              </a:rPr>
              <a:t>:</a:t>
            </a:r>
            <a:endParaRPr lang="en-US" altLang="en-US" sz="1050" dirty="0">
              <a:solidFill>
                <a:schemeClr val="tx2"/>
              </a:solidFill>
            </a:endParaRPr>
          </a:p>
        </p:txBody>
      </p:sp>
      <p:graphicFrame>
        <p:nvGraphicFramePr>
          <p:cNvPr id="3074" name="Object 5"/>
          <p:cNvGraphicFramePr>
            <a:graphicFrameLocks noChangeAspect="1"/>
          </p:cNvGraphicFramePr>
          <p:nvPr>
            <p:extLst>
              <p:ext uri="{D42A27DB-BD31-4B8C-83A1-F6EECF244321}">
                <p14:modId xmlns:p14="http://schemas.microsoft.com/office/powerpoint/2010/main" val="2345404440"/>
              </p:ext>
            </p:extLst>
          </p:nvPr>
        </p:nvGraphicFramePr>
        <p:xfrm>
          <a:off x="2208610" y="1863220"/>
          <a:ext cx="4724400" cy="1376363"/>
        </p:xfrm>
        <a:graphic>
          <a:graphicData uri="http://schemas.openxmlformats.org/presentationml/2006/ole">
            <mc:AlternateContent xmlns:mc="http://schemas.openxmlformats.org/markup-compatibility/2006">
              <mc:Choice xmlns:v="urn:schemas-microsoft-com:vml" Requires="v">
                <p:oleObj spid="_x0000_s12296" name="Equation" r:id="rId3" imgW="3149600" imgH="914400" progId="Equation.3">
                  <p:embed/>
                </p:oleObj>
              </mc:Choice>
              <mc:Fallback>
                <p:oleObj name="Equation" r:id="rId3" imgW="3149600" imgH="914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610" y="1863220"/>
                        <a:ext cx="4724400"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7"/>
          <p:cNvSpPr>
            <a:spLocks noChangeArrowheads="1"/>
          </p:cNvSpPr>
          <p:nvPr/>
        </p:nvSpPr>
        <p:spPr bwMode="auto">
          <a:xfrm>
            <a:off x="1143001" y="2835222"/>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500"/>
          </a:p>
        </p:txBody>
      </p:sp>
    </p:spTree>
    <p:extLst>
      <p:ext uri="{BB962C8B-B14F-4D97-AF65-F5344CB8AC3E}">
        <p14:creationId xmlns:p14="http://schemas.microsoft.com/office/powerpoint/2010/main" val="93525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LorencHammon"/>
          <p:cNvPicPr>
            <a:picLocks noChangeAspect="1" noChangeArrowheads="1"/>
          </p:cNvPicPr>
          <p:nvPr/>
        </p:nvPicPr>
        <p:blipFill>
          <a:blip r:embed="rId2" cstate="print">
            <a:extLst>
              <a:ext uri="{28A0092B-C50C-407E-A947-70E740481C1C}">
                <a14:useLocalDpi xmlns:a14="http://schemas.microsoft.com/office/drawing/2010/main" val="0"/>
              </a:ext>
            </a:extLst>
          </a:blip>
          <a:srcRect t="12291"/>
          <a:stretch>
            <a:fillRect/>
          </a:stretch>
        </p:blipFill>
        <p:spPr bwMode="auto">
          <a:xfrm>
            <a:off x="1271588" y="677679"/>
            <a:ext cx="660082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Footer Placeholder 2"/>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13906B87-2B11-49E5-9927-50779F6F30CC}" type="slidenum">
              <a:rPr lang="en-GB" altLang="en-US" sz="750"/>
              <a:pPr/>
              <a:t>18</a:t>
            </a:fld>
            <a:endParaRPr lang="en-GB" altLang="en-US" sz="1050">
              <a:latin typeface="Times" panose="02020603050405020304" pitchFamily="18" charset="0"/>
            </a:endParaRPr>
          </a:p>
        </p:txBody>
      </p:sp>
      <p:sp>
        <p:nvSpPr>
          <p:cNvPr id="21508" name="Rectangle 4"/>
          <p:cNvSpPr>
            <a:spLocks noGrp="1" noChangeArrowheads="1"/>
          </p:cNvSpPr>
          <p:nvPr>
            <p:ph type="title" idx="4294967295"/>
          </p:nvPr>
        </p:nvSpPr>
        <p:spPr>
          <a:xfrm>
            <a:off x="1855304" y="0"/>
            <a:ext cx="7288696" cy="775252"/>
          </a:xfrm>
        </p:spPr>
        <p:txBody>
          <a:bodyPr/>
          <a:lstStyle/>
          <a:p>
            <a:pPr eaLnBrk="1" hangingPunct="1"/>
            <a:r>
              <a:rPr lang="en-GB" altLang="en-US" sz="2100" dirty="0"/>
              <a:t>Posterior probability that an observation is “correct”, as a function of its deviation from the background forecast</a:t>
            </a:r>
          </a:p>
        </p:txBody>
      </p:sp>
      <p:sp>
        <p:nvSpPr>
          <p:cNvPr id="21510" name="Text Box 8"/>
          <p:cNvSpPr txBox="1">
            <a:spLocks noChangeArrowheads="1"/>
          </p:cNvSpPr>
          <p:nvPr/>
        </p:nvSpPr>
        <p:spPr bwMode="auto">
          <a:xfrm>
            <a:off x="-433594" y="4392042"/>
            <a:ext cx="2504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200" i="1" dirty="0">
                <a:solidFill>
                  <a:schemeClr val="tx2"/>
                </a:solidFill>
              </a:rPr>
              <a:t>Lorenc and </a:t>
            </a:r>
            <a:r>
              <a:rPr lang="en-US" altLang="en-US" sz="1200" i="1" dirty="0" err="1">
                <a:solidFill>
                  <a:schemeClr val="tx2"/>
                </a:solidFill>
              </a:rPr>
              <a:t>Hammon</a:t>
            </a:r>
            <a:r>
              <a:rPr lang="en-US" altLang="en-US" sz="1200" i="1" dirty="0">
                <a:solidFill>
                  <a:schemeClr val="tx2"/>
                </a:solidFill>
              </a:rPr>
              <a:t>, 1988</a:t>
            </a:r>
            <a:endParaRPr lang="en-GB" altLang="en-US" sz="1200" i="1" dirty="0">
              <a:solidFill>
                <a:schemeClr val="tx2"/>
              </a:solidFill>
            </a:endParaRPr>
          </a:p>
        </p:txBody>
      </p:sp>
    </p:spTree>
    <p:extLst>
      <p:ext uri="{BB962C8B-B14F-4D97-AF65-F5344CB8AC3E}">
        <p14:creationId xmlns:p14="http://schemas.microsoft.com/office/powerpoint/2010/main" val="5404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1880670" y="21409"/>
            <a:ext cx="6667277" cy="623248"/>
          </a:xfrm>
        </p:spPr>
        <p:txBody>
          <a:bodyPr/>
          <a:lstStyle/>
          <a:p>
            <a:r>
              <a:rPr lang="en-GB" altLang="en-US" dirty="0" smtClean="0"/>
              <a:t>Met Office Bayesian QC</a:t>
            </a:r>
          </a:p>
        </p:txBody>
      </p:sp>
      <p:sp>
        <p:nvSpPr>
          <p:cNvPr id="22531" name="Content Placeholder 3"/>
          <p:cNvSpPr>
            <a:spLocks noGrp="1"/>
          </p:cNvSpPr>
          <p:nvPr>
            <p:ph idx="1"/>
          </p:nvPr>
        </p:nvSpPr>
        <p:spPr>
          <a:xfrm>
            <a:off x="1327732" y="648549"/>
            <a:ext cx="6480572" cy="3618309"/>
          </a:xfrm>
        </p:spPr>
        <p:txBody>
          <a:bodyPr/>
          <a:lstStyle/>
          <a:p>
            <a:pPr marL="342900" indent="-342900">
              <a:spcBef>
                <a:spcPts val="450"/>
              </a:spcBef>
              <a:spcAft>
                <a:spcPts val="375"/>
              </a:spcAft>
              <a:buFontTx/>
              <a:buAutoNum type="arabicPeriod"/>
            </a:pPr>
            <a:r>
              <a:rPr lang="en-GB" altLang="en-US" dirty="0" smtClean="0"/>
              <a:t>Prior experience sets P(G).</a:t>
            </a:r>
          </a:p>
          <a:p>
            <a:pPr marL="342900" indent="-342900">
              <a:spcBef>
                <a:spcPts val="450"/>
              </a:spcBef>
              <a:spcAft>
                <a:spcPts val="375"/>
              </a:spcAft>
              <a:buFontTx/>
              <a:buAutoNum type="arabicPeriod"/>
            </a:pPr>
            <a:r>
              <a:rPr lang="en-GB" altLang="en-US" dirty="0" smtClean="0"/>
              <a:t>Background check (just described) modifies P(G).</a:t>
            </a:r>
          </a:p>
          <a:p>
            <a:pPr marL="342900" indent="-342900">
              <a:spcBef>
                <a:spcPts val="450"/>
              </a:spcBef>
              <a:spcAft>
                <a:spcPts val="375"/>
              </a:spcAft>
              <a:buFontTx/>
              <a:buAutoNum type="arabicPeriod"/>
            </a:pPr>
            <a:r>
              <a:rPr lang="en-GB" altLang="en-US" dirty="0" smtClean="0"/>
              <a:t>Allows for independent gross error affecting whole report as well as in each reported element:</a:t>
            </a:r>
          </a:p>
          <a:p>
            <a:pPr marL="342900" indent="-342900">
              <a:spcBef>
                <a:spcPts val="450"/>
              </a:spcBef>
              <a:spcAft>
                <a:spcPts val="375"/>
              </a:spcAft>
              <a:buFontTx/>
              <a:buAutoNum type="arabicPeriod"/>
            </a:pPr>
            <a:endParaRPr lang="en-GB" altLang="en-US" dirty="0" smtClean="0"/>
          </a:p>
          <a:p>
            <a:pPr marL="342900" indent="-342900">
              <a:spcBef>
                <a:spcPts val="450"/>
              </a:spcBef>
              <a:spcAft>
                <a:spcPts val="375"/>
              </a:spcAft>
              <a:buFontTx/>
              <a:buAutoNum type="arabicPeriod"/>
            </a:pPr>
            <a:endParaRPr lang="en-GB" altLang="en-US" dirty="0" smtClean="0"/>
          </a:p>
          <a:p>
            <a:pPr marL="342900" indent="-342900">
              <a:spcBef>
                <a:spcPts val="450"/>
              </a:spcBef>
              <a:spcAft>
                <a:spcPts val="375"/>
              </a:spcAft>
              <a:buFontTx/>
              <a:buAutoNum type="arabicPeriod"/>
            </a:pPr>
            <a:r>
              <a:rPr lang="en-GB" altLang="en-US" dirty="0" smtClean="0"/>
              <a:t>Sequential comparison of “buddies” modifies P(G):</a:t>
            </a:r>
          </a:p>
          <a:p>
            <a:pPr marL="342900" indent="-342900">
              <a:spcBef>
                <a:spcPts val="450"/>
              </a:spcBef>
              <a:spcAft>
                <a:spcPts val="375"/>
              </a:spcAft>
              <a:buFontTx/>
              <a:buAutoNum type="arabicPeriod"/>
            </a:pPr>
            <a:endParaRPr lang="en-GB" altLang="en-US" dirty="0" smtClean="0"/>
          </a:p>
          <a:p>
            <a:pPr marL="342900" indent="-342900">
              <a:spcBef>
                <a:spcPts val="450"/>
              </a:spcBef>
              <a:spcAft>
                <a:spcPts val="375"/>
              </a:spcAft>
              <a:buFontTx/>
              <a:buAutoNum type="arabicPeriod"/>
            </a:pPr>
            <a:endParaRPr lang="en-GB" altLang="en-US" dirty="0" smtClean="0"/>
          </a:p>
          <a:p>
            <a:pPr marL="342900" indent="-342900">
              <a:spcBef>
                <a:spcPts val="450"/>
              </a:spcBef>
              <a:spcAft>
                <a:spcPts val="375"/>
              </a:spcAft>
              <a:buFontTx/>
              <a:buAutoNum type="arabicPeriod"/>
            </a:pPr>
            <a:r>
              <a:rPr lang="en-GB" altLang="en-US" dirty="0" smtClean="0"/>
              <a:t>Finally, reject if P(G)&gt;0.5</a:t>
            </a:r>
          </a:p>
        </p:txBody>
      </p:sp>
      <p:sp>
        <p:nvSpPr>
          <p:cNvPr id="22532" name="Footer Placeholder 1"/>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97F5EE9A-BF82-4D19-8DD0-B47031BF8CE8}" type="slidenum">
              <a:rPr lang="en-GB" altLang="en-US" sz="750"/>
              <a:pPr/>
              <a:t>19</a:t>
            </a:fld>
            <a:endParaRPr lang="en-GB" altLang="en-US" sz="1050" dirty="0">
              <a:latin typeface="Times" panose="02020603050405020304" pitchFamily="18" charset="0"/>
            </a:endParaRPr>
          </a:p>
        </p:txBody>
      </p:sp>
      <p:sp>
        <p:nvSpPr>
          <p:cNvPr id="22533" name="Rectangle 2"/>
          <p:cNvSpPr>
            <a:spLocks noChangeArrowheads="1"/>
          </p:cNvSpPr>
          <p:nvPr/>
        </p:nvSpPr>
        <p:spPr bwMode="auto">
          <a:xfrm>
            <a:off x="1143001" y="986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500"/>
          </a:p>
        </p:txBody>
      </p:sp>
      <p:pic>
        <p:nvPicPr>
          <p:cNvPr id="22534"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1" y="2015730"/>
            <a:ext cx="569952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4"/>
          <p:cNvSpPr>
            <a:spLocks noChangeArrowheads="1"/>
          </p:cNvSpPr>
          <p:nvPr/>
        </p:nvSpPr>
        <p:spPr bwMode="auto">
          <a:xfrm>
            <a:off x="1143001" y="986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500"/>
          </a:p>
        </p:txBody>
      </p:sp>
      <p:pic>
        <p:nvPicPr>
          <p:cNvPr id="2253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1079" y="3212307"/>
            <a:ext cx="348257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5"/>
          <p:cNvSpPr>
            <a:spLocks noChangeArrowheads="1"/>
          </p:cNvSpPr>
          <p:nvPr/>
        </p:nvSpPr>
        <p:spPr bwMode="auto">
          <a:xfrm>
            <a:off x="1143001" y="467069"/>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500"/>
          </a:p>
        </p:txBody>
      </p:sp>
      <p:sp>
        <p:nvSpPr>
          <p:cNvPr id="22538" name="TextBox 9"/>
          <p:cNvSpPr txBox="1">
            <a:spLocks noChangeArrowheads="1"/>
          </p:cNvSpPr>
          <p:nvPr/>
        </p:nvSpPr>
        <p:spPr bwMode="auto">
          <a:xfrm>
            <a:off x="178595" y="4357231"/>
            <a:ext cx="2732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400" i="1" dirty="0"/>
              <a:t>Lorenc &amp; </a:t>
            </a:r>
            <a:r>
              <a:rPr lang="en-GB" altLang="en-US" sz="1400" i="1" dirty="0" err="1"/>
              <a:t>Hammon</a:t>
            </a:r>
            <a:r>
              <a:rPr lang="en-GB" altLang="en-US" sz="1400" i="1" dirty="0"/>
              <a:t>, 1988</a:t>
            </a:r>
          </a:p>
        </p:txBody>
      </p:sp>
    </p:spTree>
    <p:extLst>
      <p:ext uri="{BB962C8B-B14F-4D97-AF65-F5344CB8AC3E}">
        <p14:creationId xmlns:p14="http://schemas.microsoft.com/office/powerpoint/2010/main" val="2977297611"/>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dirty="0" smtClean="0"/>
              <a:t>© Crown copyright   Met Office  </a:t>
            </a:r>
            <a:r>
              <a:rPr lang="en-GB" altLang="en-US" dirty="0" smtClean="0">
                <a:solidFill>
                  <a:srgbClr val="000000"/>
                </a:solidFill>
              </a:rPr>
              <a:t>Andrew Lorenc  </a:t>
            </a:r>
            <a:fld id="{FD43AA7D-7044-47CE-A09F-66FF0C2923C2}" type="slidenum">
              <a:rPr lang="en-GB" altLang="en-US" smtClean="0">
                <a:solidFill>
                  <a:srgbClr val="000000"/>
                </a:solidFill>
              </a:rPr>
              <a:pPr/>
              <a:t>2</a:t>
            </a:fld>
            <a:endParaRPr lang="en-GB" altLang="en-US" dirty="0" smtClean="0">
              <a:solidFill>
                <a:srgbClr val="000000"/>
              </a:solidFill>
            </a:endParaRPr>
          </a:p>
          <a:p>
            <a:endParaRPr lang="en-GB" altLang="en-US" dirty="0"/>
          </a:p>
        </p:txBody>
      </p:sp>
      <p:sp>
        <p:nvSpPr>
          <p:cNvPr id="4" name="Title 3"/>
          <p:cNvSpPr>
            <a:spLocks noGrp="1"/>
          </p:cNvSpPr>
          <p:nvPr>
            <p:ph type="title"/>
          </p:nvPr>
        </p:nvSpPr>
        <p:spPr>
          <a:xfrm>
            <a:off x="527050" y="2696304"/>
            <a:ext cx="8437500" cy="1361911"/>
          </a:xfrm>
        </p:spPr>
        <p:txBody>
          <a:bodyPr/>
          <a:lstStyle/>
          <a:p>
            <a:pPr algn="ctr"/>
            <a:r>
              <a:rPr lang="en-GB" dirty="0" smtClean="0"/>
              <a:t>Estimating Covariances</a:t>
            </a:r>
            <a:br>
              <a:rPr lang="en-GB" dirty="0" smtClean="0"/>
            </a:br>
            <a:r>
              <a:rPr lang="en-GB" sz="4800" b="1" dirty="0" smtClean="0">
                <a:latin typeface="Times New Roman" panose="02020603050405020304" pitchFamily="18" charset="0"/>
                <a:cs typeface="Times New Roman" panose="02020603050405020304" pitchFamily="18" charset="0"/>
              </a:rPr>
              <a:t>R   B   Q</a:t>
            </a:r>
            <a:endParaRPr lang="en-GB"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02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2"/>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D6AA4164-18FA-4A1B-B838-CE78C5EC78E3}" type="slidenum">
              <a:rPr lang="en-GB" altLang="en-US" sz="750"/>
              <a:pPr/>
              <a:t>20</a:t>
            </a:fld>
            <a:endParaRPr lang="en-GB" altLang="en-US" sz="1050" dirty="0">
              <a:latin typeface="Times" panose="02020603050405020304" pitchFamily="18" charset="0"/>
            </a:endParaRPr>
          </a:p>
        </p:txBody>
      </p:sp>
      <p:sp>
        <p:nvSpPr>
          <p:cNvPr id="5125" name="Rectangle 4"/>
          <p:cNvSpPr>
            <a:spLocks noGrp="1" noChangeArrowheads="1"/>
          </p:cNvSpPr>
          <p:nvPr>
            <p:ph type="title" idx="4294967295"/>
          </p:nvPr>
        </p:nvSpPr>
        <p:spPr>
          <a:xfrm>
            <a:off x="2510433" y="84683"/>
            <a:ext cx="6328125" cy="992579"/>
          </a:xfrm>
        </p:spPr>
        <p:txBody>
          <a:bodyPr/>
          <a:lstStyle/>
          <a:p>
            <a:pPr eaLnBrk="1" hangingPunct="1"/>
            <a:r>
              <a:rPr lang="en-GB" altLang="ja-JP" sz="2700" dirty="0">
                <a:ea typeface="ＭＳ Ｐゴシック" panose="020B0600070205080204" pitchFamily="34" charset="-128"/>
              </a:rPr>
              <a:t>Bayes theorem in continuous form, </a:t>
            </a:r>
            <a:r>
              <a:rPr lang="en-GB" altLang="ja-JP" sz="2700" dirty="0" smtClean="0">
                <a:ea typeface="ＭＳ Ｐゴシック" panose="020B0600070205080204" pitchFamily="34" charset="-128"/>
              </a:rPr>
              <a:t/>
            </a:r>
            <a:br>
              <a:rPr lang="en-GB" altLang="ja-JP" sz="2700" dirty="0" smtClean="0">
                <a:ea typeface="ＭＳ Ｐゴシック" panose="020B0600070205080204" pitchFamily="34" charset="-128"/>
              </a:rPr>
            </a:br>
            <a:r>
              <a:rPr lang="en-GB" altLang="ja-JP" sz="2100" dirty="0" smtClean="0">
                <a:ea typeface="ＭＳ Ｐゴシック" panose="020B0600070205080204" pitchFamily="34" charset="-128"/>
              </a:rPr>
              <a:t>to </a:t>
            </a:r>
            <a:r>
              <a:rPr lang="en-GB" altLang="ja-JP" sz="2100" dirty="0">
                <a:ea typeface="ＭＳ Ｐゴシック" panose="020B0600070205080204" pitchFamily="34" charset="-128"/>
              </a:rPr>
              <a:t>estimate a value </a:t>
            </a:r>
            <a:r>
              <a:rPr lang="en-GB" altLang="ja-JP" sz="2100" i="1" dirty="0">
                <a:latin typeface="Times New Roman" panose="02020603050405020304" pitchFamily="18" charset="0"/>
                <a:ea typeface="ＭＳ Ｐゴシック" panose="020B0600070205080204" pitchFamily="34" charset="-128"/>
              </a:rPr>
              <a:t>x</a:t>
            </a:r>
            <a:r>
              <a:rPr lang="en-GB" altLang="ja-JP" sz="2100" dirty="0">
                <a:ea typeface="ＭＳ Ｐゴシック" panose="020B0600070205080204" pitchFamily="34" charset="-128"/>
              </a:rPr>
              <a:t> given an observation </a:t>
            </a:r>
            <a:r>
              <a:rPr lang="en-GB" altLang="ja-JP" sz="2100" i="1" dirty="0" err="1">
                <a:latin typeface="Times New Roman" panose="02020603050405020304" pitchFamily="18" charset="0"/>
                <a:ea typeface="ＭＳ Ｐゴシック" panose="020B0600070205080204" pitchFamily="34" charset="-128"/>
              </a:rPr>
              <a:t>y</a:t>
            </a:r>
            <a:r>
              <a:rPr lang="en-GB" altLang="ja-JP" sz="2100" i="1" baseline="30000" dirty="0" err="1">
                <a:latin typeface="Times New Roman" panose="02020603050405020304" pitchFamily="18" charset="0"/>
                <a:ea typeface="ＭＳ Ｐゴシック" panose="020B0600070205080204" pitchFamily="34" charset="-128"/>
              </a:rPr>
              <a:t>o</a:t>
            </a:r>
            <a:r>
              <a:rPr lang="en-GB" altLang="ja-JP" sz="3300" dirty="0">
                <a:ea typeface="ＭＳ Ｐゴシック" panose="020B0600070205080204" pitchFamily="34" charset="-128"/>
              </a:rPr>
              <a:t> </a:t>
            </a:r>
            <a:endParaRPr lang="en-GB" altLang="en-US" sz="3300" dirty="0"/>
          </a:p>
        </p:txBody>
      </p:sp>
      <p:graphicFrame>
        <p:nvGraphicFramePr>
          <p:cNvPr id="5122" name="Object 13"/>
          <p:cNvGraphicFramePr>
            <a:graphicFrameLocks noChangeAspect="1"/>
          </p:cNvGraphicFramePr>
          <p:nvPr/>
        </p:nvGraphicFramePr>
        <p:xfrm>
          <a:off x="2432448" y="1600200"/>
          <a:ext cx="2207419" cy="685800"/>
        </p:xfrm>
        <a:graphic>
          <a:graphicData uri="http://schemas.openxmlformats.org/presentationml/2006/ole">
            <mc:AlternateContent xmlns:mc="http://schemas.openxmlformats.org/markup-compatibility/2006">
              <mc:Choice xmlns:v="urn:schemas-microsoft-com:vml" Requires="v">
                <p:oleObj spid="_x0000_s14352" name="Equation" r:id="rId3" imgW="1473200" imgH="457200" progId="Equation.3">
                  <p:embed/>
                </p:oleObj>
              </mc:Choice>
              <mc:Fallback>
                <p:oleObj name="Equation" r:id="rId3" imgW="1473200" imgH="4572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448" y="1600200"/>
                        <a:ext cx="2207419"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15"/>
          <p:cNvSpPr>
            <a:spLocks noChangeArrowheads="1"/>
          </p:cNvSpPr>
          <p:nvPr/>
        </p:nvSpPr>
        <p:spPr bwMode="auto">
          <a:xfrm>
            <a:off x="2432447" y="2485936"/>
            <a:ext cx="45320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r>
              <a:rPr lang="en-GB" altLang="en-US" sz="1800" i="1">
                <a:latin typeface="Times New Roman" panose="02020603050405020304" pitchFamily="18" charset="0"/>
                <a:ea typeface="MS Mincho" pitchFamily="49" charset="-128"/>
                <a:cs typeface="Times New Roman" panose="02020603050405020304" pitchFamily="18" charset="0"/>
              </a:rPr>
              <a:t>p(x</a:t>
            </a:r>
            <a:r>
              <a:rPr lang="en-GB" altLang="en-US" sz="1800">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a:t>
            </a:r>
            <a:r>
              <a:rPr lang="en-GB" altLang="en-US" sz="1800" i="1">
                <a:latin typeface="Times New Roman" panose="02020603050405020304" pitchFamily="18" charset="0"/>
                <a:ea typeface="MS Mincho" pitchFamily="49" charset="-128"/>
                <a:cs typeface="Times New Roman" panose="02020603050405020304" pitchFamily="18" charset="0"/>
              </a:rPr>
              <a:t>y</a:t>
            </a:r>
            <a:r>
              <a:rPr lang="en-GB" altLang="en-US" sz="1800" i="1" baseline="30000">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o</a:t>
            </a:r>
            <a:r>
              <a:rPr lang="en-GB" altLang="en-US" sz="1800" i="1">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a:t>
            </a:r>
            <a:r>
              <a:rPr lang="en-GB" altLang="en-US" sz="1800">
                <a:ea typeface="MS Mincho" pitchFamily="49" charset="-128"/>
                <a:cs typeface="Univers" charset="0"/>
                <a:sym typeface="Symbol" panose="05050102010706020507" pitchFamily="18" charset="2"/>
              </a:rPr>
              <a:t> </a:t>
            </a:r>
            <a:r>
              <a:rPr lang="en-GB" altLang="en-US" sz="1800">
                <a:latin typeface="Times New Roman" panose="02020603050405020304" pitchFamily="18" charset="0"/>
                <a:ea typeface="MS Mincho" pitchFamily="49" charset="-128"/>
                <a:cs typeface="Univers" charset="0"/>
                <a:sym typeface="Symbol" panose="05050102010706020507" pitchFamily="18" charset="2"/>
              </a:rPr>
              <a:t>	</a:t>
            </a:r>
            <a:r>
              <a:rPr lang="en-GB" altLang="en-US" sz="1800">
                <a:ea typeface="MS Mincho" pitchFamily="49" charset="-128"/>
                <a:cs typeface="Univers" charset="0"/>
                <a:sym typeface="Symbol" panose="05050102010706020507" pitchFamily="18" charset="2"/>
              </a:rPr>
              <a:t>is the </a:t>
            </a:r>
            <a:r>
              <a:rPr lang="en-GB" altLang="en-US" sz="1800">
                <a:solidFill>
                  <a:srgbClr val="FF0000"/>
                </a:solidFill>
                <a:ea typeface="MS Mincho" pitchFamily="49" charset="-128"/>
                <a:cs typeface="Univers" charset="0"/>
                <a:sym typeface="Symbol" panose="05050102010706020507" pitchFamily="18" charset="2"/>
              </a:rPr>
              <a:t>posterior</a:t>
            </a:r>
            <a:r>
              <a:rPr lang="en-GB" altLang="en-US" sz="1800">
                <a:ea typeface="MS Mincho" pitchFamily="49" charset="-128"/>
                <a:cs typeface="Univers" charset="0"/>
                <a:sym typeface="Symbol" panose="05050102010706020507" pitchFamily="18" charset="2"/>
              </a:rPr>
              <a:t> distribution,</a:t>
            </a:r>
            <a:endParaRPr lang="en-GB" altLang="en-US" sz="675">
              <a:sym typeface="Symbol" panose="05050102010706020507" pitchFamily="18" charset="2"/>
            </a:endParaRPr>
          </a:p>
          <a:p>
            <a:r>
              <a:rPr lang="en-GB" altLang="en-US" sz="1800" i="1">
                <a:latin typeface="Times New Roman" panose="02020603050405020304" pitchFamily="18" charset="0"/>
                <a:ea typeface="MS Mincho" pitchFamily="49" charset="-128"/>
                <a:sym typeface="Symbol" panose="05050102010706020507" pitchFamily="18" charset="2"/>
              </a:rPr>
              <a:t>p(x)</a:t>
            </a:r>
            <a:r>
              <a:rPr lang="en-GB" altLang="en-US" sz="1800">
                <a:ea typeface="MS Mincho" pitchFamily="49" charset="-128"/>
                <a:sym typeface="Symbol" panose="05050102010706020507" pitchFamily="18" charset="2"/>
              </a:rPr>
              <a:t>   </a:t>
            </a:r>
            <a:r>
              <a:rPr lang="en-GB" altLang="en-US" sz="1800">
                <a:latin typeface="Times New Roman" panose="02020603050405020304" pitchFamily="18" charset="0"/>
                <a:ea typeface="MS Mincho" pitchFamily="49" charset="-128"/>
                <a:sym typeface="Symbol" panose="05050102010706020507" pitchFamily="18" charset="2"/>
              </a:rPr>
              <a:t>		</a:t>
            </a:r>
            <a:r>
              <a:rPr lang="en-GB" altLang="en-US" sz="1800">
                <a:ea typeface="MS Mincho" pitchFamily="49" charset="-128"/>
                <a:sym typeface="Symbol" panose="05050102010706020507" pitchFamily="18" charset="2"/>
              </a:rPr>
              <a:t>is the </a:t>
            </a:r>
            <a:r>
              <a:rPr lang="en-GB" altLang="en-US" sz="1800">
                <a:solidFill>
                  <a:srgbClr val="0066FF"/>
                </a:solidFill>
                <a:ea typeface="MS Mincho" pitchFamily="49" charset="-128"/>
                <a:sym typeface="Symbol" panose="05050102010706020507" pitchFamily="18" charset="2"/>
              </a:rPr>
              <a:t>prior</a:t>
            </a:r>
            <a:r>
              <a:rPr lang="en-GB" altLang="en-US" sz="1800">
                <a:ea typeface="MS Mincho" pitchFamily="49" charset="-128"/>
                <a:sym typeface="Symbol" panose="05050102010706020507" pitchFamily="18" charset="2"/>
              </a:rPr>
              <a:t> distribution,</a:t>
            </a:r>
            <a:endParaRPr lang="en-GB" altLang="en-US" sz="675">
              <a:sym typeface="Symbol" panose="05050102010706020507" pitchFamily="18" charset="2"/>
            </a:endParaRPr>
          </a:p>
          <a:p>
            <a:r>
              <a:rPr lang="en-GB" altLang="en-US" sz="1800" i="1">
                <a:latin typeface="Times New Roman" panose="02020603050405020304" pitchFamily="18" charset="0"/>
                <a:ea typeface="MS Mincho" pitchFamily="49" charset="-128"/>
                <a:sym typeface="Symbol" panose="05050102010706020507" pitchFamily="18" charset="2"/>
              </a:rPr>
              <a:t>p(y</a:t>
            </a:r>
            <a:r>
              <a:rPr lang="en-GB" altLang="en-US" sz="1800" i="1" baseline="30000">
                <a:latin typeface="Times New Roman" panose="02020603050405020304" pitchFamily="18" charset="0"/>
                <a:ea typeface="MS Mincho" pitchFamily="49" charset="-128"/>
                <a:sym typeface="Symbol" panose="05050102010706020507" pitchFamily="18" charset="2"/>
              </a:rPr>
              <a:t>o</a:t>
            </a:r>
            <a:r>
              <a:rPr lang="en-GB" altLang="en-US" sz="1800">
                <a:latin typeface="Times New Roman" panose="02020603050405020304" pitchFamily="18" charset="0"/>
                <a:ea typeface="MS Mincho" pitchFamily="49" charset="-128"/>
                <a:sym typeface="Symbol" panose="05050102010706020507" pitchFamily="18" charset="2"/>
              </a:rPr>
              <a:t></a:t>
            </a:r>
            <a:r>
              <a:rPr lang="en-GB" altLang="en-US" sz="1800" i="1">
                <a:latin typeface="Times New Roman" panose="02020603050405020304" pitchFamily="18" charset="0"/>
                <a:ea typeface="MS Mincho" pitchFamily="49" charset="-128"/>
              </a:rPr>
              <a:t>x)</a:t>
            </a:r>
            <a:r>
              <a:rPr lang="en-GB" altLang="en-US" sz="1800">
                <a:ea typeface="MS Mincho" pitchFamily="49" charset="-128"/>
                <a:sym typeface="Symbol" panose="05050102010706020507" pitchFamily="18" charset="2"/>
              </a:rPr>
              <a:t> </a:t>
            </a:r>
            <a:r>
              <a:rPr lang="en-GB" altLang="en-US" sz="1800">
                <a:latin typeface="Times New Roman" panose="02020603050405020304" pitchFamily="18" charset="0"/>
                <a:ea typeface="MS Mincho" pitchFamily="49" charset="-128"/>
                <a:sym typeface="Symbol" panose="05050102010706020507" pitchFamily="18" charset="2"/>
              </a:rPr>
              <a:t>	</a:t>
            </a:r>
            <a:r>
              <a:rPr lang="en-GB" altLang="en-US" sz="1800">
                <a:ea typeface="MS Mincho" pitchFamily="49" charset="-128"/>
                <a:sym typeface="Symbol" panose="05050102010706020507" pitchFamily="18" charset="2"/>
              </a:rPr>
              <a:t>is the </a:t>
            </a:r>
            <a:r>
              <a:rPr lang="en-GB" altLang="en-US" sz="1800">
                <a:solidFill>
                  <a:srgbClr val="339933"/>
                </a:solidFill>
                <a:ea typeface="MS Mincho" pitchFamily="49" charset="-128"/>
                <a:sym typeface="Symbol" panose="05050102010706020507" pitchFamily="18" charset="2"/>
              </a:rPr>
              <a:t>likelihood</a:t>
            </a:r>
            <a:r>
              <a:rPr lang="en-GB" altLang="en-US" sz="1800">
                <a:ea typeface="MS Mincho" pitchFamily="49" charset="-128"/>
                <a:sym typeface="Symbol" panose="05050102010706020507" pitchFamily="18" charset="2"/>
              </a:rPr>
              <a:t> function for </a:t>
            </a:r>
            <a:r>
              <a:rPr lang="en-GB" altLang="en-US" sz="1800" i="1">
                <a:ea typeface="MS Mincho" pitchFamily="49" charset="-128"/>
                <a:sym typeface="Symbol" panose="05050102010706020507" pitchFamily="18" charset="2"/>
              </a:rPr>
              <a:t>x</a:t>
            </a:r>
            <a:endParaRPr lang="en-GB" altLang="en-US" sz="675">
              <a:sym typeface="Symbol" panose="05050102010706020507" pitchFamily="18" charset="2"/>
            </a:endParaRPr>
          </a:p>
          <a:p>
            <a:endParaRPr lang="en-GB" altLang="en-US" sz="1800">
              <a:ea typeface="MS Mincho" pitchFamily="49" charset="-128"/>
              <a:sym typeface="Symbol" panose="05050102010706020507" pitchFamily="18" charset="2"/>
            </a:endParaRPr>
          </a:p>
        </p:txBody>
      </p:sp>
      <p:sp>
        <p:nvSpPr>
          <p:cNvPr id="5127" name="Rectangle 17"/>
          <p:cNvSpPr>
            <a:spLocks noChangeArrowheads="1"/>
          </p:cNvSpPr>
          <p:nvPr/>
        </p:nvSpPr>
        <p:spPr bwMode="auto">
          <a:xfrm>
            <a:off x="1277541" y="3961396"/>
            <a:ext cx="399340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r>
              <a:rPr lang="en-GB" altLang="ja-JP" sz="1800">
                <a:ea typeface="MS Mincho" pitchFamily="49" charset="-128"/>
                <a:cs typeface="Univers" charset="0"/>
              </a:rPr>
              <a:t>Can get </a:t>
            </a:r>
            <a:r>
              <a:rPr lang="en-GB" altLang="ja-JP" sz="1800" i="1">
                <a:latin typeface="Times New Roman" panose="02020603050405020304" pitchFamily="18" charset="0"/>
                <a:ea typeface="MS Mincho" pitchFamily="49" charset="-128"/>
                <a:cs typeface="Times New Roman" panose="02020603050405020304" pitchFamily="18" charset="0"/>
              </a:rPr>
              <a:t>p</a:t>
            </a:r>
            <a:r>
              <a:rPr lang="en-GB" altLang="ja-JP" sz="1800">
                <a:latin typeface="Times New Roman" panose="02020603050405020304" pitchFamily="18" charset="0"/>
                <a:ea typeface="MS Mincho" pitchFamily="49" charset="-128"/>
                <a:cs typeface="Times New Roman" panose="02020603050405020304" pitchFamily="18" charset="0"/>
              </a:rPr>
              <a:t>(</a:t>
            </a:r>
            <a:r>
              <a:rPr lang="en-GB" altLang="ja-JP" sz="1800" i="1">
                <a:latin typeface="Times New Roman" panose="02020603050405020304" pitchFamily="18" charset="0"/>
                <a:ea typeface="MS Mincho" pitchFamily="49" charset="-128"/>
                <a:cs typeface="Times New Roman" panose="02020603050405020304" pitchFamily="18" charset="0"/>
              </a:rPr>
              <a:t>y</a:t>
            </a:r>
            <a:r>
              <a:rPr lang="en-GB" altLang="ja-JP" sz="1800" i="1" baseline="30000">
                <a:latin typeface="Times New Roman" panose="02020603050405020304" pitchFamily="18" charset="0"/>
                <a:ea typeface="MS Mincho" pitchFamily="49" charset="-128"/>
                <a:cs typeface="Times New Roman" panose="02020603050405020304" pitchFamily="18" charset="0"/>
              </a:rPr>
              <a:t>o</a:t>
            </a:r>
            <a:r>
              <a:rPr lang="en-GB" altLang="ja-JP" sz="1800">
                <a:latin typeface="Times New Roman" panose="02020603050405020304" pitchFamily="18" charset="0"/>
                <a:ea typeface="MS Mincho" pitchFamily="49" charset="-128"/>
                <a:cs typeface="Times New Roman" panose="02020603050405020304" pitchFamily="18" charset="0"/>
              </a:rPr>
              <a:t>)</a:t>
            </a:r>
            <a:r>
              <a:rPr lang="en-GB" altLang="ja-JP" sz="1800">
                <a:ea typeface="MS Mincho" pitchFamily="49" charset="-128"/>
                <a:cs typeface="Univers" charset="0"/>
              </a:rPr>
              <a:t> by integrating over all </a:t>
            </a:r>
            <a:r>
              <a:rPr lang="en-GB" altLang="ja-JP" sz="1800" i="1">
                <a:latin typeface="Times New Roman" panose="02020603050405020304" pitchFamily="18" charset="0"/>
                <a:ea typeface="MS Mincho" pitchFamily="49" charset="-128"/>
                <a:cs typeface="Times New Roman" panose="02020603050405020304" pitchFamily="18" charset="0"/>
              </a:rPr>
              <a:t>x</a:t>
            </a:r>
            <a:r>
              <a:rPr lang="en-GB" altLang="ja-JP" sz="1800">
                <a:ea typeface="MS Mincho" pitchFamily="49" charset="-128"/>
                <a:cs typeface="Univers" charset="0"/>
              </a:rPr>
              <a:t>:</a:t>
            </a:r>
            <a:endParaRPr lang="en-US" altLang="ja-JP" sz="675">
              <a:ea typeface="ＭＳ Ｐゴシック" panose="020B0600070205080204" pitchFamily="34" charset="-128"/>
            </a:endParaRPr>
          </a:p>
          <a:p>
            <a:endParaRPr lang="en-US" altLang="ja-JP" sz="1350">
              <a:ea typeface="ＭＳ Ｐゴシック" panose="020B0600070205080204" pitchFamily="34" charset="-128"/>
            </a:endParaRPr>
          </a:p>
        </p:txBody>
      </p:sp>
      <p:graphicFrame>
        <p:nvGraphicFramePr>
          <p:cNvPr id="5123" name="Object 16"/>
          <p:cNvGraphicFramePr>
            <a:graphicFrameLocks noChangeAspect="1"/>
          </p:cNvGraphicFramePr>
          <p:nvPr/>
        </p:nvGraphicFramePr>
        <p:xfrm>
          <a:off x="5274469" y="3921919"/>
          <a:ext cx="2328863" cy="361950"/>
        </p:xfrm>
        <a:graphic>
          <a:graphicData uri="http://schemas.openxmlformats.org/presentationml/2006/ole">
            <mc:AlternateContent xmlns:mc="http://schemas.openxmlformats.org/markup-compatibility/2006">
              <mc:Choice xmlns:v="urn:schemas-microsoft-com:vml" Requires="v">
                <p:oleObj spid="_x0000_s14353" name="Equation" r:id="rId5" imgW="1562100" imgH="241300" progId="Equation.3">
                  <p:embed/>
                </p:oleObj>
              </mc:Choice>
              <mc:Fallback>
                <p:oleObj name="Equation" r:id="rId5" imgW="1562100" imgH="2413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4469" y="3921919"/>
                        <a:ext cx="232886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947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07975346-1EEA-49F0-9103-4310205293DC}" type="slidenum">
              <a:rPr lang="en-GB" altLang="en-US" sz="750"/>
              <a:pPr/>
              <a:t>21</a:t>
            </a:fld>
            <a:endParaRPr lang="en-GB" altLang="en-US" sz="1050" dirty="0">
              <a:latin typeface="Times" panose="02020603050405020304" pitchFamily="18" charset="0"/>
            </a:endParaRPr>
          </a:p>
        </p:txBody>
      </p:sp>
      <p:sp>
        <p:nvSpPr>
          <p:cNvPr id="7175" name="Rectangle 2"/>
          <p:cNvSpPr>
            <a:spLocks noGrp="1" noChangeArrowheads="1"/>
          </p:cNvSpPr>
          <p:nvPr>
            <p:ph type="title" sz="quarter" idx="4294967295"/>
          </p:nvPr>
        </p:nvSpPr>
        <p:spPr>
          <a:xfrm>
            <a:off x="2457450" y="2333"/>
            <a:ext cx="5543550" cy="1038746"/>
          </a:xfrm>
        </p:spPr>
        <p:txBody>
          <a:bodyPr/>
          <a:lstStyle/>
          <a:p>
            <a:pPr eaLnBrk="1" hangingPunct="1"/>
            <a:r>
              <a:rPr lang="en-GB" altLang="en-US" sz="2100" dirty="0"/>
              <a:t>Combination of Gaussian prior &amp; observation</a:t>
            </a:r>
            <a:br>
              <a:rPr lang="en-GB" altLang="en-US" sz="2100" dirty="0"/>
            </a:br>
            <a:r>
              <a:rPr lang="en-GB" altLang="en-US" sz="2100" dirty="0"/>
              <a:t>- Gaussian posterior,</a:t>
            </a:r>
            <a:br>
              <a:rPr lang="en-GB" altLang="en-US" sz="2100" dirty="0"/>
            </a:br>
            <a:r>
              <a:rPr lang="en-GB" altLang="en-US" sz="2100" dirty="0"/>
              <a:t>- weights independent of values.</a:t>
            </a:r>
            <a:endParaRPr lang="en-US" altLang="en-US" sz="2100" dirty="0"/>
          </a:p>
        </p:txBody>
      </p:sp>
      <p:graphicFrame>
        <p:nvGraphicFramePr>
          <p:cNvPr id="7170" name="Object 3"/>
          <p:cNvGraphicFramePr>
            <a:graphicFrameLocks noGrp="1" noChangeAspect="1"/>
          </p:cNvGraphicFramePr>
          <p:nvPr>
            <p:ph sz="quarter" idx="4294967295"/>
            <p:extLst>
              <p:ext uri="{D42A27DB-BD31-4B8C-83A1-F6EECF244321}">
                <p14:modId xmlns:p14="http://schemas.microsoft.com/office/powerpoint/2010/main" val="2116241106"/>
              </p:ext>
            </p:extLst>
          </p:nvPr>
        </p:nvGraphicFramePr>
        <p:xfrm>
          <a:off x="1647825" y="1016746"/>
          <a:ext cx="2657475" cy="1751409"/>
        </p:xfrm>
        <a:graphic>
          <a:graphicData uri="http://schemas.openxmlformats.org/presentationml/2006/ole">
            <mc:AlternateContent xmlns:mc="http://schemas.openxmlformats.org/markup-compatibility/2006">
              <mc:Choice xmlns:v="urn:schemas-microsoft-com:vml" Requires="v">
                <p:oleObj spid="_x0000_s16418" name="Chart" r:id="rId4" imgW="5897772" imgH="3886123" progId="Excel.Chart.8">
                  <p:embed/>
                </p:oleObj>
              </mc:Choice>
              <mc:Fallback>
                <p:oleObj name="Chart" r:id="rId4" imgW="5897772" imgH="3886123" progId="Excel.Chart.8">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1016746"/>
                        <a:ext cx="2657475"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Grp="1" noChangeAspect="1"/>
          </p:cNvGraphicFramePr>
          <p:nvPr>
            <p:ph sz="quarter" idx="4294967295"/>
            <p:extLst>
              <p:ext uri="{D42A27DB-BD31-4B8C-83A1-F6EECF244321}">
                <p14:modId xmlns:p14="http://schemas.microsoft.com/office/powerpoint/2010/main" val="2295989691"/>
              </p:ext>
            </p:extLst>
          </p:nvPr>
        </p:nvGraphicFramePr>
        <p:xfrm>
          <a:off x="4944667" y="1016746"/>
          <a:ext cx="2659856" cy="1751409"/>
        </p:xfrm>
        <a:graphic>
          <a:graphicData uri="http://schemas.openxmlformats.org/presentationml/2006/ole">
            <mc:AlternateContent xmlns:mc="http://schemas.openxmlformats.org/markup-compatibility/2006">
              <mc:Choice xmlns:v="urn:schemas-microsoft-com:vml" Requires="v">
                <p:oleObj spid="_x0000_s16419" name="Chart" r:id="rId7" imgW="5897772" imgH="3886123" progId="Excel.Chart.8">
                  <p:embed/>
                </p:oleObj>
              </mc:Choice>
              <mc:Fallback>
                <p:oleObj name="Chart" r:id="rId7" imgW="5897772" imgH="3886123" progId="Excel.Chart.8">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667" y="1016746"/>
                        <a:ext cx="2659856"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5"/>
          <p:cNvGraphicFramePr>
            <a:graphicFrameLocks noGrp="1" noChangeAspect="1"/>
          </p:cNvGraphicFramePr>
          <p:nvPr>
            <p:ph sz="quarter" idx="4294967295"/>
            <p:extLst>
              <p:ext uri="{D42A27DB-BD31-4B8C-83A1-F6EECF244321}">
                <p14:modId xmlns:p14="http://schemas.microsoft.com/office/powerpoint/2010/main" val="2573704789"/>
              </p:ext>
            </p:extLst>
          </p:nvPr>
        </p:nvGraphicFramePr>
        <p:xfrm>
          <a:off x="1646635" y="2882455"/>
          <a:ext cx="2661047" cy="1752600"/>
        </p:xfrm>
        <a:graphic>
          <a:graphicData uri="http://schemas.openxmlformats.org/presentationml/2006/ole">
            <mc:AlternateContent xmlns:mc="http://schemas.openxmlformats.org/markup-compatibility/2006">
              <mc:Choice xmlns:v="urn:schemas-microsoft-com:vml" Requires="v">
                <p:oleObj spid="_x0000_s16420" name="Chart" r:id="rId10" imgW="5897772" imgH="3886123" progId="Excel.Chart.8">
                  <p:embed/>
                </p:oleObj>
              </mc:Choice>
              <mc:Fallback>
                <p:oleObj name="Chart" r:id="rId10" imgW="5897772" imgH="3886123" progId="Excel.Chart.8">
                  <p:embed/>
                  <p:pic>
                    <p:nvPicPr>
                      <p:cNvPr id="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6635" y="2882455"/>
                        <a:ext cx="266104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6"/>
          <p:cNvGraphicFramePr>
            <a:graphicFrameLocks noGrp="1" noChangeAspect="1"/>
          </p:cNvGraphicFramePr>
          <p:nvPr>
            <p:ph sz="quarter" idx="4294967295"/>
            <p:extLst>
              <p:ext uri="{D42A27DB-BD31-4B8C-83A1-F6EECF244321}">
                <p14:modId xmlns:p14="http://schemas.microsoft.com/office/powerpoint/2010/main" val="1540759176"/>
              </p:ext>
            </p:extLst>
          </p:nvPr>
        </p:nvGraphicFramePr>
        <p:xfrm>
          <a:off x="4944667" y="2882455"/>
          <a:ext cx="2659856" cy="1752600"/>
        </p:xfrm>
        <a:graphic>
          <a:graphicData uri="http://schemas.openxmlformats.org/presentationml/2006/ole">
            <mc:AlternateContent xmlns:mc="http://schemas.openxmlformats.org/markup-compatibility/2006">
              <mc:Choice xmlns:v="urn:schemas-microsoft-com:vml" Requires="v">
                <p:oleObj spid="_x0000_s16421" name="Chart" r:id="rId13" imgW="5897772" imgH="3886123" progId="Excel.Chart.8">
                  <p:embed/>
                </p:oleObj>
              </mc:Choice>
              <mc:Fallback>
                <p:oleObj name="Chart" r:id="rId13" imgW="5897772" imgH="3886123" progId="Excel.Chart.8">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4667" y="2882455"/>
                        <a:ext cx="265985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AutoShape 7">
            <a:hlinkClick r:id="rId15" action="ppaction://hlinksldjump"/>
          </p:cNvPr>
          <p:cNvSpPr>
            <a:spLocks noChangeArrowheads="1"/>
          </p:cNvSpPr>
          <p:nvPr/>
        </p:nvSpPr>
        <p:spPr bwMode="auto">
          <a:xfrm>
            <a:off x="7589933" y="4710846"/>
            <a:ext cx="362554" cy="504393"/>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1050" dirty="0" err="1"/>
              <a:t>Js</a:t>
            </a:r>
            <a:endParaRPr lang="en-GB" altLang="en-US" sz="1050" dirty="0"/>
          </a:p>
        </p:txBody>
      </p:sp>
      <p:sp>
        <p:nvSpPr>
          <p:cNvPr id="9" name="TextBox 9"/>
          <p:cNvSpPr txBox="1">
            <a:spLocks noChangeArrowheads="1"/>
          </p:cNvSpPr>
          <p:nvPr/>
        </p:nvSpPr>
        <p:spPr bwMode="auto">
          <a:xfrm>
            <a:off x="0" y="4427569"/>
            <a:ext cx="1400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a:t>Lorenc </a:t>
            </a:r>
            <a:r>
              <a:rPr lang="en-GB" altLang="en-US" sz="1200" dirty="0" smtClean="0"/>
              <a:t>(2014)</a:t>
            </a:r>
            <a:endParaRPr lang="en-GB" altLang="en-US" sz="1200" dirty="0"/>
          </a:p>
        </p:txBody>
      </p:sp>
    </p:spTree>
    <p:extLst>
      <p:ext uri="{BB962C8B-B14F-4D97-AF65-F5344CB8AC3E}">
        <p14:creationId xmlns:p14="http://schemas.microsoft.com/office/powerpoint/2010/main" val="29321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7949EEE2-4959-42B4-86C4-AAA7B2055DA1}" type="slidenum">
              <a:rPr lang="en-GB" altLang="en-US" sz="750"/>
              <a:pPr/>
              <a:t>22</a:t>
            </a:fld>
            <a:endParaRPr lang="en-GB" altLang="en-US" sz="1050" dirty="0">
              <a:latin typeface="Times" panose="02020603050405020304" pitchFamily="18" charset="0"/>
            </a:endParaRPr>
          </a:p>
        </p:txBody>
      </p:sp>
      <p:sp>
        <p:nvSpPr>
          <p:cNvPr id="8199" name="Rectangle 15"/>
          <p:cNvSpPr>
            <a:spLocks noGrp="1" noChangeArrowheads="1"/>
          </p:cNvSpPr>
          <p:nvPr>
            <p:ph type="title" sz="quarter" idx="4294967295"/>
          </p:nvPr>
        </p:nvSpPr>
        <p:spPr>
          <a:xfrm>
            <a:off x="2457450" y="-10918"/>
            <a:ext cx="5543550" cy="715581"/>
          </a:xfrm>
        </p:spPr>
        <p:txBody>
          <a:bodyPr/>
          <a:lstStyle/>
          <a:p>
            <a:pPr eaLnBrk="1" hangingPunct="1"/>
            <a:r>
              <a:rPr lang="en-GB" altLang="en-US" sz="2100"/>
              <a:t>Gaussian prior combined with observation with gross errors - extreme obs are rejected.</a:t>
            </a:r>
            <a:endParaRPr lang="en-US" altLang="en-US" sz="2100"/>
          </a:p>
        </p:txBody>
      </p:sp>
      <p:graphicFrame>
        <p:nvGraphicFramePr>
          <p:cNvPr id="8194" name="Object 5"/>
          <p:cNvGraphicFramePr>
            <a:graphicFrameLocks noGrp="1" noChangeAspect="1"/>
          </p:cNvGraphicFramePr>
          <p:nvPr>
            <p:ph sz="quarter" idx="4294967295"/>
            <p:extLst>
              <p:ext uri="{D42A27DB-BD31-4B8C-83A1-F6EECF244321}">
                <p14:modId xmlns:p14="http://schemas.microsoft.com/office/powerpoint/2010/main" val="3275636724"/>
              </p:ext>
            </p:extLst>
          </p:nvPr>
        </p:nvGraphicFramePr>
        <p:xfrm>
          <a:off x="1647825" y="1003494"/>
          <a:ext cx="2657475" cy="1751409"/>
        </p:xfrm>
        <a:graphic>
          <a:graphicData uri="http://schemas.openxmlformats.org/presentationml/2006/ole">
            <mc:AlternateContent xmlns:mc="http://schemas.openxmlformats.org/markup-compatibility/2006">
              <mc:Choice xmlns:v="urn:schemas-microsoft-com:vml" Requires="v">
                <p:oleObj spid="_x0000_s17442" name="Chart" r:id="rId4" imgW="5897772" imgH="3886123" progId="Excel.Chart.8">
                  <p:embed/>
                </p:oleObj>
              </mc:Choice>
              <mc:Fallback>
                <p:oleObj name="Chart" r:id="rId4" imgW="5897772" imgH="3886123" progId="Excel.Chart.8">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1003494"/>
                        <a:ext cx="2657475"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8"/>
          <p:cNvGraphicFramePr>
            <a:graphicFrameLocks noGrp="1" noChangeAspect="1"/>
          </p:cNvGraphicFramePr>
          <p:nvPr>
            <p:ph sz="quarter" idx="4294967295"/>
            <p:extLst>
              <p:ext uri="{D42A27DB-BD31-4B8C-83A1-F6EECF244321}">
                <p14:modId xmlns:p14="http://schemas.microsoft.com/office/powerpoint/2010/main" val="3488838654"/>
              </p:ext>
            </p:extLst>
          </p:nvPr>
        </p:nvGraphicFramePr>
        <p:xfrm>
          <a:off x="4944667" y="1003494"/>
          <a:ext cx="2659856" cy="1751409"/>
        </p:xfrm>
        <a:graphic>
          <a:graphicData uri="http://schemas.openxmlformats.org/presentationml/2006/ole">
            <mc:AlternateContent xmlns:mc="http://schemas.openxmlformats.org/markup-compatibility/2006">
              <mc:Choice xmlns:v="urn:schemas-microsoft-com:vml" Requires="v">
                <p:oleObj spid="_x0000_s17443" name="Chart" r:id="rId7" imgW="5897772" imgH="3886123" progId="Excel.Chart.8">
                  <p:embed/>
                </p:oleObj>
              </mc:Choice>
              <mc:Fallback>
                <p:oleObj name="Chart" r:id="rId7" imgW="5897772" imgH="3886123" progId="Excel.Chart.8">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667" y="1003494"/>
                        <a:ext cx="2659856"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11"/>
          <p:cNvGraphicFramePr>
            <a:graphicFrameLocks noGrp="1" noChangeAspect="1"/>
          </p:cNvGraphicFramePr>
          <p:nvPr>
            <p:ph sz="quarter" idx="4294967295"/>
            <p:extLst>
              <p:ext uri="{D42A27DB-BD31-4B8C-83A1-F6EECF244321}">
                <p14:modId xmlns:p14="http://schemas.microsoft.com/office/powerpoint/2010/main" val="428860779"/>
              </p:ext>
            </p:extLst>
          </p:nvPr>
        </p:nvGraphicFramePr>
        <p:xfrm>
          <a:off x="1646635" y="2869203"/>
          <a:ext cx="2661047" cy="1752600"/>
        </p:xfrm>
        <a:graphic>
          <a:graphicData uri="http://schemas.openxmlformats.org/presentationml/2006/ole">
            <mc:AlternateContent xmlns:mc="http://schemas.openxmlformats.org/markup-compatibility/2006">
              <mc:Choice xmlns:v="urn:schemas-microsoft-com:vml" Requires="v">
                <p:oleObj spid="_x0000_s17444" name="Chart" r:id="rId10" imgW="5897772" imgH="3886123" progId="Excel.Chart.8">
                  <p:embed/>
                </p:oleObj>
              </mc:Choice>
              <mc:Fallback>
                <p:oleObj name="Chart" r:id="rId10" imgW="5897772" imgH="3886123" progId="Excel.Chart.8">
                  <p:embed/>
                  <p:pic>
                    <p:nvPicPr>
                      <p:cNvPr id="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6635" y="2869203"/>
                        <a:ext cx="266104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14"/>
          <p:cNvGraphicFramePr>
            <a:graphicFrameLocks noGrp="1" noChangeAspect="1"/>
          </p:cNvGraphicFramePr>
          <p:nvPr>
            <p:ph sz="quarter" idx="4294967295"/>
            <p:extLst>
              <p:ext uri="{D42A27DB-BD31-4B8C-83A1-F6EECF244321}">
                <p14:modId xmlns:p14="http://schemas.microsoft.com/office/powerpoint/2010/main" val="2608456414"/>
              </p:ext>
            </p:extLst>
          </p:nvPr>
        </p:nvGraphicFramePr>
        <p:xfrm>
          <a:off x="4944667" y="2869203"/>
          <a:ext cx="2659856" cy="1752600"/>
        </p:xfrm>
        <a:graphic>
          <a:graphicData uri="http://schemas.openxmlformats.org/presentationml/2006/ole">
            <mc:AlternateContent xmlns:mc="http://schemas.openxmlformats.org/markup-compatibility/2006">
              <mc:Choice xmlns:v="urn:schemas-microsoft-com:vml" Requires="v">
                <p:oleObj spid="_x0000_s17445" name="Chart" r:id="rId13" imgW="5897772" imgH="3886123" progId="Excel.Chart.8">
                  <p:embed/>
                </p:oleObj>
              </mc:Choice>
              <mc:Fallback>
                <p:oleObj name="Chart" r:id="rId13" imgW="5897772" imgH="3886123" progId="Excel.Chart.8">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4667" y="2869203"/>
                        <a:ext cx="265985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AutoShape 18">
            <a:hlinkClick r:id="rId15" action="ppaction://hlinksldjump"/>
          </p:cNvPr>
          <p:cNvSpPr>
            <a:spLocks noChangeArrowheads="1"/>
          </p:cNvSpPr>
          <p:nvPr/>
        </p:nvSpPr>
        <p:spPr bwMode="auto">
          <a:xfrm>
            <a:off x="7589933" y="4717472"/>
            <a:ext cx="362554" cy="504393"/>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1050" dirty="0" err="1"/>
              <a:t>Js</a:t>
            </a:r>
            <a:endParaRPr lang="en-GB" altLang="en-US" sz="1050" dirty="0"/>
          </a:p>
        </p:txBody>
      </p:sp>
      <p:sp>
        <p:nvSpPr>
          <p:cNvPr id="9" name="TextBox 9"/>
          <p:cNvSpPr txBox="1">
            <a:spLocks noChangeArrowheads="1"/>
          </p:cNvSpPr>
          <p:nvPr/>
        </p:nvSpPr>
        <p:spPr bwMode="auto">
          <a:xfrm>
            <a:off x="0" y="4427569"/>
            <a:ext cx="1400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a:t>Lorenc </a:t>
            </a:r>
            <a:r>
              <a:rPr lang="en-GB" altLang="en-US" sz="1200" dirty="0" smtClean="0"/>
              <a:t>(2014)</a:t>
            </a:r>
            <a:endParaRPr lang="en-GB" altLang="en-US" sz="1200" dirty="0"/>
          </a:p>
        </p:txBody>
      </p:sp>
    </p:spTree>
    <p:extLst>
      <p:ext uri="{BB962C8B-B14F-4D97-AF65-F5344CB8AC3E}">
        <p14:creationId xmlns:p14="http://schemas.microsoft.com/office/powerpoint/2010/main" val="252378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757E864F-C040-4A3C-A191-85B5F40B44F9}" type="slidenum">
              <a:rPr lang="en-GB" altLang="en-US" sz="750"/>
              <a:pPr/>
              <a:t>23</a:t>
            </a:fld>
            <a:endParaRPr lang="en-GB" altLang="en-US" sz="1050">
              <a:latin typeface="Times" panose="02020603050405020304" pitchFamily="18" charset="0"/>
            </a:endParaRPr>
          </a:p>
        </p:txBody>
      </p:sp>
      <p:pic>
        <p:nvPicPr>
          <p:cNvPr id="31747" name="Picture 3" descr="Image18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971550"/>
            <a:ext cx="4017169" cy="386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4629150" y="4839891"/>
            <a:ext cx="3371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sz="750">
                <a:latin typeface="Stone Sans ITC TT" pitchFamily="2" charset="0"/>
              </a:rPr>
              <a:t>Lorenc, A. C., 2002: Atmospheric Data Assimilation and Quality Control.  </a:t>
            </a:r>
            <a:r>
              <a:rPr lang="en-US" altLang="en-US" sz="750" i="1">
                <a:latin typeface="Stone Sans ITC TT" pitchFamily="2" charset="0"/>
              </a:rPr>
              <a:t>Ocean Forecasting</a:t>
            </a:r>
            <a:r>
              <a:rPr lang="en-US" altLang="en-US" sz="750">
                <a:latin typeface="Stone Sans ITC TT" pitchFamily="2" charset="0"/>
              </a:rPr>
              <a:t>, eds Pinardi &amp; Woods.  ISBN 3-540-67964-2. 73-96</a:t>
            </a:r>
            <a:endParaRPr lang="en-GB" altLang="en-US" sz="750">
              <a:latin typeface="Stone Sans ITC TT" pitchFamily="2" charset="0"/>
            </a:endParaRPr>
          </a:p>
        </p:txBody>
      </p:sp>
      <p:sp>
        <p:nvSpPr>
          <p:cNvPr id="31749" name="Rectangle 7"/>
          <p:cNvSpPr>
            <a:spLocks noGrp="1" noChangeArrowheads="1"/>
          </p:cNvSpPr>
          <p:nvPr>
            <p:ph type="title"/>
          </p:nvPr>
        </p:nvSpPr>
        <p:spPr>
          <a:xfrm>
            <a:off x="2096325" y="44692"/>
            <a:ext cx="8437500" cy="623248"/>
          </a:xfrm>
        </p:spPr>
        <p:txBody>
          <a:bodyPr/>
          <a:lstStyle/>
          <a:p>
            <a:r>
              <a:rPr lang="en-GB" altLang="en-US" dirty="0" smtClean="0"/>
              <a:t>What answer do we want?</a:t>
            </a:r>
          </a:p>
        </p:txBody>
      </p:sp>
      <p:sp>
        <p:nvSpPr>
          <p:cNvPr id="20488" name="Rectangle 8"/>
          <p:cNvSpPr>
            <a:spLocks noGrp="1" noChangeArrowheads="1"/>
          </p:cNvSpPr>
          <p:nvPr>
            <p:ph type="body" idx="1"/>
          </p:nvPr>
        </p:nvSpPr>
        <p:spPr>
          <a:xfrm>
            <a:off x="994304" y="932351"/>
            <a:ext cx="2834879" cy="3780234"/>
          </a:xfrm>
        </p:spPr>
        <p:txBody>
          <a:bodyPr/>
          <a:lstStyle/>
          <a:p>
            <a:pPr>
              <a:spcBef>
                <a:spcPct val="0"/>
              </a:spcBef>
              <a:spcAft>
                <a:spcPct val="20000"/>
              </a:spcAft>
              <a:defRPr/>
            </a:pPr>
            <a:r>
              <a:rPr lang="en-GB" sz="1350" dirty="0"/>
              <a:t>If we can afford to represent it (</a:t>
            </a:r>
            <a:r>
              <a:rPr lang="en-GB" sz="1350" dirty="0" err="1"/>
              <a:t>eg</a:t>
            </a:r>
            <a:r>
              <a:rPr lang="en-GB" sz="1350" dirty="0"/>
              <a:t> by an ensemble) then </a:t>
            </a:r>
            <a:r>
              <a:rPr lang="en-GB" sz="1350" dirty="0">
                <a:solidFill>
                  <a:srgbClr val="FF0000"/>
                </a:solidFill>
              </a:rPr>
              <a:t>the full posterior PDF</a:t>
            </a:r>
            <a:r>
              <a:rPr lang="en-GB" sz="1350" dirty="0"/>
              <a:t> carries all the information.</a:t>
            </a:r>
          </a:p>
          <a:p>
            <a:pPr>
              <a:spcBef>
                <a:spcPct val="0"/>
              </a:spcBef>
              <a:spcAft>
                <a:spcPct val="20000"/>
              </a:spcAft>
              <a:defRPr/>
            </a:pPr>
            <a:r>
              <a:rPr lang="en-GB" sz="1350" dirty="0"/>
              <a:t>Normally we can only cope with a single “best” estimate.</a:t>
            </a:r>
          </a:p>
          <a:p>
            <a:pPr>
              <a:spcBef>
                <a:spcPct val="0"/>
              </a:spcBef>
              <a:spcAft>
                <a:spcPct val="10000"/>
              </a:spcAft>
              <a:defRPr/>
            </a:pPr>
            <a:r>
              <a:rPr lang="en-GB" sz="1350" dirty="0"/>
              <a:t>Can only find best w.r.t. a “loss function” specifying how much we lose for a wrong estimate.  </a:t>
            </a:r>
            <a:r>
              <a:rPr lang="en-GB" sz="1350" dirty="0" smtClean="0"/>
              <a:t/>
            </a:r>
            <a:br>
              <a:rPr lang="en-GB" sz="1350" dirty="0" smtClean="0"/>
            </a:br>
            <a:r>
              <a:rPr lang="en-GB" sz="1350" dirty="0" smtClean="0"/>
              <a:t>Lorenc </a:t>
            </a:r>
            <a:r>
              <a:rPr lang="en-GB" sz="1350" dirty="0"/>
              <a:t>(2002) suggested using a Gaussian-shaped function:</a:t>
            </a:r>
          </a:p>
          <a:p>
            <a:pPr lvl="1">
              <a:spcBef>
                <a:spcPct val="0"/>
              </a:spcBef>
              <a:spcAft>
                <a:spcPct val="10000"/>
              </a:spcAft>
              <a:defRPr/>
            </a:pPr>
            <a:r>
              <a:rPr lang="en-GB" sz="1200" dirty="0"/>
              <a:t>a very narrow “delta-function” finds the mode </a:t>
            </a:r>
            <a:r>
              <a:rPr lang="en-GB" sz="1050" dirty="0">
                <a:solidFill>
                  <a:srgbClr val="FF0000"/>
                </a:solidFill>
                <a:latin typeface="Arial Black" pitchFamily="34" charset="0"/>
              </a:rPr>
              <a:t>X</a:t>
            </a:r>
            <a:r>
              <a:rPr lang="en-GB" sz="1050" dirty="0"/>
              <a:t>,</a:t>
            </a:r>
            <a:r>
              <a:rPr lang="en-GB" sz="525" dirty="0"/>
              <a:t> </a:t>
            </a:r>
            <a:r>
              <a:rPr lang="en-GB" sz="1200" dirty="0"/>
              <a:t>;</a:t>
            </a:r>
          </a:p>
          <a:p>
            <a:pPr lvl="1">
              <a:spcBef>
                <a:spcPct val="0"/>
              </a:spcBef>
              <a:spcAft>
                <a:spcPct val="10000"/>
              </a:spcAft>
              <a:defRPr/>
            </a:pPr>
            <a:r>
              <a:rPr lang="en-GB" sz="1200" dirty="0"/>
              <a:t>a very broad (quadratic) function finds the mean </a:t>
            </a:r>
            <a:r>
              <a:rPr lang="en-GB" sz="1200" dirty="0">
                <a:solidFill>
                  <a:srgbClr val="3399FF"/>
                </a:solidFill>
                <a:sym typeface="Wingdings" pitchFamily="2" charset="2"/>
              </a:rPr>
              <a:t></a:t>
            </a:r>
            <a:r>
              <a:rPr lang="en-GB" sz="1200" dirty="0"/>
              <a:t>;</a:t>
            </a:r>
          </a:p>
          <a:p>
            <a:pPr lvl="1">
              <a:spcBef>
                <a:spcPct val="0"/>
              </a:spcBef>
              <a:spcAft>
                <a:spcPct val="10000"/>
              </a:spcAft>
              <a:defRPr/>
            </a:pPr>
            <a:r>
              <a:rPr lang="en-GB" sz="1200" dirty="0"/>
              <a:t>can argue for a width similar to the background PDF’s; this finds the mean of the largest peak </a:t>
            </a:r>
            <a:r>
              <a:rPr lang="en-GB" b="1" dirty="0" smtClean="0">
                <a:solidFill>
                  <a:srgbClr val="008000"/>
                </a:solidFill>
                <a:effectLst>
                  <a:outerShdw blurRad="38100" dist="38100" dir="2700000" algn="tl">
                    <a:srgbClr val="C0C0C0"/>
                  </a:outerShdw>
                </a:effectLst>
              </a:rPr>
              <a:t>+</a:t>
            </a:r>
            <a:r>
              <a:rPr lang="en-GB" sz="1200" dirty="0"/>
              <a:t>.</a:t>
            </a:r>
          </a:p>
        </p:txBody>
      </p:sp>
    </p:spTree>
    <p:extLst>
      <p:ext uri="{BB962C8B-B14F-4D97-AF65-F5344CB8AC3E}">
        <p14:creationId xmlns:p14="http://schemas.microsoft.com/office/powerpoint/2010/main" val="3400129375"/>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3FE40BC1-B0D9-4788-B954-8C60AD770512}" type="slidenum">
              <a:rPr lang="en-GB" altLang="en-US" sz="750"/>
              <a:pPr/>
              <a:t>24</a:t>
            </a:fld>
            <a:endParaRPr lang="en-GB" altLang="en-US" sz="1050" dirty="0">
              <a:latin typeface="Times" panose="02020603050405020304" pitchFamily="18" charset="0"/>
            </a:endParaRPr>
          </a:p>
        </p:txBody>
      </p:sp>
      <p:sp>
        <p:nvSpPr>
          <p:cNvPr id="23555" name="Rectangle 2"/>
          <p:cNvSpPr>
            <a:spLocks noGrp="1" noChangeArrowheads="1"/>
          </p:cNvSpPr>
          <p:nvPr>
            <p:ph type="title" idx="4294967295"/>
          </p:nvPr>
        </p:nvSpPr>
        <p:spPr>
          <a:xfrm>
            <a:off x="2006566" y="0"/>
            <a:ext cx="7001967" cy="623248"/>
          </a:xfrm>
        </p:spPr>
        <p:txBody>
          <a:bodyPr/>
          <a:lstStyle/>
          <a:p>
            <a:pPr eaLnBrk="1" hangingPunct="1"/>
            <a:r>
              <a:rPr lang="en-GB" altLang="en-US" dirty="0" smtClean="0"/>
              <a:t>Variational Penalty Functions</a:t>
            </a:r>
          </a:p>
        </p:txBody>
      </p:sp>
      <p:sp>
        <p:nvSpPr>
          <p:cNvPr id="23556" name="Rectangle 3"/>
          <p:cNvSpPr>
            <a:spLocks noGrp="1" noChangeArrowheads="1"/>
          </p:cNvSpPr>
          <p:nvPr>
            <p:ph type="body" idx="4294967295"/>
          </p:nvPr>
        </p:nvSpPr>
        <p:spPr>
          <a:xfrm>
            <a:off x="934278" y="1275160"/>
            <a:ext cx="7765774" cy="3618309"/>
          </a:xfrm>
        </p:spPr>
        <p:txBody>
          <a:bodyPr/>
          <a:lstStyle/>
          <a:p>
            <a:pPr eaLnBrk="1" hangingPunct="1"/>
            <a:r>
              <a:rPr lang="en-GB" altLang="en-US" dirty="0" smtClean="0"/>
              <a:t>Finding the most probable posterior value involves maximising a product  </a:t>
            </a:r>
            <a:r>
              <a:rPr lang="en-GB" altLang="en-US" dirty="0" smtClean="0">
                <a:solidFill>
                  <a:srgbClr val="0066FF"/>
                </a:solidFill>
              </a:rPr>
              <a:t>[of Gaussians]</a:t>
            </a:r>
          </a:p>
          <a:p>
            <a:pPr eaLnBrk="1" hangingPunct="1"/>
            <a:r>
              <a:rPr lang="en-GB" altLang="en-US" dirty="0" smtClean="0"/>
              <a:t>By taking </a:t>
            </a:r>
            <a:r>
              <a:rPr lang="en-GB" altLang="en-US" sz="2100" i="1" dirty="0">
                <a:latin typeface="Times New Roman" panose="02020603050405020304" pitchFamily="18" charset="0"/>
              </a:rPr>
              <a:t>–ln</a:t>
            </a:r>
            <a:r>
              <a:rPr lang="en-GB" altLang="en-US" dirty="0" smtClean="0"/>
              <a:t> of the posterior PDF, we can instead minimise a sum    </a:t>
            </a:r>
            <a:r>
              <a:rPr lang="en-GB" altLang="en-US" dirty="0" smtClean="0">
                <a:solidFill>
                  <a:srgbClr val="0066FF"/>
                </a:solidFill>
              </a:rPr>
              <a:t>[of quadratics]</a:t>
            </a:r>
          </a:p>
          <a:p>
            <a:pPr eaLnBrk="1" hangingPunct="1"/>
            <a:r>
              <a:rPr lang="en-GB" altLang="en-US" dirty="0" smtClean="0"/>
              <a:t>This is often called the “Penalty Function”  </a:t>
            </a:r>
            <a:r>
              <a:rPr lang="en-GB" altLang="en-US" sz="2100" i="1" dirty="0">
                <a:latin typeface="Times New Roman" panose="02020603050405020304" pitchFamily="18" charset="0"/>
              </a:rPr>
              <a:t>J</a:t>
            </a:r>
          </a:p>
          <a:p>
            <a:pPr eaLnBrk="1" hangingPunct="1"/>
            <a:r>
              <a:rPr lang="en-GB" altLang="en-US" dirty="0" smtClean="0"/>
              <a:t>Additive constants can be ignored.</a:t>
            </a:r>
          </a:p>
          <a:p>
            <a:pPr eaLnBrk="1" hangingPunct="1"/>
            <a:endParaRPr lang="en-GB" altLang="en-US" dirty="0" smtClean="0"/>
          </a:p>
          <a:p>
            <a:pPr eaLnBrk="1" hangingPunct="1"/>
            <a:r>
              <a:rPr lang="en-GB" altLang="en-US" dirty="0" smtClean="0">
                <a:solidFill>
                  <a:srgbClr val="002060"/>
                </a:solidFill>
              </a:rPr>
              <a:t>Only implemented in Met Office system for </a:t>
            </a:r>
            <a:r>
              <a:rPr lang="en-GB" altLang="en-US" dirty="0" err="1" smtClean="0">
                <a:solidFill>
                  <a:srgbClr val="002060"/>
                </a:solidFill>
              </a:rPr>
              <a:t>scatterometer</a:t>
            </a:r>
            <a:r>
              <a:rPr lang="en-GB" altLang="en-US" dirty="0" smtClean="0">
                <a:solidFill>
                  <a:srgbClr val="002060"/>
                </a:solidFill>
              </a:rPr>
              <a:t> (Candy 2001).</a:t>
            </a:r>
          </a:p>
          <a:p>
            <a:pPr eaLnBrk="1" hangingPunct="1"/>
            <a:endParaRPr lang="en-GB" altLang="en-US" dirty="0" smtClean="0">
              <a:solidFill>
                <a:srgbClr val="0066FF"/>
              </a:solidFill>
            </a:endParaRPr>
          </a:p>
        </p:txBody>
      </p:sp>
    </p:spTree>
    <p:extLst>
      <p:ext uri="{BB962C8B-B14F-4D97-AF65-F5344CB8AC3E}">
        <p14:creationId xmlns:p14="http://schemas.microsoft.com/office/powerpoint/2010/main" val="369316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FCB5DF48-7A96-4C99-A6EC-E31A185718F7}" type="slidenum">
              <a:rPr lang="en-GB" altLang="en-US" sz="750"/>
              <a:pPr/>
              <a:t>25</a:t>
            </a:fld>
            <a:endParaRPr lang="en-GB" altLang="en-US" sz="1050">
              <a:latin typeface="Times" panose="02020603050405020304" pitchFamily="18" charset="0"/>
            </a:endParaRPr>
          </a:p>
        </p:txBody>
      </p:sp>
      <p:sp>
        <p:nvSpPr>
          <p:cNvPr id="9223" name="Rectangle 4"/>
          <p:cNvSpPr>
            <a:spLocks noGrp="1" noChangeArrowheads="1"/>
          </p:cNvSpPr>
          <p:nvPr>
            <p:ph type="title" sz="quarter" idx="4294967295"/>
          </p:nvPr>
        </p:nvSpPr>
        <p:spPr>
          <a:xfrm>
            <a:off x="2025769" y="0"/>
            <a:ext cx="6608022" cy="900246"/>
          </a:xfrm>
        </p:spPr>
        <p:txBody>
          <a:bodyPr/>
          <a:lstStyle/>
          <a:p>
            <a:pPr eaLnBrk="1" hangingPunct="1"/>
            <a:r>
              <a:rPr lang="en-GB" altLang="en-US" sz="2700" dirty="0"/>
              <a:t>Penalty functions: </a:t>
            </a:r>
            <a:r>
              <a:rPr lang="en-GB" altLang="en-US" sz="2700" i="1" dirty="0">
                <a:latin typeface="Times New Roman" panose="02020603050405020304" pitchFamily="18" charset="0"/>
              </a:rPr>
              <a:t>J</a:t>
            </a:r>
            <a:r>
              <a:rPr lang="en-GB" altLang="en-US" sz="2700" dirty="0"/>
              <a:t>(</a:t>
            </a:r>
            <a:r>
              <a:rPr lang="en-GB" altLang="en-US" sz="2700" i="1" dirty="0">
                <a:latin typeface="Times New Roman" panose="02020603050405020304" pitchFamily="18" charset="0"/>
              </a:rPr>
              <a:t>x</a:t>
            </a:r>
            <a:r>
              <a:rPr lang="en-GB" altLang="en-US" sz="2700" dirty="0"/>
              <a:t>) = -ln(</a:t>
            </a:r>
            <a:r>
              <a:rPr lang="en-GB" altLang="en-US" sz="2700" i="1" dirty="0">
                <a:latin typeface="Times New Roman" panose="02020603050405020304" pitchFamily="18" charset="0"/>
              </a:rPr>
              <a:t>p</a:t>
            </a:r>
            <a:r>
              <a:rPr lang="en-GB" altLang="en-US" sz="2700" dirty="0"/>
              <a:t>(</a:t>
            </a:r>
            <a:r>
              <a:rPr lang="en-GB" altLang="en-US" sz="2700" i="1" dirty="0">
                <a:latin typeface="Times New Roman" panose="02020603050405020304" pitchFamily="18" charset="0"/>
              </a:rPr>
              <a:t>x</a:t>
            </a:r>
            <a:r>
              <a:rPr lang="en-GB" altLang="en-US" sz="2700" dirty="0"/>
              <a:t>))+c</a:t>
            </a:r>
            <a:br>
              <a:rPr lang="en-GB" altLang="en-US" sz="2700" dirty="0"/>
            </a:br>
            <a:r>
              <a:rPr lang="en-GB" altLang="en-US" sz="2700" i="1" dirty="0">
                <a:latin typeface="Times New Roman" panose="02020603050405020304" pitchFamily="18" charset="0"/>
              </a:rPr>
              <a:t>p</a:t>
            </a:r>
            <a:r>
              <a:rPr lang="en-GB" altLang="en-US" sz="2700" dirty="0"/>
              <a:t> Gaussian </a:t>
            </a:r>
            <a:r>
              <a:rPr lang="en-GB" altLang="en-US" sz="2700" dirty="0">
                <a:sym typeface="Symbol" panose="05050102010706020507" pitchFamily="18" charset="2"/>
              </a:rPr>
              <a:t> </a:t>
            </a:r>
            <a:r>
              <a:rPr lang="en-GB" altLang="en-US" sz="2700" i="1" dirty="0">
                <a:latin typeface="Times New Roman" panose="02020603050405020304" pitchFamily="18" charset="0"/>
                <a:sym typeface="Symbol" panose="05050102010706020507" pitchFamily="18" charset="2"/>
              </a:rPr>
              <a:t>J</a:t>
            </a:r>
            <a:r>
              <a:rPr lang="en-GB" altLang="en-US" sz="2700" dirty="0">
                <a:sym typeface="Symbol" panose="05050102010706020507" pitchFamily="18" charset="2"/>
              </a:rPr>
              <a:t> quadratic</a:t>
            </a:r>
          </a:p>
        </p:txBody>
      </p:sp>
      <p:graphicFrame>
        <p:nvGraphicFramePr>
          <p:cNvPr id="9218" name="Object 21"/>
          <p:cNvGraphicFramePr>
            <a:graphicFrameLocks noGrp="1" noChangeAspect="1"/>
          </p:cNvGraphicFramePr>
          <p:nvPr>
            <p:ph sz="quarter" idx="4294967295"/>
            <p:extLst>
              <p:ext uri="{D42A27DB-BD31-4B8C-83A1-F6EECF244321}">
                <p14:modId xmlns:p14="http://schemas.microsoft.com/office/powerpoint/2010/main" val="212168523"/>
              </p:ext>
            </p:extLst>
          </p:nvPr>
        </p:nvGraphicFramePr>
        <p:xfrm>
          <a:off x="1647825" y="1023372"/>
          <a:ext cx="2657475" cy="1751409"/>
        </p:xfrm>
        <a:graphic>
          <a:graphicData uri="http://schemas.openxmlformats.org/presentationml/2006/ole">
            <mc:AlternateContent xmlns:mc="http://schemas.openxmlformats.org/markup-compatibility/2006">
              <mc:Choice xmlns:v="urn:schemas-microsoft-com:vml" Requires="v">
                <p:oleObj spid="_x0000_s18462" name="Chart" r:id="rId4" imgW="5897772" imgH="3886123" progId="Excel.Chart.8">
                  <p:embed/>
                </p:oleObj>
              </mc:Choice>
              <mc:Fallback>
                <p:oleObj name="Chart" r:id="rId4" imgW="5897772" imgH="3886123" progId="Excel.Char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1023372"/>
                        <a:ext cx="2657475"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23"/>
          <p:cNvGraphicFramePr>
            <a:graphicFrameLocks noGrp="1" noChangeAspect="1"/>
          </p:cNvGraphicFramePr>
          <p:nvPr>
            <p:ph sz="quarter" idx="4294967295"/>
            <p:extLst>
              <p:ext uri="{D42A27DB-BD31-4B8C-83A1-F6EECF244321}">
                <p14:modId xmlns:p14="http://schemas.microsoft.com/office/powerpoint/2010/main" val="569279605"/>
              </p:ext>
            </p:extLst>
          </p:nvPr>
        </p:nvGraphicFramePr>
        <p:xfrm>
          <a:off x="4944667" y="1023372"/>
          <a:ext cx="2659856" cy="1751409"/>
        </p:xfrm>
        <a:graphic>
          <a:graphicData uri="http://schemas.openxmlformats.org/presentationml/2006/ole">
            <mc:AlternateContent xmlns:mc="http://schemas.openxmlformats.org/markup-compatibility/2006">
              <mc:Choice xmlns:v="urn:schemas-microsoft-com:vml" Requires="v">
                <p:oleObj spid="_x0000_s18463" name="Chart" r:id="rId7" imgW="5897772" imgH="3886123" progId="Excel.Chart.8">
                  <p:embed/>
                </p:oleObj>
              </mc:Choice>
              <mc:Fallback>
                <p:oleObj name="Chart" r:id="rId7" imgW="5897772" imgH="3886123" progId="Excel.Chart.8">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667" y="1023372"/>
                        <a:ext cx="2659856"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25"/>
          <p:cNvGraphicFramePr>
            <a:graphicFrameLocks noGrp="1" noChangeAspect="1"/>
          </p:cNvGraphicFramePr>
          <p:nvPr>
            <p:ph sz="quarter" idx="4294967295"/>
            <p:extLst>
              <p:ext uri="{D42A27DB-BD31-4B8C-83A1-F6EECF244321}">
                <p14:modId xmlns:p14="http://schemas.microsoft.com/office/powerpoint/2010/main" val="3152182465"/>
              </p:ext>
            </p:extLst>
          </p:nvPr>
        </p:nvGraphicFramePr>
        <p:xfrm>
          <a:off x="1646635" y="2889081"/>
          <a:ext cx="2661047" cy="1752600"/>
        </p:xfrm>
        <a:graphic>
          <a:graphicData uri="http://schemas.openxmlformats.org/presentationml/2006/ole">
            <mc:AlternateContent xmlns:mc="http://schemas.openxmlformats.org/markup-compatibility/2006">
              <mc:Choice xmlns:v="urn:schemas-microsoft-com:vml" Requires="v">
                <p:oleObj spid="_x0000_s18464" name="Chart" r:id="rId10" imgW="5897772" imgH="3886123" progId="Excel.Chart.8">
                  <p:embed/>
                </p:oleObj>
              </mc:Choice>
              <mc:Fallback>
                <p:oleObj name="Chart" r:id="rId10" imgW="5897772" imgH="3886123" progId="Excel.Chart.8">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6635" y="2889081"/>
                        <a:ext cx="266104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27"/>
          <p:cNvGraphicFramePr>
            <a:graphicFrameLocks noGrp="1" noChangeAspect="1"/>
          </p:cNvGraphicFramePr>
          <p:nvPr>
            <p:ph sz="quarter" idx="4294967295"/>
            <p:extLst>
              <p:ext uri="{D42A27DB-BD31-4B8C-83A1-F6EECF244321}">
                <p14:modId xmlns:p14="http://schemas.microsoft.com/office/powerpoint/2010/main" val="1236964144"/>
              </p:ext>
            </p:extLst>
          </p:nvPr>
        </p:nvGraphicFramePr>
        <p:xfrm>
          <a:off x="4944667" y="2889081"/>
          <a:ext cx="2659856" cy="1752600"/>
        </p:xfrm>
        <a:graphic>
          <a:graphicData uri="http://schemas.openxmlformats.org/presentationml/2006/ole">
            <mc:AlternateContent xmlns:mc="http://schemas.openxmlformats.org/markup-compatibility/2006">
              <mc:Choice xmlns:v="urn:schemas-microsoft-com:vml" Requires="v">
                <p:oleObj spid="_x0000_s18465" name="Chart" r:id="rId13" imgW="5897772" imgH="3886123" progId="Excel.Chart.8">
                  <p:embed/>
                </p:oleObj>
              </mc:Choice>
              <mc:Fallback>
                <p:oleObj name="Chart" r:id="rId13" imgW="5897772" imgH="3886123" progId="Excel.Chart.8">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4667" y="2889081"/>
                        <a:ext cx="265985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Text Box 30"/>
          <p:cNvSpPr txBox="1">
            <a:spLocks noChangeArrowheads="1"/>
          </p:cNvSpPr>
          <p:nvPr/>
        </p:nvSpPr>
        <p:spPr bwMode="auto">
          <a:xfrm>
            <a:off x="1494235" y="3561785"/>
            <a:ext cx="1295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500"/>
          </a:p>
        </p:txBody>
      </p:sp>
      <p:sp>
        <p:nvSpPr>
          <p:cNvPr id="9225" name="Text Box 31"/>
          <p:cNvSpPr txBox="1">
            <a:spLocks noChangeArrowheads="1"/>
          </p:cNvSpPr>
          <p:nvPr/>
        </p:nvSpPr>
        <p:spPr bwMode="auto">
          <a:xfrm>
            <a:off x="2374137" y="4210674"/>
            <a:ext cx="415498" cy="21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500"/>
          </a:p>
        </p:txBody>
      </p:sp>
      <p:sp>
        <p:nvSpPr>
          <p:cNvPr id="9226" name="AutoShape 32">
            <a:hlinkClick r:id="rId15" action="ppaction://hlinksldjump"/>
          </p:cNvPr>
          <p:cNvSpPr>
            <a:spLocks noChangeArrowheads="1"/>
          </p:cNvSpPr>
          <p:nvPr/>
        </p:nvSpPr>
        <p:spPr bwMode="auto">
          <a:xfrm>
            <a:off x="7410698" y="4717472"/>
            <a:ext cx="601961" cy="504393"/>
          </a:xfrm>
          <a:prstGeom prst="rightArrow">
            <a:avLst>
              <a:gd name="adj1" fmla="val 50000"/>
              <a:gd name="adj2" fmla="val 33283"/>
            </a:avLst>
          </a:prstGeom>
          <a:solidFill>
            <a:schemeClr val="accent1"/>
          </a:solidFill>
          <a:ln w="9525" algn="ctr">
            <a:solidFill>
              <a:schemeClr val="tx1"/>
            </a:solidFill>
            <a:miter lim="800000"/>
            <a:headEnd/>
            <a:tailEnd/>
          </a:ln>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1050" dirty="0"/>
              <a:t>PDFs</a:t>
            </a:r>
          </a:p>
        </p:txBody>
      </p:sp>
      <p:sp>
        <p:nvSpPr>
          <p:cNvPr id="11" name="TextBox 9"/>
          <p:cNvSpPr txBox="1">
            <a:spLocks noChangeArrowheads="1"/>
          </p:cNvSpPr>
          <p:nvPr/>
        </p:nvSpPr>
        <p:spPr bwMode="auto">
          <a:xfrm>
            <a:off x="0" y="4427569"/>
            <a:ext cx="1400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a:t>Lorenc </a:t>
            </a:r>
            <a:r>
              <a:rPr lang="en-GB" altLang="en-US" sz="1200" dirty="0" smtClean="0"/>
              <a:t>(2014)</a:t>
            </a:r>
            <a:endParaRPr lang="en-GB" altLang="en-US" sz="1200" dirty="0"/>
          </a:p>
        </p:txBody>
      </p:sp>
    </p:spTree>
    <p:extLst>
      <p:ext uri="{BB962C8B-B14F-4D97-AF65-F5344CB8AC3E}">
        <p14:creationId xmlns:p14="http://schemas.microsoft.com/office/powerpoint/2010/main" val="347959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B1114AC6-700C-482E-A5A8-9471FDA48168}" type="slidenum">
              <a:rPr lang="en-GB" altLang="en-US" sz="750"/>
              <a:pPr/>
              <a:t>26</a:t>
            </a:fld>
            <a:endParaRPr lang="en-GB" altLang="en-US" sz="1050">
              <a:latin typeface="Times" panose="02020603050405020304" pitchFamily="18" charset="0"/>
            </a:endParaRPr>
          </a:p>
        </p:txBody>
      </p:sp>
      <p:sp>
        <p:nvSpPr>
          <p:cNvPr id="10247" name="Rectangle 2"/>
          <p:cNvSpPr>
            <a:spLocks noGrp="1" noChangeArrowheads="1"/>
          </p:cNvSpPr>
          <p:nvPr>
            <p:ph type="title" sz="quarter" idx="4294967295"/>
          </p:nvPr>
        </p:nvSpPr>
        <p:spPr>
          <a:xfrm>
            <a:off x="2457450" y="2333"/>
            <a:ext cx="5543550" cy="900246"/>
          </a:xfrm>
        </p:spPr>
        <p:txBody>
          <a:bodyPr/>
          <a:lstStyle/>
          <a:p>
            <a:pPr eaLnBrk="1" hangingPunct="1"/>
            <a:r>
              <a:rPr lang="en-GB" altLang="en-US" sz="2700"/>
              <a:t>Penalty functions: </a:t>
            </a:r>
            <a:r>
              <a:rPr lang="en-GB" altLang="en-US" sz="2700" i="1">
                <a:latin typeface="Times New Roman" panose="02020603050405020304" pitchFamily="18" charset="0"/>
              </a:rPr>
              <a:t>J</a:t>
            </a:r>
            <a:r>
              <a:rPr lang="en-GB" altLang="en-US" sz="2700"/>
              <a:t>(</a:t>
            </a:r>
            <a:r>
              <a:rPr lang="en-GB" altLang="en-US" sz="2700" i="1">
                <a:latin typeface="Times New Roman" panose="02020603050405020304" pitchFamily="18" charset="0"/>
              </a:rPr>
              <a:t>x</a:t>
            </a:r>
            <a:r>
              <a:rPr lang="en-GB" altLang="en-US" sz="2700"/>
              <a:t>) = -ln(</a:t>
            </a:r>
            <a:r>
              <a:rPr lang="en-GB" altLang="en-US" sz="2700" i="1">
                <a:latin typeface="Times New Roman" panose="02020603050405020304" pitchFamily="18" charset="0"/>
              </a:rPr>
              <a:t>p</a:t>
            </a:r>
            <a:r>
              <a:rPr lang="en-GB" altLang="en-US" sz="2700"/>
              <a:t>(</a:t>
            </a:r>
            <a:r>
              <a:rPr lang="en-GB" altLang="en-US" sz="2700" i="1">
                <a:latin typeface="Times New Roman" panose="02020603050405020304" pitchFamily="18" charset="0"/>
              </a:rPr>
              <a:t>x</a:t>
            </a:r>
            <a:r>
              <a:rPr lang="en-GB" altLang="en-US" sz="2700"/>
              <a:t>))+c</a:t>
            </a:r>
            <a:br>
              <a:rPr lang="en-GB" altLang="en-US" sz="2700"/>
            </a:br>
            <a:r>
              <a:rPr lang="en-GB" altLang="en-US" sz="2700" i="1">
                <a:latin typeface="Times New Roman" panose="02020603050405020304" pitchFamily="18" charset="0"/>
              </a:rPr>
              <a:t>p</a:t>
            </a:r>
            <a:r>
              <a:rPr lang="en-GB" altLang="en-US" sz="2700"/>
              <a:t> non-Gaussian </a:t>
            </a:r>
            <a:r>
              <a:rPr lang="en-GB" altLang="en-US" sz="2700">
                <a:sym typeface="Symbol" panose="05050102010706020507" pitchFamily="18" charset="2"/>
              </a:rPr>
              <a:t> </a:t>
            </a:r>
            <a:r>
              <a:rPr lang="en-GB" altLang="en-US" sz="2700" i="1">
                <a:latin typeface="Times New Roman" panose="02020603050405020304" pitchFamily="18" charset="0"/>
                <a:sym typeface="Symbol" panose="05050102010706020507" pitchFamily="18" charset="2"/>
              </a:rPr>
              <a:t>J</a:t>
            </a:r>
            <a:r>
              <a:rPr lang="en-GB" altLang="en-US" sz="2700">
                <a:sym typeface="Symbol" panose="05050102010706020507" pitchFamily="18" charset="2"/>
              </a:rPr>
              <a:t> non-quadratic</a:t>
            </a:r>
          </a:p>
        </p:txBody>
      </p:sp>
      <p:graphicFrame>
        <p:nvGraphicFramePr>
          <p:cNvPr id="10242" name="Object 11"/>
          <p:cNvGraphicFramePr>
            <a:graphicFrameLocks noGrp="1" noChangeAspect="1"/>
          </p:cNvGraphicFramePr>
          <p:nvPr>
            <p:ph sz="quarter" idx="4294967295"/>
            <p:extLst>
              <p:ext uri="{D42A27DB-BD31-4B8C-83A1-F6EECF244321}">
                <p14:modId xmlns:p14="http://schemas.microsoft.com/office/powerpoint/2010/main" val="3154940510"/>
              </p:ext>
            </p:extLst>
          </p:nvPr>
        </p:nvGraphicFramePr>
        <p:xfrm>
          <a:off x="1647825" y="1016746"/>
          <a:ext cx="2657475" cy="1751409"/>
        </p:xfrm>
        <a:graphic>
          <a:graphicData uri="http://schemas.openxmlformats.org/presentationml/2006/ole">
            <mc:AlternateContent xmlns:mc="http://schemas.openxmlformats.org/markup-compatibility/2006">
              <mc:Choice xmlns:v="urn:schemas-microsoft-com:vml" Requires="v">
                <p:oleObj spid="_x0000_s19486" name="Chart" r:id="rId4" imgW="5897772" imgH="3886123" progId="Excel.Chart.8">
                  <p:embed/>
                </p:oleObj>
              </mc:Choice>
              <mc:Fallback>
                <p:oleObj name="Chart" r:id="rId4" imgW="5897772" imgH="3886123" progId="Excel.Char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1016746"/>
                        <a:ext cx="2657475"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3"/>
          <p:cNvGraphicFramePr>
            <a:graphicFrameLocks noGrp="1" noChangeAspect="1"/>
          </p:cNvGraphicFramePr>
          <p:nvPr>
            <p:ph sz="quarter" idx="4294967295"/>
            <p:extLst>
              <p:ext uri="{D42A27DB-BD31-4B8C-83A1-F6EECF244321}">
                <p14:modId xmlns:p14="http://schemas.microsoft.com/office/powerpoint/2010/main" val="1518873411"/>
              </p:ext>
            </p:extLst>
          </p:nvPr>
        </p:nvGraphicFramePr>
        <p:xfrm>
          <a:off x="4944667" y="1016746"/>
          <a:ext cx="2659856" cy="1751409"/>
        </p:xfrm>
        <a:graphic>
          <a:graphicData uri="http://schemas.openxmlformats.org/presentationml/2006/ole">
            <mc:AlternateContent xmlns:mc="http://schemas.openxmlformats.org/markup-compatibility/2006">
              <mc:Choice xmlns:v="urn:schemas-microsoft-com:vml" Requires="v">
                <p:oleObj spid="_x0000_s19487" name="Chart" r:id="rId7" imgW="5897772" imgH="3886123" progId="Excel.Chart.8">
                  <p:embed/>
                </p:oleObj>
              </mc:Choice>
              <mc:Fallback>
                <p:oleObj name="Chart" r:id="rId7" imgW="5897772" imgH="3886123" progId="Excel.Chart.8">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667" y="1016746"/>
                        <a:ext cx="2659856"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5"/>
          <p:cNvGraphicFramePr>
            <a:graphicFrameLocks noGrp="1" noChangeAspect="1"/>
          </p:cNvGraphicFramePr>
          <p:nvPr>
            <p:ph sz="quarter" idx="4294967295"/>
            <p:extLst>
              <p:ext uri="{D42A27DB-BD31-4B8C-83A1-F6EECF244321}">
                <p14:modId xmlns:p14="http://schemas.microsoft.com/office/powerpoint/2010/main" val="1158223170"/>
              </p:ext>
            </p:extLst>
          </p:nvPr>
        </p:nvGraphicFramePr>
        <p:xfrm>
          <a:off x="1646635" y="2882455"/>
          <a:ext cx="2661047" cy="1752600"/>
        </p:xfrm>
        <a:graphic>
          <a:graphicData uri="http://schemas.openxmlformats.org/presentationml/2006/ole">
            <mc:AlternateContent xmlns:mc="http://schemas.openxmlformats.org/markup-compatibility/2006">
              <mc:Choice xmlns:v="urn:schemas-microsoft-com:vml" Requires="v">
                <p:oleObj spid="_x0000_s19488" name="Chart" r:id="rId10" imgW="5897772" imgH="3886123" progId="Excel.Chart.8">
                  <p:embed/>
                </p:oleObj>
              </mc:Choice>
              <mc:Fallback>
                <p:oleObj name="Chart" r:id="rId10" imgW="5897772" imgH="3886123" progId="Excel.Chart.8">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6635" y="2882455"/>
                        <a:ext cx="266104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17"/>
          <p:cNvGraphicFramePr>
            <a:graphicFrameLocks noGrp="1" noChangeAspect="1"/>
          </p:cNvGraphicFramePr>
          <p:nvPr>
            <p:ph sz="quarter" idx="4294967295"/>
            <p:extLst>
              <p:ext uri="{D42A27DB-BD31-4B8C-83A1-F6EECF244321}">
                <p14:modId xmlns:p14="http://schemas.microsoft.com/office/powerpoint/2010/main" val="316215892"/>
              </p:ext>
            </p:extLst>
          </p:nvPr>
        </p:nvGraphicFramePr>
        <p:xfrm>
          <a:off x="4944667" y="2882455"/>
          <a:ext cx="2659856" cy="1752600"/>
        </p:xfrm>
        <a:graphic>
          <a:graphicData uri="http://schemas.openxmlformats.org/presentationml/2006/ole">
            <mc:AlternateContent xmlns:mc="http://schemas.openxmlformats.org/markup-compatibility/2006">
              <mc:Choice xmlns:v="urn:schemas-microsoft-com:vml" Requires="v">
                <p:oleObj spid="_x0000_s19489" name="Chart" r:id="rId13" imgW="5897772" imgH="3886123" progId="Excel.Chart.8">
                  <p:embed/>
                </p:oleObj>
              </mc:Choice>
              <mc:Fallback>
                <p:oleObj name="Chart" r:id="rId13" imgW="5897772" imgH="3886123" progId="Excel.Chart.8">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4667" y="2882455"/>
                        <a:ext cx="265985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AutoShape 20">
            <a:hlinkClick r:id="rId15" action="ppaction://hlinksldjump"/>
          </p:cNvPr>
          <p:cNvSpPr>
            <a:spLocks noChangeArrowheads="1"/>
          </p:cNvSpPr>
          <p:nvPr/>
        </p:nvSpPr>
        <p:spPr bwMode="auto">
          <a:xfrm>
            <a:off x="7410698" y="4717472"/>
            <a:ext cx="601961" cy="504393"/>
          </a:xfrm>
          <a:prstGeom prst="rightArrow">
            <a:avLst>
              <a:gd name="adj1" fmla="val 50000"/>
              <a:gd name="adj2" fmla="val 33283"/>
            </a:avLst>
          </a:prstGeom>
          <a:solidFill>
            <a:schemeClr val="accent1"/>
          </a:solidFill>
          <a:ln w="9525" algn="ctr">
            <a:solidFill>
              <a:schemeClr val="tx1"/>
            </a:solidFill>
            <a:miter lim="800000"/>
            <a:headEnd/>
            <a:tailEnd/>
          </a:ln>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1050"/>
              <a:t>PDFs</a:t>
            </a:r>
          </a:p>
        </p:txBody>
      </p:sp>
      <p:sp>
        <p:nvSpPr>
          <p:cNvPr id="9" name="TextBox 9"/>
          <p:cNvSpPr txBox="1">
            <a:spLocks noChangeArrowheads="1"/>
          </p:cNvSpPr>
          <p:nvPr/>
        </p:nvSpPr>
        <p:spPr bwMode="auto">
          <a:xfrm>
            <a:off x="0" y="4427569"/>
            <a:ext cx="1400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a:t>Lorenc </a:t>
            </a:r>
            <a:r>
              <a:rPr lang="en-GB" altLang="en-US" sz="1200" dirty="0" smtClean="0"/>
              <a:t>(2014)</a:t>
            </a:r>
            <a:endParaRPr lang="en-GB" altLang="en-US" sz="1200" dirty="0"/>
          </a:p>
        </p:txBody>
      </p:sp>
    </p:spTree>
    <p:extLst>
      <p:ext uri="{BB962C8B-B14F-4D97-AF65-F5344CB8AC3E}">
        <p14:creationId xmlns:p14="http://schemas.microsoft.com/office/powerpoint/2010/main" val="15289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66485" y="97350"/>
            <a:ext cx="6328125" cy="1131079"/>
          </a:xfrm>
        </p:spPr>
        <p:txBody>
          <a:bodyPr/>
          <a:lstStyle/>
          <a:p>
            <a:r>
              <a:rPr lang="en-GB" altLang="en-US" sz="2400" b="1" dirty="0">
                <a:solidFill>
                  <a:schemeClr val="accent2"/>
                </a:solidFill>
              </a:rPr>
              <a:t>Non-Gaussian DA.</a:t>
            </a:r>
            <a:br>
              <a:rPr lang="en-GB" altLang="en-US" sz="2400" b="1" dirty="0">
                <a:solidFill>
                  <a:schemeClr val="accent2"/>
                </a:solidFill>
              </a:rPr>
            </a:br>
            <a:r>
              <a:rPr lang="en-GB" altLang="en-US" sz="900" b="1" dirty="0"/>
              <a:t/>
            </a:r>
            <a:br>
              <a:rPr lang="en-GB" altLang="en-US" sz="900" b="1" dirty="0"/>
            </a:br>
            <a:r>
              <a:rPr lang="en-GB" altLang="en-US" sz="1800" b="1" dirty="0"/>
              <a:t>The need for QC of observations depends on the use being made of them.</a:t>
            </a:r>
          </a:p>
        </p:txBody>
      </p:sp>
      <p:sp>
        <p:nvSpPr>
          <p:cNvPr id="29699" name="Rectangle 3"/>
          <p:cNvSpPr>
            <a:spLocks noGrp="1" noChangeArrowheads="1"/>
          </p:cNvSpPr>
          <p:nvPr>
            <p:ph type="body" idx="1"/>
          </p:nvPr>
        </p:nvSpPr>
        <p:spPr>
          <a:xfrm>
            <a:off x="185529" y="1530627"/>
            <a:ext cx="8759687" cy="3008244"/>
          </a:xfrm>
        </p:spPr>
        <p:txBody>
          <a:bodyPr/>
          <a:lstStyle/>
          <a:p>
            <a:r>
              <a:rPr lang="en-GB" altLang="en-US" sz="1800" dirty="0" smtClean="0">
                <a:solidFill>
                  <a:schemeClr val="accent2"/>
                </a:solidFill>
              </a:rPr>
              <a:t>All observations can be plotted for human analysis – an experienced forecaster will allow for errors while drawing up weather chart.</a:t>
            </a:r>
          </a:p>
          <a:p>
            <a:r>
              <a:rPr lang="en-GB" altLang="en-US" sz="1800" dirty="0" smtClean="0">
                <a:solidFill>
                  <a:schemeClr val="bg1">
                    <a:lumMod val="50000"/>
                  </a:schemeClr>
                </a:solidFill>
              </a:rPr>
              <a:t>In contrast, “Objective” verification statistics are very sensitive to QC of verifying observations.</a:t>
            </a:r>
          </a:p>
          <a:p>
            <a:r>
              <a:rPr lang="en-GB" altLang="en-US" sz="1800" dirty="0" smtClean="0">
                <a:solidFill>
                  <a:schemeClr val="bg1">
                    <a:lumMod val="50000"/>
                  </a:schemeClr>
                </a:solidFill>
              </a:rPr>
              <a:t>Gaussian-based (least-squares) analysis methods have fairly clear requirements to reject observations which do not fit the Gaussian hypothesis.</a:t>
            </a:r>
          </a:p>
          <a:p>
            <a:r>
              <a:rPr lang="en-GB" altLang="en-US" sz="1800" dirty="0" smtClean="0">
                <a:solidFill>
                  <a:schemeClr val="accent2"/>
                </a:solidFill>
              </a:rPr>
              <a:t>Non-Gaussian methods can allow directly for error properties, making a separate QC step unnecessary.</a:t>
            </a:r>
          </a:p>
          <a:p>
            <a:endParaRPr lang="en-GB" altLang="en-US" sz="1800" dirty="0" smtClean="0"/>
          </a:p>
        </p:txBody>
      </p:sp>
      <p:sp>
        <p:nvSpPr>
          <p:cNvPr id="29700"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F2BAAD52-EAF1-4711-9581-BC9F1B617B67}" type="slidenum">
              <a:rPr lang="en-GB" altLang="en-US" sz="750"/>
              <a:pPr/>
              <a:t>27</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264278804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63316" y="125359"/>
            <a:ext cx="7075884" cy="623248"/>
          </a:xfrm>
        </p:spPr>
        <p:txBody>
          <a:bodyPr/>
          <a:lstStyle/>
          <a:p>
            <a:r>
              <a:rPr lang="en-GB" altLang="en-US" dirty="0" smtClean="0"/>
              <a:t>L1 norm is robust to outliers</a:t>
            </a:r>
          </a:p>
        </p:txBody>
      </p:sp>
      <p:graphicFrame>
        <p:nvGraphicFramePr>
          <p:cNvPr id="11266" name="Object 4"/>
          <p:cNvGraphicFramePr>
            <a:graphicFrameLocks noGrp="1" noChangeAspect="1"/>
          </p:cNvGraphicFramePr>
          <p:nvPr>
            <p:ph idx="1"/>
            <p:extLst>
              <p:ext uri="{D42A27DB-BD31-4B8C-83A1-F6EECF244321}">
                <p14:modId xmlns:p14="http://schemas.microsoft.com/office/powerpoint/2010/main" val="3170910877"/>
              </p:ext>
            </p:extLst>
          </p:nvPr>
        </p:nvGraphicFramePr>
        <p:xfrm>
          <a:off x="1763316" y="826142"/>
          <a:ext cx="5941219" cy="3145631"/>
        </p:xfrm>
        <a:graphic>
          <a:graphicData uri="http://schemas.openxmlformats.org/presentationml/2006/ole">
            <mc:AlternateContent xmlns:mc="http://schemas.openxmlformats.org/markup-compatibility/2006">
              <mc:Choice xmlns:v="urn:schemas-microsoft-com:vml" Requires="v">
                <p:oleObj spid="_x0000_s20489" name="Chart" r:id="rId4" imgW="4676748" imgH="2476442" progId="Excel.Chart.8">
                  <p:embed/>
                </p:oleObj>
              </mc:Choice>
              <mc:Fallback>
                <p:oleObj name="Chart" r:id="rId4" imgW="4676748" imgH="2476442"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316" y="826142"/>
                        <a:ext cx="5941219" cy="314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6"/>
          <p:cNvSpPr txBox="1">
            <a:spLocks noChangeArrowheads="1"/>
          </p:cNvSpPr>
          <p:nvPr/>
        </p:nvSpPr>
        <p:spPr bwMode="auto">
          <a:xfrm>
            <a:off x="430696" y="4049308"/>
            <a:ext cx="72738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500" dirty="0"/>
              <a:t>Best fit straight lines to data including a gross error: solid line using a quadratic (L2) norm, dotted line using a mean absolute (L1) norm. (Based on </a:t>
            </a:r>
            <a:r>
              <a:rPr lang="en-GB" altLang="en-US" sz="1500" dirty="0" err="1"/>
              <a:t>Tarantola</a:t>
            </a:r>
            <a:r>
              <a:rPr lang="en-GB" altLang="en-US" sz="1500" dirty="0"/>
              <a:t> 1987).</a:t>
            </a:r>
          </a:p>
        </p:txBody>
      </p:sp>
      <p:sp>
        <p:nvSpPr>
          <p:cNvPr id="11269"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246E6757-C9CB-4062-9561-F535DDF657C1}" type="slidenum">
              <a:rPr lang="en-GB" altLang="en-US" sz="750"/>
              <a:pPr/>
              <a:t>28</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965242772"/>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title"/>
          </p:nvPr>
        </p:nvSpPr>
        <p:spPr>
          <a:xfrm>
            <a:off x="2222897" y="0"/>
            <a:ext cx="6328125" cy="900246"/>
          </a:xfrm>
        </p:spPr>
        <p:txBody>
          <a:bodyPr/>
          <a:lstStyle/>
          <a:p>
            <a:pPr>
              <a:lnSpc>
                <a:spcPct val="100000"/>
              </a:lnSpc>
            </a:pPr>
            <a:r>
              <a:rPr lang="en-GB" altLang="en-US" dirty="0" smtClean="0"/>
              <a:t>Coping with multiply minima – </a:t>
            </a:r>
            <a:r>
              <a:rPr lang="en-GB" altLang="en-US" sz="1800" dirty="0"/>
              <a:t>finding best combination of inter-related decisions.</a:t>
            </a:r>
          </a:p>
        </p:txBody>
      </p:sp>
      <p:sp>
        <p:nvSpPr>
          <p:cNvPr id="32771" name="Rectangle 13"/>
          <p:cNvSpPr>
            <a:spLocks noGrp="1" noChangeArrowheads="1"/>
          </p:cNvSpPr>
          <p:nvPr>
            <p:ph type="body" idx="1"/>
          </p:nvPr>
        </p:nvSpPr>
        <p:spPr>
          <a:xfrm>
            <a:off x="197644" y="1278835"/>
            <a:ext cx="8827086" cy="3187056"/>
          </a:xfrm>
        </p:spPr>
        <p:txBody>
          <a:bodyPr/>
          <a:lstStyle/>
          <a:p>
            <a:r>
              <a:rPr lang="en-GB" altLang="en-US" sz="1800" dirty="0" smtClean="0"/>
              <a:t>Do a preliminary “pass” [with larger scale] before performing QC.</a:t>
            </a:r>
          </a:p>
          <a:p>
            <a:r>
              <a:rPr lang="en-GB" altLang="en-US" sz="1800" dirty="0" smtClean="0"/>
              <a:t>Start with inflated observational errors, decreasing to correct values during the iteration  (</a:t>
            </a:r>
            <a:r>
              <a:rPr lang="en-GB" altLang="en-US" sz="1800" dirty="0" err="1" smtClean="0"/>
              <a:t>Dharssi</a:t>
            </a:r>
            <a:r>
              <a:rPr lang="en-GB" altLang="en-US" sz="1800" dirty="0" smtClean="0"/>
              <a:t> </a:t>
            </a:r>
            <a:r>
              <a:rPr lang="en-GB" altLang="en-US" sz="1800" i="1" dirty="0" smtClean="0"/>
              <a:t>et al</a:t>
            </a:r>
            <a:r>
              <a:rPr lang="en-GB" altLang="en-US" sz="1800" dirty="0" smtClean="0"/>
              <a:t>. 1992)</a:t>
            </a:r>
          </a:p>
          <a:p>
            <a:r>
              <a:rPr lang="en-GB" altLang="en-US" sz="1800" dirty="0" smtClean="0"/>
              <a:t>Only switch on variational QC after N (~20) iterations.</a:t>
            </a:r>
          </a:p>
          <a:p>
            <a:r>
              <a:rPr lang="en-GB" altLang="en-US" sz="1800" dirty="0" smtClean="0"/>
              <a:t>Rely mainly on QC v background forecast (which is assumed to have Gaussian errors).</a:t>
            </a:r>
          </a:p>
          <a:p>
            <a:r>
              <a:rPr lang="en-GB" altLang="en-US" sz="1800" dirty="0" smtClean="0"/>
              <a:t>Design iterative “buddy check” algorithm to start with easiest decisions.</a:t>
            </a:r>
          </a:p>
          <a:p>
            <a:r>
              <a:rPr lang="en-GB" altLang="en-US" sz="1800" dirty="0" smtClean="0"/>
              <a:t>Change to robust DA algorithm (e.g. Huber norm).</a:t>
            </a:r>
          </a:p>
        </p:txBody>
      </p:sp>
      <p:sp>
        <p:nvSpPr>
          <p:cNvPr id="32772"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4AEA9AB4-45F3-4156-9C0B-C87CEABF7AAD}" type="slidenum">
              <a:rPr lang="en-GB" altLang="en-US" sz="750"/>
              <a:pPr/>
              <a:t>29</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2450310082"/>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1183" y="907774"/>
            <a:ext cx="1835426" cy="463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p:cNvSpPr/>
          <p:nvPr/>
        </p:nvSpPr>
        <p:spPr>
          <a:xfrm>
            <a:off x="4843670" y="139148"/>
            <a:ext cx="2464904" cy="4704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2033335" y="53194"/>
            <a:ext cx="6751263" cy="623248"/>
          </a:xfrm>
        </p:spPr>
        <p:txBody>
          <a:bodyPr/>
          <a:lstStyle/>
          <a:p>
            <a:r>
              <a:rPr lang="en-GB" dirty="0" smtClean="0"/>
              <a:t>Focus on the Innovations</a:t>
            </a:r>
            <a:endParaRPr lang="en-GB" dirty="0"/>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a:t>
            </a:r>
            <a:fld id="{B97880B5-7D6F-4289-860B-B0E72594B458}" type="slidenum">
              <a:rPr lang="en-GB" kern="0" smtClean="0">
                <a:solidFill>
                  <a:srgbClr val="2A2A2A"/>
                </a:solidFill>
                <a:sym typeface="Helvetica Light"/>
              </a:rPr>
              <a:pPr/>
              <a:t>3</a:t>
            </a:fld>
            <a:r>
              <a:rPr lang="en-GB" kern="0" dirty="0" smtClean="0">
                <a:solidFill>
                  <a:srgbClr val="2A2A2A"/>
                </a:solidFill>
                <a:sym typeface="Helvetica Light"/>
              </a:rPr>
              <a:t>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97644" y="830179"/>
            <a:ext cx="8661434" cy="3645381"/>
          </a:xfrm>
        </p:spPr>
        <p:txBody>
          <a:bodyPr/>
          <a:lstStyle/>
          <a:p>
            <a:pPr algn="ctr"/>
            <a:r>
              <a:rPr lang="el-GR" sz="2800" dirty="0" smtClean="0">
                <a:latin typeface="Times New Roman" panose="02020603050405020304" pitchFamily="18" charset="0"/>
                <a:cs typeface="Times New Roman" panose="02020603050405020304" pitchFamily="18" charset="0"/>
              </a:rPr>
              <a:t>δ</a:t>
            </a:r>
            <a:r>
              <a:rPr lang="en-GB" sz="2800" b="1" dirty="0" smtClean="0">
                <a:latin typeface="Times New Roman" panose="02020603050405020304" pitchFamily="18" charset="0"/>
                <a:cs typeface="Times New Roman" panose="02020603050405020304" pitchFamily="18" charset="0"/>
              </a:rPr>
              <a:t>x</a:t>
            </a:r>
            <a:r>
              <a:rPr lang="en-GB" sz="2800" dirty="0" smtClean="0">
                <a:latin typeface="Times New Roman" panose="02020603050405020304" pitchFamily="18" charset="0"/>
                <a:cs typeface="Times New Roman" panose="02020603050405020304" pitchFamily="18" charset="0"/>
              </a:rPr>
              <a:t> = </a:t>
            </a:r>
            <a:r>
              <a:rPr lang="en-GB" sz="2800" b="1" dirty="0" smtClean="0">
                <a:latin typeface="Times New Roman" panose="02020603050405020304" pitchFamily="18" charset="0"/>
                <a:cs typeface="Times New Roman" panose="02020603050405020304" pitchFamily="18" charset="0"/>
              </a:rPr>
              <a:t>K </a:t>
            </a:r>
            <a:r>
              <a:rPr lang="en-GB" sz="2800"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y</a:t>
            </a:r>
            <a:r>
              <a:rPr lang="en-GB" sz="2800" i="1" baseline="30000" dirty="0" err="1" smtClean="0">
                <a:latin typeface="Times New Roman" panose="02020603050405020304" pitchFamily="18" charset="0"/>
                <a:cs typeface="Times New Roman" panose="02020603050405020304" pitchFamily="18" charset="0"/>
              </a:rPr>
              <a:t>o</a:t>
            </a:r>
            <a:r>
              <a:rPr lang="en-GB" sz="2800" dirty="0" smtClean="0">
                <a:latin typeface="Times New Roman" panose="02020603050405020304" pitchFamily="18" charset="0"/>
                <a:cs typeface="Times New Roman" panose="02020603050405020304" pitchFamily="18" charset="0"/>
              </a:rPr>
              <a:t> - </a:t>
            </a:r>
            <a:r>
              <a:rPr lang="en-GB" sz="2800" i="1" dirty="0" smtClean="0">
                <a:latin typeface="Times New Roman" panose="02020603050405020304" pitchFamily="18" charset="0"/>
                <a:cs typeface="Times New Roman" panose="02020603050405020304" pitchFamily="18" charset="0"/>
              </a:rPr>
              <a:t>H</a:t>
            </a:r>
            <a:r>
              <a:rPr lang="en-GB" sz="2800" dirty="0" smtClean="0">
                <a:latin typeface="Times New Roman" panose="02020603050405020304" pitchFamily="18" charset="0"/>
                <a:cs typeface="Times New Roman" panose="02020603050405020304" pitchFamily="18" charset="0"/>
              </a:rPr>
              <a:t>(</a:t>
            </a:r>
            <a:r>
              <a:rPr lang="en-GB" sz="2800" b="1" u="sng" dirty="0" err="1" smtClean="0">
                <a:latin typeface="Times New Roman" panose="02020603050405020304" pitchFamily="18" charset="0"/>
                <a:cs typeface="Times New Roman" panose="02020603050405020304" pitchFamily="18" charset="0"/>
              </a:rPr>
              <a:t>x</a:t>
            </a:r>
            <a:r>
              <a:rPr lang="en-GB" sz="2800" i="1" baseline="30000" dirty="0" err="1" smtClean="0">
                <a:latin typeface="Times New Roman" panose="02020603050405020304" pitchFamily="18" charset="0"/>
                <a:cs typeface="Times New Roman" panose="02020603050405020304" pitchFamily="18" charset="0"/>
              </a:rPr>
              <a:t>b</a:t>
            </a:r>
            <a:r>
              <a:rPr lang="en-GB" sz="2800" dirty="0" smtClean="0">
                <a:latin typeface="Times New Roman" panose="02020603050405020304" pitchFamily="18" charset="0"/>
                <a:cs typeface="Times New Roman" panose="02020603050405020304" pitchFamily="18" charset="0"/>
              </a:rPr>
              <a:t>) )</a:t>
            </a:r>
          </a:p>
          <a:p>
            <a:endParaRPr lang="en-GB" dirty="0" smtClean="0"/>
          </a:p>
          <a:p>
            <a:r>
              <a:rPr lang="en-GB" dirty="0" smtClean="0"/>
              <a:t>It is important to get the most accurate, unbiased, estimates for innovations              </a:t>
            </a:r>
            <a:r>
              <a:rPr lang="en-GB" b="1" dirty="0">
                <a:latin typeface="Times New Roman" panose="02020603050405020304" pitchFamily="18" charset="0"/>
                <a:cs typeface="Times New Roman" panose="02020603050405020304" pitchFamily="18" charset="0"/>
              </a:rPr>
              <a:t>d</a:t>
            </a:r>
            <a:r>
              <a:rPr lang="en-GB" dirty="0" smtClean="0"/>
              <a:t> = </a:t>
            </a:r>
            <a:r>
              <a:rPr lang="en-GB" dirty="0" smtClean="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y</a:t>
            </a:r>
            <a:r>
              <a:rPr lang="en-GB" i="1" baseline="30000" dirty="0" err="1">
                <a:latin typeface="Times New Roman" panose="02020603050405020304" pitchFamily="18" charset="0"/>
                <a:cs typeface="Times New Roman" panose="02020603050405020304" pitchFamily="18" charset="0"/>
              </a:rPr>
              <a:t>o</a:t>
            </a:r>
            <a:r>
              <a:rPr lang="en-GB" dirty="0">
                <a:latin typeface="Times New Roman" panose="02020603050405020304" pitchFamily="18" charset="0"/>
                <a:cs typeface="Times New Roman" panose="02020603050405020304" pitchFamily="18" charset="0"/>
              </a:rPr>
              <a:t> - </a:t>
            </a:r>
            <a:r>
              <a:rPr lang="en-GB" i="1" dirty="0">
                <a:latin typeface="Times New Roman" panose="02020603050405020304" pitchFamily="18" charset="0"/>
                <a:cs typeface="Times New Roman" panose="02020603050405020304" pitchFamily="18" charset="0"/>
              </a:rPr>
              <a:t>H</a:t>
            </a:r>
            <a:r>
              <a:rPr lang="en-GB" dirty="0">
                <a:latin typeface="Times New Roman" panose="02020603050405020304" pitchFamily="18" charset="0"/>
                <a:cs typeface="Times New Roman" panose="02020603050405020304" pitchFamily="18" charset="0"/>
              </a:rPr>
              <a:t>(</a:t>
            </a:r>
            <a:r>
              <a:rPr lang="en-GB" b="1" u="sng" dirty="0" err="1">
                <a:latin typeface="Times New Roman" panose="02020603050405020304" pitchFamily="18" charset="0"/>
                <a:cs typeface="Times New Roman" panose="02020603050405020304" pitchFamily="18" charset="0"/>
              </a:rPr>
              <a:t>x</a:t>
            </a:r>
            <a:r>
              <a:rPr lang="en-GB" i="1" baseline="30000" dirty="0" err="1">
                <a:latin typeface="Times New Roman" panose="02020603050405020304" pitchFamily="18" charset="0"/>
                <a:cs typeface="Times New Roman" panose="02020603050405020304" pitchFamily="18" charset="0"/>
              </a:rPr>
              <a:t>b</a:t>
            </a:r>
            <a:r>
              <a:rPr lang="en-GB" dirty="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r>
              <a:rPr lang="en-GB" dirty="0" smtClean="0"/>
              <a:t>– Bias correction,  FGAT,  accurate </a:t>
            </a:r>
            <a:r>
              <a:rPr lang="en-GB" i="1" dirty="0">
                <a:latin typeface="Times New Roman" panose="02020603050405020304" pitchFamily="18" charset="0"/>
                <a:cs typeface="Times New Roman" panose="02020603050405020304" pitchFamily="18" charset="0"/>
              </a:rPr>
              <a:t>H</a:t>
            </a:r>
            <a:endParaRPr lang="en-GB" dirty="0" smtClean="0"/>
          </a:p>
          <a:p>
            <a:endParaRPr lang="en-GB" dirty="0" smtClean="0"/>
          </a:p>
          <a:p>
            <a:r>
              <a:rPr lang="en-GB" dirty="0" smtClean="0"/>
              <a:t>If </a:t>
            </a:r>
            <a:r>
              <a:rPr lang="en-GB" dirty="0"/>
              <a:t>biases are </a:t>
            </a:r>
            <a:r>
              <a:rPr lang="en-GB" dirty="0" smtClean="0"/>
              <a:t>zero, and observations and background are uncorrelated, then     &lt;</a:t>
            </a:r>
            <a:r>
              <a:rPr lang="en-GB" b="1" dirty="0" err="1" smtClean="0">
                <a:latin typeface="Times New Roman" panose="02020603050405020304" pitchFamily="18" charset="0"/>
                <a:cs typeface="Times New Roman" panose="02020603050405020304" pitchFamily="18" charset="0"/>
              </a:rPr>
              <a:t>dd</a:t>
            </a:r>
            <a:r>
              <a:rPr lang="en-GB" i="1" baseline="30000" dirty="0" err="1" smtClean="0">
                <a:latin typeface="Times New Roman" panose="02020603050405020304" pitchFamily="18" charset="0"/>
                <a:cs typeface="Times New Roman" panose="02020603050405020304" pitchFamily="18" charset="0"/>
              </a:rPr>
              <a:t>T</a:t>
            </a:r>
            <a:r>
              <a:rPr lang="en-GB" b="1" dirty="0" smtClean="0">
                <a:latin typeface="Times New Roman" panose="02020603050405020304" pitchFamily="18" charset="0"/>
                <a:cs typeface="Times New Roman" panose="02020603050405020304" pitchFamily="18" charset="0"/>
              </a:rPr>
              <a:t>&gt;</a:t>
            </a:r>
            <a:r>
              <a:rPr lang="en-GB" dirty="0" smtClean="0"/>
              <a:t> </a:t>
            </a:r>
            <a:r>
              <a:rPr lang="en-GB" dirty="0"/>
              <a:t>=</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R</a:t>
            </a:r>
            <a:r>
              <a:rPr lang="en-GB" dirty="0" smtClean="0">
                <a:latin typeface="Times New Roman" panose="02020603050405020304" pitchFamily="18" charset="0"/>
                <a:cs typeface="Times New Roman" panose="02020603050405020304" pitchFamily="18" charset="0"/>
              </a:rPr>
              <a:t> + </a:t>
            </a:r>
            <a:r>
              <a:rPr lang="en-GB" b="1" dirty="0" smtClean="0">
                <a:latin typeface="Times New Roman" panose="02020603050405020304" pitchFamily="18" charset="0"/>
                <a:cs typeface="Times New Roman" panose="02020603050405020304" pitchFamily="18" charset="0"/>
              </a:rPr>
              <a:t>HBH</a:t>
            </a:r>
            <a:r>
              <a:rPr lang="en-GB" i="1" baseline="30000" dirty="0" smtClean="0">
                <a:latin typeface="Times New Roman" panose="02020603050405020304" pitchFamily="18" charset="0"/>
                <a:cs typeface="Times New Roman" panose="02020603050405020304" pitchFamily="18" charset="0"/>
              </a:rPr>
              <a:t>T</a:t>
            </a:r>
          </a:p>
          <a:p>
            <a:r>
              <a:rPr lang="en-GB" dirty="0"/>
              <a:t>If </a:t>
            </a:r>
            <a:r>
              <a:rPr lang="en-GB" dirty="0" smtClean="0"/>
              <a:t>DA system is optimal, then time correlation is zero                                       </a:t>
            </a:r>
            <a:r>
              <a:rPr lang="en-GB" dirty="0"/>
              <a:t>&lt;</a:t>
            </a:r>
            <a:r>
              <a:rPr lang="en-GB" b="1" dirty="0" smtClean="0">
                <a:latin typeface="Times New Roman" panose="02020603050405020304" pitchFamily="18" charset="0"/>
                <a:cs typeface="Times New Roman" panose="02020603050405020304" pitchFamily="18" charset="0"/>
              </a:rPr>
              <a:t>d</a:t>
            </a:r>
            <a:r>
              <a:rPr lang="en-GB" i="1" baseline="-25000" dirty="0" smtClean="0">
                <a:latin typeface="Times New Roman" panose="02020603050405020304" pitchFamily="18" charset="0"/>
                <a:cs typeface="Times New Roman" panose="02020603050405020304" pitchFamily="18" charset="0"/>
              </a:rPr>
              <a:t>t1</a:t>
            </a:r>
            <a:r>
              <a:rPr lang="en-GB" b="1" dirty="0" smtClean="0">
                <a:latin typeface="Times New Roman" panose="02020603050405020304" pitchFamily="18" charset="0"/>
                <a:cs typeface="Times New Roman" panose="02020603050405020304" pitchFamily="18" charset="0"/>
              </a:rPr>
              <a:t>d</a:t>
            </a:r>
            <a:r>
              <a:rPr lang="en-GB" i="1" baseline="-25000" dirty="0" smtClean="0">
                <a:latin typeface="Times New Roman" panose="02020603050405020304" pitchFamily="18" charset="0"/>
                <a:cs typeface="Times New Roman" panose="02020603050405020304" pitchFamily="18" charset="0"/>
              </a:rPr>
              <a:t>t2</a:t>
            </a:r>
            <a:r>
              <a:rPr lang="en-GB" i="1" baseline="30000" dirty="0" smtClean="0">
                <a:latin typeface="Times New Roman" panose="02020603050405020304" pitchFamily="18" charset="0"/>
                <a:cs typeface="Times New Roman" panose="02020603050405020304" pitchFamily="18" charset="0"/>
              </a:rPr>
              <a:t>T</a:t>
            </a:r>
            <a:r>
              <a:rPr lang="en-GB" b="1" dirty="0">
                <a:latin typeface="Times New Roman" panose="02020603050405020304" pitchFamily="18" charset="0"/>
                <a:cs typeface="Times New Roman" panose="02020603050405020304" pitchFamily="18" charset="0"/>
              </a:rPr>
              <a:t>&gt;</a:t>
            </a:r>
            <a:r>
              <a:rPr lang="en-GB" dirty="0"/>
              <a:t> =</a:t>
            </a:r>
            <a:r>
              <a:rPr lang="en-GB" dirty="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0</a:t>
            </a:r>
            <a:endParaRPr lang="en-GB" i="1" baseline="30000" dirty="0">
              <a:latin typeface="Times New Roman" panose="02020603050405020304" pitchFamily="18" charset="0"/>
              <a:cs typeface="Times New Roman" panose="02020603050405020304" pitchFamily="18" charset="0"/>
            </a:endParaRPr>
          </a:p>
          <a:p>
            <a:endParaRPr lang="en-GB" dirty="0" smtClean="0"/>
          </a:p>
          <a:p>
            <a:r>
              <a:rPr lang="en-GB" dirty="0" smtClean="0"/>
              <a:t>All </a:t>
            </a:r>
            <a:r>
              <a:rPr lang="en-GB" dirty="0"/>
              <a:t>we can </a:t>
            </a:r>
            <a:r>
              <a:rPr lang="en-GB" dirty="0" smtClean="0"/>
              <a:t>measure is </a:t>
            </a:r>
            <a:r>
              <a:rPr lang="en-GB" b="1" dirty="0" smtClean="0">
                <a:latin typeface="Times New Roman" panose="02020603050405020304" pitchFamily="18" charset="0"/>
                <a:cs typeface="Times New Roman" panose="02020603050405020304" pitchFamily="18" charset="0"/>
              </a:rPr>
              <a:t>d</a:t>
            </a:r>
            <a:r>
              <a:rPr lang="en-GB" dirty="0" smtClean="0"/>
              <a:t/>
            </a:r>
            <a:br>
              <a:rPr lang="en-GB" dirty="0" smtClean="0"/>
            </a:br>
            <a:r>
              <a:rPr lang="en-GB" dirty="0" smtClean="0"/>
              <a:t>– It is impossible from these to estimate unambiguously </a:t>
            </a:r>
            <a:r>
              <a:rPr lang="en-GB" dirty="0" smtClean="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or  </a:t>
            </a:r>
            <a:r>
              <a:rPr lang="en-GB" b="1" dirty="0" smtClean="0">
                <a:latin typeface="Times New Roman" panose="02020603050405020304" pitchFamily="18" charset="0"/>
                <a:cs typeface="Times New Roman" panose="02020603050405020304" pitchFamily="18" charset="0"/>
              </a:rPr>
              <a:t>HBH</a:t>
            </a:r>
            <a:r>
              <a:rPr lang="en-GB" i="1" baseline="30000" dirty="0" smtClean="0">
                <a:latin typeface="Times New Roman" panose="02020603050405020304" pitchFamily="18" charset="0"/>
                <a:cs typeface="Times New Roman" panose="02020603050405020304" pitchFamily="18" charset="0"/>
              </a:rPr>
              <a:t>T</a:t>
            </a:r>
            <a:r>
              <a:rPr lang="en-GB" dirty="0" smtClean="0"/>
              <a:t/>
            </a:r>
            <a:br>
              <a:rPr lang="en-GB" dirty="0" smtClean="0"/>
            </a:br>
            <a:r>
              <a:rPr lang="en-GB" dirty="0" smtClean="0"/>
              <a:t>– It is similarly impossible to attribute bias  &lt;</a:t>
            </a:r>
            <a:r>
              <a:rPr lang="en-GB" b="1" dirty="0" smtClean="0">
                <a:latin typeface="Times New Roman" panose="02020603050405020304" pitchFamily="18" charset="0"/>
                <a:cs typeface="Times New Roman" panose="02020603050405020304" pitchFamily="18" charset="0"/>
              </a:rPr>
              <a:t>d&gt;</a:t>
            </a:r>
            <a:r>
              <a:rPr lang="en-GB" dirty="0" smtClean="0"/>
              <a:t> </a:t>
            </a:r>
            <a:r>
              <a:rPr lang="en-GB" dirty="0"/>
              <a:t>unambiguously </a:t>
            </a:r>
            <a:r>
              <a:rPr lang="en-GB" dirty="0" smtClean="0"/>
              <a:t>to observation or forecast</a:t>
            </a:r>
            <a:r>
              <a:rPr lang="en-GB" dirty="0"/>
              <a:t/>
            </a:r>
            <a:br>
              <a:rPr lang="en-GB" dirty="0"/>
            </a:br>
            <a:r>
              <a:rPr lang="en-GB" b="1" i="1" dirty="0"/>
              <a:t>u</a:t>
            </a:r>
            <a:r>
              <a:rPr lang="en-GB" b="1" i="1" dirty="0" smtClean="0"/>
              <a:t>nless we make additional assumptions</a:t>
            </a:r>
            <a:r>
              <a:rPr lang="en-GB" dirty="0" smtClean="0"/>
              <a:t>.</a:t>
            </a:r>
          </a:p>
        </p:txBody>
      </p:sp>
    </p:spTree>
    <p:extLst>
      <p:ext uri="{BB962C8B-B14F-4D97-AF65-F5344CB8AC3E}">
        <p14:creationId xmlns:p14="http://schemas.microsoft.com/office/powerpoint/2010/main" val="368346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01158" y="0"/>
            <a:ext cx="7342842" cy="623248"/>
          </a:xfrm>
        </p:spPr>
        <p:txBody>
          <a:bodyPr/>
          <a:lstStyle/>
          <a:p>
            <a:r>
              <a:rPr lang="en-GB" altLang="en-US" dirty="0" smtClean="0"/>
              <a:t>Models for Observation Error PDFs</a:t>
            </a:r>
          </a:p>
        </p:txBody>
      </p:sp>
      <p:sp>
        <p:nvSpPr>
          <p:cNvPr id="33795" name="Rectangle 3"/>
          <p:cNvSpPr>
            <a:spLocks noGrp="1" noChangeArrowheads="1"/>
          </p:cNvSpPr>
          <p:nvPr>
            <p:ph type="body" idx="1"/>
          </p:nvPr>
        </p:nvSpPr>
        <p:spPr>
          <a:xfrm>
            <a:off x="1417983" y="868539"/>
            <a:ext cx="6553925" cy="3618309"/>
          </a:xfrm>
        </p:spPr>
        <p:txBody>
          <a:bodyPr/>
          <a:lstStyle/>
          <a:p>
            <a:pPr>
              <a:spcBef>
                <a:spcPct val="0"/>
              </a:spcBef>
            </a:pPr>
            <a:r>
              <a:rPr lang="en-GB" altLang="en-US" dirty="0"/>
              <a:t>Gaussian + “null” prior.  </a:t>
            </a:r>
          </a:p>
          <a:p>
            <a:pPr lvl="1">
              <a:spcBef>
                <a:spcPct val="0"/>
              </a:spcBef>
              <a:buFontTx/>
              <a:buNone/>
            </a:pPr>
            <a:r>
              <a:rPr lang="en-GB" altLang="en-US" sz="1350" dirty="0"/>
              <a:t>	</a:t>
            </a:r>
            <a:r>
              <a:rPr lang="en-GB" altLang="en-US" sz="1350" i="1" dirty="0"/>
              <a:t>Simple. Assumes that erroneous observations do not add to prior knowledge.  Used in most of my QC work.  Problems normalising – does not integrate to 1.  Gives multiple minima.</a:t>
            </a:r>
          </a:p>
          <a:p>
            <a:pPr>
              <a:spcBef>
                <a:spcPct val="0"/>
              </a:spcBef>
            </a:pPr>
            <a:r>
              <a:rPr lang="en-GB" altLang="en-US" dirty="0"/>
              <a:t>Gaussian + wider Gaussian.  </a:t>
            </a:r>
          </a:p>
          <a:p>
            <a:pPr lvl="1">
              <a:spcBef>
                <a:spcPct val="0"/>
              </a:spcBef>
              <a:buFontTx/>
              <a:buNone/>
            </a:pPr>
            <a:r>
              <a:rPr lang="en-GB" altLang="en-US" sz="1350" dirty="0"/>
              <a:t>	</a:t>
            </a:r>
            <a:r>
              <a:rPr lang="en-GB" altLang="en-US" sz="1350" i="1" dirty="0"/>
              <a:t>Similar in practice to above.  Normalised.  Erroneous </a:t>
            </a:r>
            <a:r>
              <a:rPr lang="en-GB" altLang="en-US" sz="1350" i="1" dirty="0" err="1"/>
              <a:t>obs</a:t>
            </a:r>
            <a:r>
              <a:rPr lang="en-GB" altLang="en-US" sz="1350" i="1" dirty="0"/>
              <a:t> make small change to prior. Gives multiple minima.</a:t>
            </a:r>
          </a:p>
          <a:p>
            <a:pPr>
              <a:spcBef>
                <a:spcPct val="0"/>
              </a:spcBef>
            </a:pPr>
            <a:r>
              <a:rPr lang="en-GB" altLang="en-US" dirty="0"/>
              <a:t>Back to back exponentials.  </a:t>
            </a:r>
          </a:p>
          <a:p>
            <a:pPr lvl="1">
              <a:spcBef>
                <a:spcPct val="0"/>
              </a:spcBef>
              <a:buFontTx/>
              <a:buNone/>
            </a:pPr>
            <a:r>
              <a:rPr lang="en-GB" altLang="en-US" sz="1350" dirty="0"/>
              <a:t>	</a:t>
            </a:r>
            <a:r>
              <a:rPr lang="en-GB" altLang="en-US" sz="1350" i="1" dirty="0"/>
              <a:t>Implied by use of L1 norm (</a:t>
            </a:r>
            <a:r>
              <a:rPr lang="en-GB" altLang="en-US" sz="1350" i="1" dirty="0" err="1"/>
              <a:t>Tarantola</a:t>
            </a:r>
            <a:r>
              <a:rPr lang="en-GB" altLang="en-US" sz="1350" i="1" dirty="0"/>
              <a:t> 1987).  Finds median – “pull” of all observations is equal.  Not differentiable at origin, so difficult to minimise.  Robust.</a:t>
            </a:r>
          </a:p>
          <a:p>
            <a:pPr>
              <a:spcBef>
                <a:spcPct val="0"/>
              </a:spcBef>
            </a:pPr>
            <a:r>
              <a:rPr lang="en-GB" altLang="en-US" dirty="0"/>
              <a:t>Huber Norm.  </a:t>
            </a:r>
          </a:p>
          <a:p>
            <a:pPr lvl="1">
              <a:spcBef>
                <a:spcPct val="0"/>
              </a:spcBef>
              <a:buFontTx/>
              <a:buNone/>
            </a:pPr>
            <a:r>
              <a:rPr lang="en-GB" altLang="en-US" sz="1350" dirty="0"/>
              <a:t>	</a:t>
            </a:r>
            <a:r>
              <a:rPr lang="en-GB" altLang="en-US" sz="1350" i="1" dirty="0"/>
              <a:t>Huber (1973), </a:t>
            </a:r>
            <a:r>
              <a:rPr lang="en-GB" altLang="en-US" sz="1350" i="1" dirty="0" err="1"/>
              <a:t>Guitton</a:t>
            </a:r>
            <a:r>
              <a:rPr lang="en-GB" altLang="en-US" sz="1350" i="1" dirty="0"/>
              <a:t> and </a:t>
            </a:r>
            <a:r>
              <a:rPr lang="en-GB" altLang="en-US" sz="1350" i="1" dirty="0" err="1"/>
              <a:t>Symes</a:t>
            </a:r>
            <a:r>
              <a:rPr lang="en-GB" altLang="en-US" sz="1350" i="1" dirty="0"/>
              <a:t> (2003).  Used at ECMWF.  L2 for small deviations, L1 for large.  Finds consensus average -  “pull” of observations limited, rather than increasing indefinitely with misfit.  Robust.</a:t>
            </a:r>
          </a:p>
        </p:txBody>
      </p:sp>
      <p:sp>
        <p:nvSpPr>
          <p:cNvPr id="33796"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D313D7DD-3726-4200-9C88-A007F5D5AE15}" type="slidenum">
              <a:rPr lang="en-GB" altLang="en-US" sz="750"/>
              <a:pPr/>
              <a:t>30</a:t>
            </a:fld>
            <a:endParaRPr lang="en-GB" altLang="en-US" sz="1050">
              <a:latin typeface="Times" panose="02020603050405020304" pitchFamily="18" charset="0"/>
            </a:endParaRPr>
          </a:p>
        </p:txBody>
      </p:sp>
    </p:spTree>
    <p:extLst>
      <p:ext uri="{BB962C8B-B14F-4D97-AF65-F5344CB8AC3E}">
        <p14:creationId xmlns:p14="http://schemas.microsoft.com/office/powerpoint/2010/main" val="872063499"/>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97644" y="1039783"/>
            <a:ext cx="2386530" cy="623248"/>
          </a:xfrm>
        </p:spPr>
        <p:txBody>
          <a:bodyPr/>
          <a:lstStyle/>
          <a:p>
            <a:pPr eaLnBrk="1" hangingPunct="1"/>
            <a:r>
              <a:rPr lang="en-GB" altLang="en-US" dirty="0" smtClean="0"/>
              <a:t>Huber Norm</a:t>
            </a:r>
          </a:p>
        </p:txBody>
      </p:sp>
      <p:sp>
        <p:nvSpPr>
          <p:cNvPr id="3481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0131A9C8-9159-4DC0-BEE7-6AB14283CC36}" type="slidenum">
              <a:rPr lang="en-GB" altLang="en-US" sz="750"/>
              <a:pPr/>
              <a:t>31</a:t>
            </a:fld>
            <a:endParaRPr lang="en-GB" altLang="en-US" sz="1050">
              <a:latin typeface="Times" panose="02020603050405020304" pitchFamily="18" charset="0"/>
            </a:endParaRPr>
          </a:p>
        </p:txBody>
      </p:sp>
      <p:pic>
        <p:nvPicPr>
          <p:cNvPr id="34820" name="Picture 5" descr="Andersson_Hub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765" y="0"/>
            <a:ext cx="6156722" cy="512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3"/>
          <p:cNvSpPr>
            <a:spLocks noGrp="1" noChangeArrowheads="1"/>
          </p:cNvSpPr>
          <p:nvPr>
            <p:ph type="body" idx="4294967295"/>
          </p:nvPr>
        </p:nvSpPr>
        <p:spPr>
          <a:xfrm>
            <a:off x="5949554" y="4624388"/>
            <a:ext cx="2132409" cy="323850"/>
          </a:xfrm>
        </p:spPr>
        <p:txBody>
          <a:bodyPr/>
          <a:lstStyle/>
          <a:p>
            <a:pPr>
              <a:lnSpc>
                <a:spcPct val="90000"/>
              </a:lnSpc>
            </a:pPr>
            <a:r>
              <a:rPr lang="en-GB" altLang="en-US" i="1" smtClean="0"/>
              <a:t>Erik Andersson</a:t>
            </a:r>
          </a:p>
        </p:txBody>
      </p:sp>
      <p:sp>
        <p:nvSpPr>
          <p:cNvPr id="34822" name="Footer Placeholder 6"/>
          <p:cNvSpPr txBox="1">
            <a:spLocks/>
          </p:cNvSpPr>
          <p:nvPr/>
        </p:nvSpPr>
        <p:spPr bwMode="auto">
          <a:xfrm>
            <a:off x="1500188" y="5062537"/>
            <a:ext cx="2753916"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GB" altLang="en-US" sz="750"/>
              <a:t>© Crown copyright   Met Office  Andrew Lorenc  </a:t>
            </a:r>
            <a:fld id="{3E6DB42D-3D11-4359-89B3-9E351B5C6D92}" type="slidenum">
              <a:rPr lang="en-GB" altLang="en-US" sz="750"/>
              <a:pPr/>
              <a:t>31</a:t>
            </a:fld>
            <a:endParaRPr lang="en-GB" altLang="en-US" sz="1050">
              <a:latin typeface="Times" panose="02020603050405020304" pitchFamily="18" charset="0"/>
            </a:endParaRPr>
          </a:p>
        </p:txBody>
      </p:sp>
      <p:sp>
        <p:nvSpPr>
          <p:cNvPr id="8" name="TextBox 9"/>
          <p:cNvSpPr txBox="1">
            <a:spLocks noChangeArrowheads="1"/>
          </p:cNvSpPr>
          <p:nvPr/>
        </p:nvSpPr>
        <p:spPr bwMode="auto">
          <a:xfrm>
            <a:off x="-1" y="4427569"/>
            <a:ext cx="200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err="1" smtClean="0"/>
              <a:t>Tavolato</a:t>
            </a:r>
            <a:r>
              <a:rPr lang="en-GB" altLang="en-US" sz="1200" dirty="0" smtClean="0"/>
              <a:t> &amp; </a:t>
            </a:r>
            <a:r>
              <a:rPr lang="en-GB" altLang="en-US" sz="1200" dirty="0" err="1" smtClean="0"/>
              <a:t>Isaksen</a:t>
            </a:r>
            <a:r>
              <a:rPr lang="en-GB" altLang="en-US" sz="1200" dirty="0" smtClean="0"/>
              <a:t> (2015)</a:t>
            </a:r>
            <a:endParaRPr lang="en-GB" altLang="en-US" sz="1200" dirty="0"/>
          </a:p>
        </p:txBody>
      </p:sp>
    </p:spTree>
    <p:extLst>
      <p:ext uri="{BB962C8B-B14F-4D97-AF65-F5344CB8AC3E}">
        <p14:creationId xmlns:p14="http://schemas.microsoft.com/office/powerpoint/2010/main" val="412095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976088" y="129763"/>
            <a:ext cx="6328125" cy="715581"/>
          </a:xfrm>
        </p:spPr>
        <p:txBody>
          <a:bodyPr/>
          <a:lstStyle/>
          <a:p>
            <a:pPr eaLnBrk="1" hangingPunct="1"/>
            <a:r>
              <a:rPr lang="en-GB" altLang="en-US" sz="2100" dirty="0"/>
              <a:t>Minimum of single observation penalty function for various observation norms</a:t>
            </a:r>
          </a:p>
        </p:txBody>
      </p:sp>
      <p:sp>
        <p:nvSpPr>
          <p:cNvPr id="12292" name="Footer Placeholder 3"/>
          <p:cNvSpPr txBox="1">
            <a:spLocks noGrp="1"/>
          </p:cNvSpPr>
          <p:nvPr/>
        </p:nvSpPr>
        <p:spPr bwMode="auto">
          <a:xfrm>
            <a:off x="0" y="4734202"/>
            <a:ext cx="9144000" cy="388937"/>
          </a:xfrm>
          <a:prstGeom prst="rect">
            <a:avLst/>
          </a:prstGeom>
          <a:solidFill>
            <a:schemeClr val="bg1"/>
          </a:solidFill>
          <a:ln>
            <a:noFill/>
          </a:ln>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GB" altLang="en-US" sz="750" dirty="0"/>
              <a:t>© Crown copyright   Met Office  Andrew Lorenc  </a:t>
            </a:r>
            <a:fld id="{E6A726BD-49BC-48BF-9569-E880B66A420C}" type="slidenum">
              <a:rPr lang="en-GB" altLang="en-US" sz="750"/>
              <a:pPr/>
              <a:t>32</a:t>
            </a:fld>
            <a:endParaRPr lang="en-GB" altLang="en-US" sz="1050" dirty="0">
              <a:latin typeface="Times" panose="02020603050405020304" pitchFamily="18" charset="0"/>
            </a:endParaRPr>
          </a:p>
        </p:txBody>
      </p:sp>
      <p:graphicFrame>
        <p:nvGraphicFramePr>
          <p:cNvPr id="12290" name="Object 6"/>
          <p:cNvGraphicFramePr>
            <a:graphicFrameLocks noGrp="1" noChangeAspect="1"/>
          </p:cNvGraphicFramePr>
          <p:nvPr>
            <p:ph idx="1"/>
            <p:extLst>
              <p:ext uri="{D42A27DB-BD31-4B8C-83A1-F6EECF244321}">
                <p14:modId xmlns:p14="http://schemas.microsoft.com/office/powerpoint/2010/main" val="2799311837"/>
              </p:ext>
            </p:extLst>
          </p:nvPr>
        </p:nvGraphicFramePr>
        <p:xfrm>
          <a:off x="2393156" y="660024"/>
          <a:ext cx="5149454" cy="4241006"/>
        </p:xfrm>
        <a:graphic>
          <a:graphicData uri="http://schemas.openxmlformats.org/presentationml/2006/ole">
            <mc:AlternateContent xmlns:mc="http://schemas.openxmlformats.org/markup-compatibility/2006">
              <mc:Choice xmlns:v="urn:schemas-microsoft-com:vml" Requires="v">
                <p:oleObj spid="_x0000_s21513" name="Chart" r:id="rId4" imgW="9382116" imgH="7600943" progId="Excel.Chart.8">
                  <p:embed/>
                </p:oleObj>
              </mc:Choice>
              <mc:Fallback>
                <p:oleObj name="Chart" r:id="rId4" imgW="9382116" imgH="7600943"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156" y="660024"/>
                        <a:ext cx="5149454" cy="42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88355703"/>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33</a:t>
            </a:fld>
            <a:endParaRPr lang="en-GB" altLang="en-US" smtClean="0">
              <a:solidFill>
                <a:srgbClr val="000000"/>
              </a:solidFill>
            </a:endParaRPr>
          </a:p>
          <a:p>
            <a:endParaRPr lang="en-GB" altLang="en-US"/>
          </a:p>
        </p:txBody>
      </p:sp>
      <p:sp>
        <p:nvSpPr>
          <p:cNvPr id="4" name="Title 3"/>
          <p:cNvSpPr>
            <a:spLocks noGrp="1"/>
          </p:cNvSpPr>
          <p:nvPr>
            <p:ph type="title"/>
          </p:nvPr>
        </p:nvSpPr>
        <p:spPr>
          <a:xfrm>
            <a:off x="527050" y="2696304"/>
            <a:ext cx="8437500" cy="623248"/>
          </a:xfrm>
        </p:spPr>
        <p:txBody>
          <a:bodyPr/>
          <a:lstStyle/>
          <a:p>
            <a:r>
              <a:rPr lang="en-GB" dirty="0" smtClean="0"/>
              <a:t>Assessing the Value of Observations</a:t>
            </a:r>
            <a:endParaRPr lang="en-GB" dirty="0"/>
          </a:p>
        </p:txBody>
      </p:sp>
    </p:spTree>
    <p:extLst>
      <p:ext uri="{BB962C8B-B14F-4D97-AF65-F5344CB8AC3E}">
        <p14:creationId xmlns:p14="http://schemas.microsoft.com/office/powerpoint/2010/main" val="34795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2"/>
          <p:cNvSpPr txBox="1">
            <a:spLocks noChangeArrowheads="1"/>
          </p:cNvSpPr>
          <p:nvPr/>
        </p:nvSpPr>
        <p:spPr bwMode="auto">
          <a:xfrm>
            <a:off x="1331119" y="2680097"/>
            <a:ext cx="1350169" cy="30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938"/>
              </a:spcBef>
            </a:pPr>
            <a:r>
              <a:rPr lang="en-GB" altLang="en-US" sz="1500">
                <a:solidFill>
                  <a:schemeClr val="tx1"/>
                </a:solidFill>
              </a:rPr>
              <a:t>Observations</a:t>
            </a:r>
          </a:p>
        </p:txBody>
      </p:sp>
      <p:sp>
        <p:nvSpPr>
          <p:cNvPr id="1030" name="Text Box 3"/>
          <p:cNvSpPr txBox="1">
            <a:spLocks noChangeArrowheads="1"/>
          </p:cNvSpPr>
          <p:nvPr/>
        </p:nvSpPr>
        <p:spPr bwMode="auto">
          <a:xfrm>
            <a:off x="5543550" y="3436144"/>
            <a:ext cx="1350169" cy="87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938"/>
              </a:spcBef>
            </a:pPr>
            <a:r>
              <a:rPr lang="en-GB" altLang="en-US" sz="1500" i="1">
                <a:solidFill>
                  <a:schemeClr val="tx1"/>
                </a:solidFill>
              </a:rPr>
              <a:t>Error measure</a:t>
            </a:r>
          </a:p>
          <a:p>
            <a:pPr eaLnBrk="1" hangingPunct="1">
              <a:spcBef>
                <a:spcPts val="938"/>
              </a:spcBef>
            </a:pPr>
            <a:r>
              <a:rPr lang="en-GB" altLang="en-US" sz="1500" i="1">
                <a:solidFill>
                  <a:schemeClr val="tx1"/>
                </a:solidFill>
              </a:rPr>
              <a:t>(e)</a:t>
            </a:r>
          </a:p>
        </p:txBody>
      </p:sp>
      <p:sp>
        <p:nvSpPr>
          <p:cNvPr id="1031" name="Text Box 4"/>
          <p:cNvSpPr txBox="1">
            <a:spLocks noChangeArrowheads="1"/>
          </p:cNvSpPr>
          <p:nvPr/>
        </p:nvSpPr>
        <p:spPr bwMode="auto">
          <a:xfrm>
            <a:off x="3977878" y="3598069"/>
            <a:ext cx="1081088"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938"/>
              </a:spcBef>
            </a:pPr>
            <a:r>
              <a:rPr lang="en-GB" altLang="en-US" sz="1500" i="1">
                <a:solidFill>
                  <a:schemeClr val="tx1"/>
                </a:solidFill>
              </a:rPr>
              <a:t>Model</a:t>
            </a:r>
          </a:p>
          <a:p>
            <a:pPr eaLnBrk="1" hangingPunct="1">
              <a:spcBef>
                <a:spcPts val="938"/>
              </a:spcBef>
            </a:pPr>
            <a:r>
              <a:rPr lang="en-GB" altLang="en-US" sz="1500" i="1">
                <a:solidFill>
                  <a:schemeClr val="tx1"/>
                </a:solidFill>
              </a:rPr>
              <a:t>(M)</a:t>
            </a:r>
          </a:p>
        </p:txBody>
      </p:sp>
      <p:sp>
        <p:nvSpPr>
          <p:cNvPr id="1032" name="Text Box 5"/>
          <p:cNvSpPr txBox="1">
            <a:spLocks noChangeArrowheads="1"/>
          </p:cNvSpPr>
          <p:nvPr/>
        </p:nvSpPr>
        <p:spPr bwMode="auto">
          <a:xfrm>
            <a:off x="2250282" y="3489723"/>
            <a:ext cx="1350169" cy="87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938"/>
              </a:spcBef>
            </a:pPr>
            <a:r>
              <a:rPr lang="en-GB" altLang="en-US" sz="1500" i="1">
                <a:solidFill>
                  <a:schemeClr val="tx1"/>
                </a:solidFill>
              </a:rPr>
              <a:t>Data Assimilation</a:t>
            </a:r>
          </a:p>
          <a:p>
            <a:pPr eaLnBrk="1" hangingPunct="1">
              <a:spcBef>
                <a:spcPts val="938"/>
              </a:spcBef>
            </a:pPr>
            <a:r>
              <a:rPr lang="en-GB" altLang="en-US" sz="1500" i="1">
                <a:solidFill>
                  <a:schemeClr val="tx1"/>
                </a:solidFill>
              </a:rPr>
              <a:t>(K)</a:t>
            </a:r>
          </a:p>
        </p:txBody>
      </p:sp>
      <p:sp>
        <p:nvSpPr>
          <p:cNvPr id="1033" name="Text Box 6"/>
          <p:cNvSpPr txBox="1">
            <a:spLocks noChangeArrowheads="1"/>
          </p:cNvSpPr>
          <p:nvPr/>
        </p:nvSpPr>
        <p:spPr bwMode="auto">
          <a:xfrm>
            <a:off x="6300788" y="2518173"/>
            <a:ext cx="1350169" cy="5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938"/>
              </a:spcBef>
            </a:pPr>
            <a:r>
              <a:rPr lang="en-GB" altLang="en-US" sz="1500">
                <a:solidFill>
                  <a:schemeClr val="tx1"/>
                </a:solidFill>
              </a:rPr>
              <a:t>Forecast error difference </a:t>
            </a:r>
          </a:p>
        </p:txBody>
      </p:sp>
      <p:sp>
        <p:nvSpPr>
          <p:cNvPr id="1034" name="Text Box 7"/>
          <p:cNvSpPr txBox="1">
            <a:spLocks noChangeArrowheads="1"/>
          </p:cNvSpPr>
          <p:nvPr/>
        </p:nvSpPr>
        <p:spPr bwMode="auto">
          <a:xfrm>
            <a:off x="4733925" y="2680097"/>
            <a:ext cx="1350169" cy="30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938"/>
              </a:spcBef>
            </a:pPr>
            <a:r>
              <a:rPr lang="en-GB" altLang="en-US" sz="1500">
                <a:solidFill>
                  <a:schemeClr val="tx1"/>
                </a:solidFill>
              </a:rPr>
              <a:t>Forecast</a:t>
            </a:r>
          </a:p>
        </p:txBody>
      </p:sp>
      <p:sp>
        <p:nvSpPr>
          <p:cNvPr id="1035" name="Text Box 8"/>
          <p:cNvSpPr txBox="1">
            <a:spLocks noChangeArrowheads="1"/>
          </p:cNvSpPr>
          <p:nvPr/>
        </p:nvSpPr>
        <p:spPr bwMode="auto">
          <a:xfrm>
            <a:off x="3221832" y="2680097"/>
            <a:ext cx="1079897" cy="30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938"/>
              </a:spcBef>
            </a:pPr>
            <a:r>
              <a:rPr lang="en-GB" altLang="en-US" sz="1500">
                <a:solidFill>
                  <a:schemeClr val="tx1"/>
                </a:solidFill>
              </a:rPr>
              <a:t>Analysis</a:t>
            </a:r>
          </a:p>
        </p:txBody>
      </p:sp>
      <p:sp>
        <p:nvSpPr>
          <p:cNvPr id="1036" name="AutoShape 9"/>
          <p:cNvSpPr>
            <a:spLocks noChangeArrowheads="1"/>
          </p:cNvSpPr>
          <p:nvPr/>
        </p:nvSpPr>
        <p:spPr bwMode="auto">
          <a:xfrm>
            <a:off x="2303860" y="3003948"/>
            <a:ext cx="1350169" cy="377428"/>
          </a:xfrm>
          <a:prstGeom prst="curvedUpArrow">
            <a:avLst>
              <a:gd name="adj1" fmla="val 71546"/>
              <a:gd name="adj2" fmla="val 143092"/>
              <a:gd name="adj3" fmla="val 33333"/>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1050"/>
          </a:p>
        </p:txBody>
      </p:sp>
      <p:sp>
        <p:nvSpPr>
          <p:cNvPr id="1037" name="AutoShape 10"/>
          <p:cNvSpPr>
            <a:spLocks noChangeArrowheads="1"/>
          </p:cNvSpPr>
          <p:nvPr/>
        </p:nvSpPr>
        <p:spPr bwMode="auto">
          <a:xfrm>
            <a:off x="5598319" y="3003948"/>
            <a:ext cx="1350169" cy="377428"/>
          </a:xfrm>
          <a:prstGeom prst="curvedUpArrow">
            <a:avLst>
              <a:gd name="adj1" fmla="val 71546"/>
              <a:gd name="adj2" fmla="val 143092"/>
              <a:gd name="adj3" fmla="val 33333"/>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1050"/>
          </a:p>
        </p:txBody>
      </p:sp>
      <p:sp>
        <p:nvSpPr>
          <p:cNvPr id="1038" name="AutoShape 11"/>
          <p:cNvSpPr>
            <a:spLocks noChangeArrowheads="1"/>
          </p:cNvSpPr>
          <p:nvPr/>
        </p:nvSpPr>
        <p:spPr bwMode="auto">
          <a:xfrm>
            <a:off x="3924300" y="3003948"/>
            <a:ext cx="1350169" cy="377428"/>
          </a:xfrm>
          <a:prstGeom prst="curvedUpArrow">
            <a:avLst>
              <a:gd name="adj1" fmla="val 71546"/>
              <a:gd name="adj2" fmla="val 143092"/>
              <a:gd name="adj3" fmla="val 33333"/>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1050"/>
          </a:p>
        </p:txBody>
      </p:sp>
      <p:sp>
        <p:nvSpPr>
          <p:cNvPr id="60428" name="AutoShape 12"/>
          <p:cNvSpPr>
            <a:spLocks noChangeArrowheads="1"/>
          </p:cNvSpPr>
          <p:nvPr/>
        </p:nvSpPr>
        <p:spPr bwMode="auto">
          <a:xfrm rot="10800000">
            <a:off x="5436394" y="2195512"/>
            <a:ext cx="1350169" cy="377429"/>
          </a:xfrm>
          <a:prstGeom prst="curvedUpArrow">
            <a:avLst>
              <a:gd name="adj1" fmla="val 71546"/>
              <a:gd name="adj2" fmla="val 143091"/>
              <a:gd name="adj3" fmla="val 33333"/>
            </a:avLst>
          </a:prstGeom>
          <a:noFill/>
          <a:ln w="9360" cap="sq">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1050"/>
          </a:p>
        </p:txBody>
      </p:sp>
      <p:sp>
        <p:nvSpPr>
          <p:cNvPr id="60429" name="AutoShape 13"/>
          <p:cNvSpPr>
            <a:spLocks noChangeArrowheads="1"/>
          </p:cNvSpPr>
          <p:nvPr/>
        </p:nvSpPr>
        <p:spPr bwMode="auto">
          <a:xfrm rot="10800000">
            <a:off x="3815954" y="2250281"/>
            <a:ext cx="1350169" cy="377429"/>
          </a:xfrm>
          <a:prstGeom prst="curvedUpArrow">
            <a:avLst>
              <a:gd name="adj1" fmla="val 71546"/>
              <a:gd name="adj2" fmla="val 143091"/>
              <a:gd name="adj3" fmla="val 33333"/>
            </a:avLst>
          </a:prstGeom>
          <a:noFill/>
          <a:ln w="9360" cap="sq">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1050"/>
          </a:p>
        </p:txBody>
      </p:sp>
      <p:sp>
        <p:nvSpPr>
          <p:cNvPr id="60430" name="AutoShape 14"/>
          <p:cNvSpPr>
            <a:spLocks noChangeArrowheads="1"/>
          </p:cNvSpPr>
          <p:nvPr/>
        </p:nvSpPr>
        <p:spPr bwMode="auto">
          <a:xfrm rot="10800000">
            <a:off x="2250282" y="2250281"/>
            <a:ext cx="1350169" cy="377429"/>
          </a:xfrm>
          <a:prstGeom prst="curvedUpArrow">
            <a:avLst>
              <a:gd name="adj1" fmla="val 71546"/>
              <a:gd name="adj2" fmla="val 143091"/>
              <a:gd name="adj3" fmla="val 33333"/>
            </a:avLst>
          </a:prstGeom>
          <a:noFill/>
          <a:ln w="9360" cap="sq">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1050"/>
          </a:p>
        </p:txBody>
      </p:sp>
      <p:graphicFrame>
        <p:nvGraphicFramePr>
          <p:cNvPr id="60431" name="Object 15"/>
          <p:cNvGraphicFramePr>
            <a:graphicFrameLocks noChangeAspect="1"/>
          </p:cNvGraphicFramePr>
          <p:nvPr/>
        </p:nvGraphicFramePr>
        <p:xfrm>
          <a:off x="5975747" y="1437085"/>
          <a:ext cx="485775" cy="676275"/>
        </p:xfrm>
        <a:graphic>
          <a:graphicData uri="http://schemas.openxmlformats.org/presentationml/2006/ole">
            <mc:AlternateContent xmlns:mc="http://schemas.openxmlformats.org/markup-compatibility/2006">
              <mc:Choice xmlns:v="urn:schemas-microsoft-com:vml" Requires="v">
                <p:oleObj spid="_x0000_s10269" r:id="rId4" imgW="357124" imgH="389900" progId="Equation.3">
                  <p:embed/>
                </p:oleObj>
              </mc:Choice>
              <mc:Fallback>
                <p:oleObj r:id="rId4" imgW="357124" imgH="3899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747" y="1437085"/>
                        <a:ext cx="485775" cy="676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60432" name="Line 16"/>
          <p:cNvSpPr>
            <a:spLocks noChangeShapeType="1"/>
          </p:cNvSpPr>
          <p:nvPr/>
        </p:nvSpPr>
        <p:spPr bwMode="auto">
          <a:xfrm flipH="1">
            <a:off x="6461523" y="1545432"/>
            <a:ext cx="488156" cy="270272"/>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sz="1050"/>
          </a:p>
        </p:txBody>
      </p:sp>
      <p:sp>
        <p:nvSpPr>
          <p:cNvPr id="60433" name="Text Box 17"/>
          <p:cNvSpPr txBox="1">
            <a:spLocks noChangeArrowheads="1"/>
          </p:cNvSpPr>
          <p:nvPr/>
        </p:nvSpPr>
        <p:spPr bwMode="auto">
          <a:xfrm>
            <a:off x="6678216" y="1006079"/>
            <a:ext cx="1079897" cy="6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750"/>
              </a:spcBef>
            </a:pPr>
            <a:r>
              <a:rPr lang="en-GB" altLang="en-US" sz="1200" dirty="0">
                <a:solidFill>
                  <a:schemeClr val="tx1"/>
                </a:solidFill>
              </a:rPr>
              <a:t>(sensitivity of forecast error to forecast)</a:t>
            </a:r>
          </a:p>
        </p:txBody>
      </p:sp>
      <p:graphicFrame>
        <p:nvGraphicFramePr>
          <p:cNvPr id="60434" name="Object 18"/>
          <p:cNvGraphicFramePr>
            <a:graphicFrameLocks noChangeAspect="1"/>
          </p:cNvGraphicFramePr>
          <p:nvPr/>
        </p:nvGraphicFramePr>
        <p:xfrm>
          <a:off x="4410075" y="1815704"/>
          <a:ext cx="447675" cy="314325"/>
        </p:xfrm>
        <a:graphic>
          <a:graphicData uri="http://schemas.openxmlformats.org/presentationml/2006/ole">
            <mc:AlternateContent xmlns:mc="http://schemas.openxmlformats.org/markup-compatibility/2006">
              <mc:Choice xmlns:v="urn:schemas-microsoft-com:vml" Requires="v">
                <p:oleObj spid="_x0000_s10270" r:id="rId6" imgW="309067" imgH="194950" progId="Equation.3">
                  <p:embed/>
                </p:oleObj>
              </mc:Choice>
              <mc:Fallback>
                <p:oleObj r:id="rId6" imgW="309067" imgH="19495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0075" y="1815704"/>
                        <a:ext cx="447675" cy="3143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60435" name="Object 19"/>
          <p:cNvGraphicFramePr>
            <a:graphicFrameLocks noChangeAspect="1"/>
          </p:cNvGraphicFramePr>
          <p:nvPr/>
        </p:nvGraphicFramePr>
        <p:xfrm>
          <a:off x="2789635" y="1815704"/>
          <a:ext cx="390525" cy="314325"/>
        </p:xfrm>
        <a:graphic>
          <a:graphicData uri="http://schemas.openxmlformats.org/presentationml/2006/ole">
            <mc:AlternateContent xmlns:mc="http://schemas.openxmlformats.org/markup-compatibility/2006">
              <mc:Choice xmlns:v="urn:schemas-microsoft-com:vml" Requires="v">
                <p:oleObj spid="_x0000_s10271" r:id="rId8" imgW="286140" imgH="194950" progId="Equation.3">
                  <p:embed/>
                </p:oleObj>
              </mc:Choice>
              <mc:Fallback>
                <p:oleObj r:id="rId8" imgW="286140" imgH="194950"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9635" y="1815704"/>
                        <a:ext cx="390525" cy="3143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60436" name="Text Box 20"/>
          <p:cNvSpPr txBox="1">
            <a:spLocks noChangeArrowheads="1"/>
          </p:cNvSpPr>
          <p:nvPr/>
        </p:nvSpPr>
        <p:spPr bwMode="auto">
          <a:xfrm>
            <a:off x="3168253" y="1221581"/>
            <a:ext cx="1079897" cy="6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750"/>
              </a:spcBef>
            </a:pPr>
            <a:r>
              <a:rPr lang="en-GB" altLang="en-US" sz="1200">
                <a:solidFill>
                  <a:schemeClr val="tx1"/>
                </a:solidFill>
              </a:rPr>
              <a:t>(sensitivity of analysis to observations)</a:t>
            </a:r>
          </a:p>
        </p:txBody>
      </p:sp>
      <p:sp>
        <p:nvSpPr>
          <p:cNvPr id="60437" name="Text Box 21"/>
          <p:cNvSpPr txBox="1">
            <a:spLocks noChangeArrowheads="1"/>
          </p:cNvSpPr>
          <p:nvPr/>
        </p:nvSpPr>
        <p:spPr bwMode="auto">
          <a:xfrm>
            <a:off x="4787503" y="1168004"/>
            <a:ext cx="1079897" cy="6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Arial" panose="020B0604020202020204" pitchFamily="34" charset="0"/>
                <a:ea typeface="DejaVu Sans" charset="0"/>
                <a:cs typeface="DejaVu Sans" charset="0"/>
              </a:defRPr>
            </a:lvl9pPr>
          </a:lstStyle>
          <a:p>
            <a:pPr eaLnBrk="1" hangingPunct="1">
              <a:spcBef>
                <a:spcPts val="750"/>
              </a:spcBef>
            </a:pPr>
            <a:r>
              <a:rPr lang="en-GB" altLang="en-US" sz="1200">
                <a:solidFill>
                  <a:schemeClr val="tx1"/>
                </a:solidFill>
              </a:rPr>
              <a:t>(sensitivity of forecast to analysis)</a:t>
            </a:r>
          </a:p>
        </p:txBody>
      </p:sp>
      <p:sp>
        <p:nvSpPr>
          <p:cNvPr id="60438" name="Line 22"/>
          <p:cNvSpPr>
            <a:spLocks noChangeShapeType="1"/>
          </p:cNvSpPr>
          <p:nvPr/>
        </p:nvSpPr>
        <p:spPr bwMode="auto">
          <a:xfrm flipH="1">
            <a:off x="3167063" y="1760935"/>
            <a:ext cx="326231" cy="216694"/>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sz="1050"/>
          </a:p>
        </p:txBody>
      </p:sp>
      <p:sp>
        <p:nvSpPr>
          <p:cNvPr id="60439" name="Line 23"/>
          <p:cNvSpPr>
            <a:spLocks noChangeShapeType="1"/>
          </p:cNvSpPr>
          <p:nvPr/>
        </p:nvSpPr>
        <p:spPr bwMode="auto">
          <a:xfrm flipH="1">
            <a:off x="4841082" y="1707357"/>
            <a:ext cx="488156" cy="270272"/>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sz="1050"/>
          </a:p>
        </p:txBody>
      </p:sp>
      <p:sp>
        <p:nvSpPr>
          <p:cNvPr id="1048" name="Rectangle 1"/>
          <p:cNvSpPr>
            <a:spLocks noChangeArrowheads="1"/>
          </p:cNvSpPr>
          <p:nvPr/>
        </p:nvSpPr>
        <p:spPr bwMode="auto">
          <a:xfrm>
            <a:off x="1888435" y="195263"/>
            <a:ext cx="6785112"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5pPr>
            <a:lvl6pPr marL="25146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6pPr>
            <a:lvl7pPr marL="29718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7pPr>
            <a:lvl8pPr marL="34290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8pPr>
            <a:lvl9pPr marL="3886200" indent="-228600" algn="ctr" defTabSz="457200" eaLnBrk="0" fontAlgn="base" hangingPunct="0">
              <a:lnSpc>
                <a:spcPct val="8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DejaVu Sans" charset="0"/>
                <a:cs typeface="DejaVu Sans" charset="0"/>
              </a:defRPr>
            </a:lvl9pPr>
          </a:lstStyle>
          <a:p>
            <a:pPr eaLnBrk="1" hangingPunct="1">
              <a:buClrTx/>
              <a:buFontTx/>
              <a:buNone/>
            </a:pPr>
            <a:r>
              <a:rPr lang="en-GB" altLang="en-US" sz="3000" dirty="0">
                <a:solidFill>
                  <a:srgbClr val="000000"/>
                </a:solidFill>
              </a:rPr>
              <a:t>Forecast Sensitivity to Observations</a:t>
            </a:r>
          </a:p>
        </p:txBody>
      </p:sp>
      <p:sp>
        <p:nvSpPr>
          <p:cNvPr id="25" name="Footer Placeholder 2"/>
          <p:cNvSpPr>
            <a:spLocks noGrp="1"/>
          </p:cNvSpPr>
          <p:nvPr>
            <p:ph type="ftr" sz="quarter" idx="10"/>
          </p:nvPr>
        </p:nvSpPr>
        <p:spPr>
          <a:xfrm>
            <a:off x="0" y="4732140"/>
            <a:ext cx="9144000" cy="411361"/>
          </a:xfrm>
          <a:solidFill>
            <a:schemeClr val="bg1"/>
          </a:solidFill>
        </p:spPr>
        <p:txBody>
          <a:bodyPr/>
          <a:lstStyle/>
          <a:p>
            <a:r>
              <a:rPr lang="en-GB" altLang="en-US" dirty="0" smtClean="0"/>
              <a:t>© Crown copyright   Met Office  </a:t>
            </a:r>
            <a:r>
              <a:rPr lang="en-GB" altLang="en-US" dirty="0" smtClean="0">
                <a:solidFill>
                  <a:srgbClr val="000000"/>
                </a:solidFill>
              </a:rPr>
              <a:t>Andrew Lorenc	</a:t>
            </a:r>
            <a:fld id="{3782A036-4183-4B25-9BC6-6A0AD0A0422A}" type="slidenum">
              <a:rPr lang="en-GB" altLang="en-US" smtClean="0">
                <a:solidFill>
                  <a:srgbClr val="000000"/>
                </a:solidFill>
              </a:rPr>
              <a:pPr/>
              <a:t>34</a:t>
            </a:fld>
            <a:endParaRPr lang="en-GB" altLang="en-US" dirty="0" smtClean="0">
              <a:solidFill>
                <a:srgbClr val="000000"/>
              </a:solidFill>
            </a:endParaRPr>
          </a:p>
        </p:txBody>
      </p:sp>
      <p:sp>
        <p:nvSpPr>
          <p:cNvPr id="2" name="TextBox 1"/>
          <p:cNvSpPr txBox="1"/>
          <p:nvPr/>
        </p:nvSpPr>
        <p:spPr>
          <a:xfrm>
            <a:off x="59635" y="4411402"/>
            <a:ext cx="3213652" cy="3289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smtClean="0">
                <a:ln>
                  <a:noFill/>
                </a:ln>
                <a:solidFill>
                  <a:schemeClr val="tx1"/>
                </a:solidFill>
                <a:effectLst/>
                <a:uFillTx/>
                <a:latin typeface="+mn-lt"/>
                <a:ea typeface="+mn-ea"/>
                <a:cs typeface="+mn-cs"/>
                <a:sym typeface="Helvetica Light"/>
              </a:rPr>
              <a:t>Baker and Daley (2000)</a:t>
            </a:r>
          </a:p>
        </p:txBody>
      </p:sp>
    </p:spTree>
    <p:extLst>
      <p:ext uri="{BB962C8B-B14F-4D97-AF65-F5344CB8AC3E}">
        <p14:creationId xmlns:p14="http://schemas.microsoft.com/office/powerpoint/2010/main" val="39767282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fill="hold" grpId="0" nodeType="afterEffect">
                                  <p:stCondLst>
                                    <p:cond delay="500"/>
                                  </p:stCondLst>
                                  <p:childTnLst>
                                    <p:set>
                                      <p:cBhvr additive="repl">
                                        <p:cTn id="6" dur="1" fill="hold">
                                          <p:stCondLst>
                                            <p:cond delay="0"/>
                                          </p:stCondLst>
                                        </p:cTn>
                                        <p:tgtEl>
                                          <p:spTgt spid="60428"/>
                                        </p:tgtEl>
                                        <p:attrNameLst>
                                          <p:attrName>style.visibility</p:attrName>
                                        </p:attrNameLst>
                                      </p:cBhvr>
                                      <p:to>
                                        <p:strVal val="visible"/>
                                      </p:to>
                                    </p:set>
                                    <p:animEffect transition="in" filter="dissolve">
                                      <p:cBhvr additive="repl">
                                        <p:cTn id="7" dur="500"/>
                                        <p:tgtEl>
                                          <p:spTgt spid="60428"/>
                                        </p:tgtEl>
                                      </p:cBhvr>
                                    </p:animEffect>
                                  </p:childTnLst>
                                </p:cTn>
                              </p:par>
                            </p:childTnLst>
                          </p:cTn>
                        </p:par>
                        <p:par>
                          <p:cTn id="8" fill="hold">
                            <p:stCondLst>
                              <p:cond delay="1000"/>
                            </p:stCondLst>
                            <p:childTnLst>
                              <p:par>
                                <p:cTn id="9" presetID="9" presetClass="entr" fill="hold" grpId="0" nodeType="afterEffect">
                                  <p:stCondLst>
                                    <p:cond delay="500"/>
                                  </p:stCondLst>
                                  <p:childTnLst>
                                    <p:set>
                                      <p:cBhvr additive="repl">
                                        <p:cTn id="10" dur="1" fill="hold">
                                          <p:stCondLst>
                                            <p:cond delay="0"/>
                                          </p:stCondLst>
                                        </p:cTn>
                                        <p:tgtEl>
                                          <p:spTgt spid="60429"/>
                                        </p:tgtEl>
                                        <p:attrNameLst>
                                          <p:attrName>style.visibility</p:attrName>
                                        </p:attrNameLst>
                                      </p:cBhvr>
                                      <p:to>
                                        <p:strVal val="visible"/>
                                      </p:to>
                                    </p:set>
                                    <p:animEffect transition="in" filter="dissolve">
                                      <p:cBhvr additive="repl">
                                        <p:cTn id="11" dur="500"/>
                                        <p:tgtEl>
                                          <p:spTgt spid="60429"/>
                                        </p:tgtEl>
                                      </p:cBhvr>
                                    </p:animEffect>
                                  </p:childTnLst>
                                </p:cTn>
                              </p:par>
                            </p:childTnLst>
                          </p:cTn>
                        </p:par>
                        <p:par>
                          <p:cTn id="12" fill="hold">
                            <p:stCondLst>
                              <p:cond delay="2000"/>
                            </p:stCondLst>
                            <p:childTnLst>
                              <p:par>
                                <p:cTn id="13" presetID="9" presetClass="entr" fill="hold" grpId="0" nodeType="afterEffect">
                                  <p:stCondLst>
                                    <p:cond delay="500"/>
                                  </p:stCondLst>
                                  <p:childTnLst>
                                    <p:set>
                                      <p:cBhvr additive="repl">
                                        <p:cTn id="14" dur="1" fill="hold">
                                          <p:stCondLst>
                                            <p:cond delay="0"/>
                                          </p:stCondLst>
                                        </p:cTn>
                                        <p:tgtEl>
                                          <p:spTgt spid="60430"/>
                                        </p:tgtEl>
                                        <p:attrNameLst>
                                          <p:attrName>style.visibility</p:attrName>
                                        </p:attrNameLst>
                                      </p:cBhvr>
                                      <p:to>
                                        <p:strVal val="visible"/>
                                      </p:to>
                                    </p:set>
                                    <p:animEffect transition="in" filter="dissolve">
                                      <p:cBhvr additive="repl">
                                        <p:cTn id="15" dur="500"/>
                                        <p:tgtEl>
                                          <p:spTgt spid="60430"/>
                                        </p:tgtEl>
                                      </p:cBhvr>
                                    </p:animEffect>
                                  </p:childTnLst>
                                </p:cTn>
                              </p:par>
                            </p:childTnLst>
                          </p:cTn>
                        </p:par>
                        <p:par>
                          <p:cTn id="16" fill="hold" nodeType="withGroup">
                            <p:stCondLst>
                              <p:cond delay="3000"/>
                            </p:stCondLst>
                            <p:childTnLst>
                              <p:par>
                                <p:cTn id="17" presetID="9" presetClass="entr" fill="hold" nodeType="afterEffect">
                                  <p:stCondLst>
                                    <p:cond delay="0"/>
                                  </p:stCondLst>
                                  <p:childTnLst>
                                    <p:set>
                                      <p:cBhvr additive="repl">
                                        <p:cTn id="18" dur="1" fill="hold">
                                          <p:stCondLst>
                                            <p:cond delay="0"/>
                                          </p:stCondLst>
                                        </p:cTn>
                                        <p:tgtEl>
                                          <p:spTgt spid="60431"/>
                                        </p:tgtEl>
                                        <p:attrNameLst>
                                          <p:attrName>style.visibility</p:attrName>
                                        </p:attrNameLst>
                                      </p:cBhvr>
                                      <p:to>
                                        <p:strVal val="visible"/>
                                      </p:to>
                                    </p:set>
                                    <p:animEffect transition="in" filter="dissolve">
                                      <p:cBhvr additive="repl">
                                        <p:cTn id="19" dur="500"/>
                                        <p:tgtEl>
                                          <p:spTgt spid="60431"/>
                                        </p:tgtEl>
                                      </p:cBhvr>
                                    </p:animEffect>
                                  </p:childTnLst>
                                </p:cTn>
                              </p:par>
                              <p:par>
                                <p:cTn id="20" presetID="9" presetClass="entr" fill="hold" nodeType="withEffect">
                                  <p:stCondLst>
                                    <p:cond delay="0"/>
                                  </p:stCondLst>
                                  <p:childTnLst>
                                    <p:set>
                                      <p:cBhvr additive="repl">
                                        <p:cTn id="21" dur="1" fill="hold">
                                          <p:stCondLst>
                                            <p:cond delay="0"/>
                                          </p:stCondLst>
                                        </p:cTn>
                                        <p:tgtEl>
                                          <p:spTgt spid="60433"/>
                                        </p:tgtEl>
                                        <p:attrNameLst>
                                          <p:attrName>style.visibility</p:attrName>
                                        </p:attrNameLst>
                                      </p:cBhvr>
                                      <p:to>
                                        <p:strVal val="visible"/>
                                      </p:to>
                                    </p:set>
                                    <p:animEffect transition="in" filter="dissolve">
                                      <p:cBhvr additive="repl">
                                        <p:cTn id="22" dur="500"/>
                                        <p:tgtEl>
                                          <p:spTgt spid="60433"/>
                                        </p:tgtEl>
                                      </p:cBhvr>
                                    </p:animEffect>
                                  </p:childTnLst>
                                </p:cTn>
                              </p:par>
                              <p:par>
                                <p:cTn id="23" presetID="9" presetClass="entr" fill="hold" grpId="0" nodeType="withEffect">
                                  <p:stCondLst>
                                    <p:cond delay="0"/>
                                  </p:stCondLst>
                                  <p:childTnLst>
                                    <p:set>
                                      <p:cBhvr additive="repl">
                                        <p:cTn id="24" dur="1" fill="hold">
                                          <p:stCondLst>
                                            <p:cond delay="0"/>
                                          </p:stCondLst>
                                        </p:cTn>
                                        <p:tgtEl>
                                          <p:spTgt spid="60432"/>
                                        </p:tgtEl>
                                        <p:attrNameLst>
                                          <p:attrName>style.visibility</p:attrName>
                                        </p:attrNameLst>
                                      </p:cBhvr>
                                      <p:to>
                                        <p:strVal val="visible"/>
                                      </p:to>
                                    </p:set>
                                    <p:animEffect transition="in" filter="dissolve">
                                      <p:cBhvr additive="repl">
                                        <p:cTn id="25" dur="500"/>
                                        <p:tgtEl>
                                          <p:spTgt spid="60432"/>
                                        </p:tgtEl>
                                      </p:cBhvr>
                                    </p:animEffect>
                                  </p:childTnLst>
                                </p:cTn>
                              </p:par>
                            </p:childTnLst>
                          </p:cTn>
                        </p:par>
                        <p:par>
                          <p:cTn id="26" fill="hold" nodeType="withGroup">
                            <p:stCondLst>
                              <p:cond delay="3500"/>
                            </p:stCondLst>
                            <p:childTnLst>
                              <p:par>
                                <p:cTn id="27" presetID="9" presetClass="entr" fill="hold" nodeType="afterEffect">
                                  <p:stCondLst>
                                    <p:cond delay="0"/>
                                  </p:stCondLst>
                                  <p:childTnLst>
                                    <p:set>
                                      <p:cBhvr additive="repl">
                                        <p:cTn id="28" dur="1" fill="hold">
                                          <p:stCondLst>
                                            <p:cond delay="0"/>
                                          </p:stCondLst>
                                        </p:cTn>
                                        <p:tgtEl>
                                          <p:spTgt spid="60434"/>
                                        </p:tgtEl>
                                        <p:attrNameLst>
                                          <p:attrName>style.visibility</p:attrName>
                                        </p:attrNameLst>
                                      </p:cBhvr>
                                      <p:to>
                                        <p:strVal val="visible"/>
                                      </p:to>
                                    </p:set>
                                    <p:animEffect transition="in" filter="dissolve">
                                      <p:cBhvr additive="repl">
                                        <p:cTn id="29" dur="500"/>
                                        <p:tgtEl>
                                          <p:spTgt spid="60434"/>
                                        </p:tgtEl>
                                      </p:cBhvr>
                                    </p:animEffect>
                                  </p:childTnLst>
                                </p:cTn>
                              </p:par>
                              <p:par>
                                <p:cTn id="30" presetID="9" presetClass="entr" fill="hold" nodeType="withEffect">
                                  <p:stCondLst>
                                    <p:cond delay="0"/>
                                  </p:stCondLst>
                                  <p:childTnLst>
                                    <p:set>
                                      <p:cBhvr additive="repl">
                                        <p:cTn id="31" dur="1" fill="hold">
                                          <p:stCondLst>
                                            <p:cond delay="0"/>
                                          </p:stCondLst>
                                        </p:cTn>
                                        <p:tgtEl>
                                          <p:spTgt spid="60437"/>
                                        </p:tgtEl>
                                        <p:attrNameLst>
                                          <p:attrName>style.visibility</p:attrName>
                                        </p:attrNameLst>
                                      </p:cBhvr>
                                      <p:to>
                                        <p:strVal val="visible"/>
                                      </p:to>
                                    </p:set>
                                    <p:animEffect transition="in" filter="dissolve">
                                      <p:cBhvr additive="repl">
                                        <p:cTn id="32" dur="500"/>
                                        <p:tgtEl>
                                          <p:spTgt spid="60437"/>
                                        </p:tgtEl>
                                      </p:cBhvr>
                                    </p:animEffect>
                                  </p:childTnLst>
                                </p:cTn>
                              </p:par>
                              <p:par>
                                <p:cTn id="33" presetID="9" presetClass="entr" fill="hold" grpId="0" nodeType="withEffect">
                                  <p:stCondLst>
                                    <p:cond delay="0"/>
                                  </p:stCondLst>
                                  <p:childTnLst>
                                    <p:set>
                                      <p:cBhvr additive="repl">
                                        <p:cTn id="34" dur="1" fill="hold">
                                          <p:stCondLst>
                                            <p:cond delay="0"/>
                                          </p:stCondLst>
                                        </p:cTn>
                                        <p:tgtEl>
                                          <p:spTgt spid="60439"/>
                                        </p:tgtEl>
                                        <p:attrNameLst>
                                          <p:attrName>style.visibility</p:attrName>
                                        </p:attrNameLst>
                                      </p:cBhvr>
                                      <p:to>
                                        <p:strVal val="visible"/>
                                      </p:to>
                                    </p:set>
                                    <p:animEffect transition="in" filter="dissolve">
                                      <p:cBhvr additive="repl">
                                        <p:cTn id="35" dur="500"/>
                                        <p:tgtEl>
                                          <p:spTgt spid="60439"/>
                                        </p:tgtEl>
                                      </p:cBhvr>
                                    </p:animEffect>
                                  </p:childTnLst>
                                </p:cTn>
                              </p:par>
                            </p:childTnLst>
                          </p:cTn>
                        </p:par>
                        <p:par>
                          <p:cTn id="36" fill="hold" nodeType="withGroup">
                            <p:stCondLst>
                              <p:cond delay="4000"/>
                            </p:stCondLst>
                            <p:childTnLst>
                              <p:par>
                                <p:cTn id="37" presetID="9" presetClass="entr" fill="hold" nodeType="afterEffect">
                                  <p:stCondLst>
                                    <p:cond delay="0"/>
                                  </p:stCondLst>
                                  <p:childTnLst>
                                    <p:set>
                                      <p:cBhvr additive="repl">
                                        <p:cTn id="38" dur="1" fill="hold">
                                          <p:stCondLst>
                                            <p:cond delay="0"/>
                                          </p:stCondLst>
                                        </p:cTn>
                                        <p:tgtEl>
                                          <p:spTgt spid="60435"/>
                                        </p:tgtEl>
                                        <p:attrNameLst>
                                          <p:attrName>style.visibility</p:attrName>
                                        </p:attrNameLst>
                                      </p:cBhvr>
                                      <p:to>
                                        <p:strVal val="visible"/>
                                      </p:to>
                                    </p:set>
                                    <p:animEffect transition="in" filter="dissolve">
                                      <p:cBhvr additive="repl">
                                        <p:cTn id="39" dur="500"/>
                                        <p:tgtEl>
                                          <p:spTgt spid="60435"/>
                                        </p:tgtEl>
                                      </p:cBhvr>
                                    </p:animEffect>
                                  </p:childTnLst>
                                </p:cTn>
                              </p:par>
                              <p:par>
                                <p:cTn id="40" presetID="9" presetClass="entr" fill="hold" nodeType="withEffect">
                                  <p:stCondLst>
                                    <p:cond delay="0"/>
                                  </p:stCondLst>
                                  <p:childTnLst>
                                    <p:set>
                                      <p:cBhvr additive="repl">
                                        <p:cTn id="41" dur="1" fill="hold">
                                          <p:stCondLst>
                                            <p:cond delay="0"/>
                                          </p:stCondLst>
                                        </p:cTn>
                                        <p:tgtEl>
                                          <p:spTgt spid="60436"/>
                                        </p:tgtEl>
                                        <p:attrNameLst>
                                          <p:attrName>style.visibility</p:attrName>
                                        </p:attrNameLst>
                                      </p:cBhvr>
                                      <p:to>
                                        <p:strVal val="visible"/>
                                      </p:to>
                                    </p:set>
                                    <p:animEffect transition="in" filter="dissolve">
                                      <p:cBhvr additive="repl">
                                        <p:cTn id="42" dur="500"/>
                                        <p:tgtEl>
                                          <p:spTgt spid="60436"/>
                                        </p:tgtEl>
                                      </p:cBhvr>
                                    </p:animEffect>
                                  </p:childTnLst>
                                </p:cTn>
                              </p:par>
                              <p:par>
                                <p:cTn id="43" presetID="9" presetClass="entr" fill="hold" grpId="0" nodeType="withEffect">
                                  <p:stCondLst>
                                    <p:cond delay="0"/>
                                  </p:stCondLst>
                                  <p:childTnLst>
                                    <p:set>
                                      <p:cBhvr additive="repl">
                                        <p:cTn id="44" dur="1" fill="hold">
                                          <p:stCondLst>
                                            <p:cond delay="0"/>
                                          </p:stCondLst>
                                        </p:cTn>
                                        <p:tgtEl>
                                          <p:spTgt spid="60438"/>
                                        </p:tgtEl>
                                        <p:attrNameLst>
                                          <p:attrName>style.visibility</p:attrName>
                                        </p:attrNameLst>
                                      </p:cBhvr>
                                      <p:to>
                                        <p:strVal val="visible"/>
                                      </p:to>
                                    </p:set>
                                    <p:animEffect transition="in" filter="dissolve">
                                      <p:cBhvr additive="repl">
                                        <p:cTn id="45" dur="500"/>
                                        <p:tgtEl>
                                          <p:spTgt spid="6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animBg="1"/>
      <p:bldP spid="60429" grpId="0" animBg="1"/>
      <p:bldP spid="60430" grpId="0" animBg="1"/>
      <p:bldP spid="60432" grpId="0" animBg="1"/>
      <p:bldP spid="60438" grpId="0" animBg="1"/>
      <p:bldP spid="604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166" y="65748"/>
            <a:ext cx="7308574" cy="438582"/>
          </a:xfrm>
        </p:spPr>
        <p:txBody>
          <a:bodyPr/>
          <a:lstStyle/>
          <a:p>
            <a:r>
              <a:rPr lang="en-GB" sz="2400" dirty="0" smtClean="0"/>
              <a:t>FSOI: Forecast Sensitivity to Observation Impacts</a:t>
            </a:r>
            <a:endParaRPr lang="en-GB" sz="2400" dirty="0"/>
          </a:p>
        </p:txBody>
      </p:sp>
      <p:sp>
        <p:nvSpPr>
          <p:cNvPr id="3" name="Footer Placeholder 2"/>
          <p:cNvSpPr>
            <a:spLocks noGrp="1"/>
          </p:cNvSpPr>
          <p:nvPr>
            <p:ph type="ftr" sz="quarter" idx="10"/>
          </p:nvPr>
        </p:nvSpPr>
        <p:spPr/>
        <p:txBody>
          <a:bodyPr/>
          <a:lstStyle/>
          <a:p>
            <a:r>
              <a:rPr lang="en-GB" altLang="en-US" dirty="0" smtClean="0"/>
              <a:t>© Crown copyright   Met Office  </a:t>
            </a:r>
            <a:r>
              <a:rPr lang="en-GB" altLang="en-US" dirty="0" smtClean="0">
                <a:solidFill>
                  <a:srgbClr val="000000"/>
                </a:solidFill>
              </a:rPr>
              <a:t>Andrew Lorenc  </a:t>
            </a:r>
            <a:fld id="{FD43AA7D-7044-47CE-A09F-66FF0C2923C2}" type="slidenum">
              <a:rPr lang="en-GB" altLang="en-US" smtClean="0">
                <a:solidFill>
                  <a:srgbClr val="000000"/>
                </a:solidFill>
              </a:rPr>
              <a:pPr/>
              <a:t>35</a:t>
            </a:fld>
            <a:endParaRPr lang="en-GB" altLang="en-US" dirty="0" smtClean="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5502" y="486976"/>
            <a:ext cx="5973160" cy="4221055"/>
          </a:xfrm>
          <a:prstGeom prst="rect">
            <a:avLst/>
          </a:prstGeom>
        </p:spPr>
      </p:pic>
    </p:spTree>
    <p:extLst>
      <p:ext uri="{BB962C8B-B14F-4D97-AF65-F5344CB8AC3E}">
        <p14:creationId xmlns:p14="http://schemas.microsoft.com/office/powerpoint/2010/main" val="1750674539"/>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644" y="528848"/>
            <a:ext cx="6018014" cy="4257435"/>
          </a:xfrm>
          <a:prstGeom prst="rect">
            <a:avLst/>
          </a:prstGeom>
        </p:spPr>
      </p:pic>
      <p:sp>
        <p:nvSpPr>
          <p:cNvPr id="2" name="Title 1"/>
          <p:cNvSpPr>
            <a:spLocks noGrp="1"/>
          </p:cNvSpPr>
          <p:nvPr>
            <p:ph type="title"/>
          </p:nvPr>
        </p:nvSpPr>
        <p:spPr>
          <a:xfrm>
            <a:off x="1764175" y="82853"/>
            <a:ext cx="7240677" cy="500137"/>
          </a:xfrm>
        </p:spPr>
        <p:txBody>
          <a:bodyPr/>
          <a:lstStyle/>
          <a:p>
            <a:r>
              <a:rPr lang="en-GB" sz="2800" dirty="0" smtClean="0"/>
              <a:t>EFSOI: FSOI using an EnKF</a:t>
            </a:r>
            <a:endParaRPr lang="en-GB" sz="2800" dirty="0"/>
          </a:p>
        </p:txBody>
      </p:sp>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36</a:t>
            </a:fld>
            <a:endParaRPr lang="en-GB" altLang="en-US" smtClean="0">
              <a:solidFill>
                <a:srgbClr val="000000"/>
              </a:solidFill>
            </a:endParaRPr>
          </a:p>
          <a:p>
            <a:endParaRPr lang="en-GB" altLang="en-US"/>
          </a:p>
        </p:txBody>
      </p:sp>
      <p:sp>
        <p:nvSpPr>
          <p:cNvPr id="6" name="Rectangle 5"/>
          <p:cNvSpPr/>
          <p:nvPr/>
        </p:nvSpPr>
        <p:spPr>
          <a:xfrm>
            <a:off x="3629248" y="2247014"/>
            <a:ext cx="3678864" cy="758457"/>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2905" t="40583" r="4881" b="50117"/>
          <a:stretch/>
        </p:blipFill>
        <p:spPr>
          <a:xfrm>
            <a:off x="3337979" y="2459565"/>
            <a:ext cx="3744000" cy="39600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3238" t="50426" r="25227" b="42810"/>
          <a:stretch/>
        </p:blipFill>
        <p:spPr>
          <a:xfrm>
            <a:off x="7103243" y="2564662"/>
            <a:ext cx="1296000" cy="288000"/>
          </a:xfrm>
          <a:prstGeom prst="rect">
            <a:avLst/>
          </a:prstGeom>
        </p:spPr>
      </p:pic>
    </p:spTree>
    <p:extLst>
      <p:ext uri="{BB962C8B-B14F-4D97-AF65-F5344CB8AC3E}">
        <p14:creationId xmlns:p14="http://schemas.microsoft.com/office/powerpoint/2010/main" val="2233542537"/>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sp>
        <p:nvSpPr>
          <p:cNvPr id="4" name="Title 1"/>
          <p:cNvSpPr txBox="1">
            <a:spLocks/>
          </p:cNvSpPr>
          <p:nvPr/>
        </p:nvSpPr>
        <p:spPr bwMode="auto">
          <a:xfrm>
            <a:off x="1787875" y="217489"/>
            <a:ext cx="7200800" cy="635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defRPr/>
            </a:pPr>
            <a:r>
              <a:rPr lang="en-GB" sz="3600" kern="0" dirty="0" smtClean="0">
                <a:solidFill>
                  <a:srgbClr val="000000"/>
                </a:solidFill>
                <a:ea typeface="ＭＳ Ｐゴシック" pitchFamily="34" charset="-128"/>
              </a:rPr>
              <a:t>The Importance of satellite data</a:t>
            </a:r>
          </a:p>
        </p:txBody>
      </p:sp>
      <p:sp>
        <p:nvSpPr>
          <p:cNvPr id="7" name="TextBox 6"/>
          <p:cNvSpPr txBox="1"/>
          <p:nvPr/>
        </p:nvSpPr>
        <p:spPr>
          <a:xfrm>
            <a:off x="6588224" y="987578"/>
            <a:ext cx="2232248" cy="1269578"/>
          </a:xfrm>
          <a:prstGeom prst="rect">
            <a:avLst/>
          </a:prstGeom>
          <a:solidFill>
            <a:schemeClr val="accent1"/>
          </a:solidFill>
          <a:ln w="19050">
            <a:solidFill>
              <a:schemeClr val="bg1"/>
            </a:solidFill>
          </a:ln>
        </p:spPr>
        <p:txBody>
          <a:bodyPr wrap="square" rtlCol="0">
            <a:spAutoFit/>
          </a:bodyPr>
          <a:lstStyle/>
          <a:p>
            <a:pPr defTabSz="914400" fontAlgn="base">
              <a:lnSpc>
                <a:spcPct val="85000"/>
              </a:lnSpc>
              <a:spcBef>
                <a:spcPct val="0"/>
              </a:spcBef>
              <a:spcAft>
                <a:spcPct val="0"/>
              </a:spcAft>
            </a:pPr>
            <a:r>
              <a:rPr lang="en-GB" sz="1800" dirty="0" smtClean="0">
                <a:solidFill>
                  <a:srgbClr val="000000"/>
                </a:solidFill>
                <a:ea typeface="ＭＳ Ｐゴシック" charset="0"/>
              </a:rPr>
              <a:t>Latest FSOI results showing impact of observations for 24hr forecasts in global model</a:t>
            </a:r>
          </a:p>
        </p:txBody>
      </p:sp>
      <p:pic>
        <p:nvPicPr>
          <p:cNvPr id="8" name="Picture 7" descr="Maps_NRT_StandardTypes.AllTypes.null.TotalImpact.png"/>
          <p:cNvPicPr>
            <a:picLocks noChangeAspect="1"/>
          </p:cNvPicPr>
          <p:nvPr/>
        </p:nvPicPr>
        <p:blipFill>
          <a:blip r:embed="rId3" cstate="print"/>
          <a:srcRect r="5945" b="8473"/>
          <a:stretch>
            <a:fillRect/>
          </a:stretch>
        </p:blipFill>
        <p:spPr>
          <a:xfrm>
            <a:off x="6156184" y="2355727"/>
            <a:ext cx="2818933" cy="2016224"/>
          </a:xfrm>
          <a:prstGeom prst="rect">
            <a:avLst/>
          </a:prstGeom>
        </p:spPr>
      </p:pic>
      <p:pic>
        <p:nvPicPr>
          <p:cNvPr id="6" name="Picture 5" descr="Totals_NRT_StandardTypes.AllCategories.null.TotalImpact.png"/>
          <p:cNvPicPr>
            <a:picLocks noChangeAspect="1"/>
          </p:cNvPicPr>
          <p:nvPr/>
        </p:nvPicPr>
        <p:blipFill>
          <a:blip r:embed="rId4" cstate="print"/>
          <a:srcRect l="3725"/>
          <a:stretch>
            <a:fillRect/>
          </a:stretch>
        </p:blipFill>
        <p:spPr>
          <a:xfrm>
            <a:off x="1193006" y="1057536"/>
            <a:ext cx="5244666" cy="4003984"/>
          </a:xfrm>
          <a:prstGeom prst="rect">
            <a:avLst/>
          </a:prstGeom>
        </p:spPr>
      </p:pic>
      <p:pic>
        <p:nvPicPr>
          <p:cNvPr id="9" name="Picture 8" descr="Totals_NRT_StandardTypes.AllTypes.null.TotalImpact.png"/>
          <p:cNvPicPr>
            <a:picLocks noChangeAspect="1"/>
          </p:cNvPicPr>
          <p:nvPr/>
        </p:nvPicPr>
        <p:blipFill>
          <a:blip r:embed="rId5" cstate="print"/>
          <a:srcRect l="3648"/>
          <a:stretch>
            <a:fillRect/>
          </a:stretch>
        </p:blipFill>
        <p:spPr>
          <a:xfrm>
            <a:off x="1171575" y="1042180"/>
            <a:ext cx="5293520" cy="4101320"/>
          </a:xfrm>
          <a:prstGeom prst="rect">
            <a:avLst/>
          </a:prstGeom>
        </p:spPr>
      </p:pic>
    </p:spTree>
    <p:extLst>
      <p:ext uri="{BB962C8B-B14F-4D97-AF65-F5344CB8AC3E}">
        <p14:creationId xmlns:p14="http://schemas.microsoft.com/office/powerpoint/2010/main" val="28801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1306" y="1796255"/>
            <a:ext cx="3701662" cy="2789922"/>
          </a:xfrm>
          <a:prstGeom prst="rect">
            <a:avLst/>
          </a:prstGeom>
        </p:spPr>
      </p:pic>
      <p:sp>
        <p:nvSpPr>
          <p:cNvPr id="2" name="Title 1"/>
          <p:cNvSpPr>
            <a:spLocks noGrp="1"/>
          </p:cNvSpPr>
          <p:nvPr>
            <p:ph type="title"/>
          </p:nvPr>
        </p:nvSpPr>
        <p:spPr>
          <a:xfrm>
            <a:off x="1769165" y="159025"/>
            <a:ext cx="6865979" cy="437323"/>
          </a:xfrm>
        </p:spPr>
        <p:txBody>
          <a:bodyPr/>
          <a:lstStyle/>
          <a:p>
            <a:r>
              <a:rPr lang="en-GB" sz="2400" dirty="0" smtClean="0"/>
              <a:t>Understanding FSOI</a:t>
            </a:r>
            <a:endParaRPr lang="en-GB" sz="2400" dirty="0"/>
          </a:p>
        </p:txBody>
      </p:sp>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38</a:t>
            </a:fld>
            <a:endParaRPr lang="en-GB" altLang="en-US" smtClean="0">
              <a:solidFill>
                <a:srgbClr val="000000"/>
              </a:solidFill>
            </a:endParaRPr>
          </a:p>
          <a:p>
            <a:endParaRPr lang="en-GB" altLang="en-US"/>
          </a:p>
        </p:txBody>
      </p:sp>
      <p:sp>
        <p:nvSpPr>
          <p:cNvPr id="5" name="TextBox 4"/>
          <p:cNvSpPr txBox="1"/>
          <p:nvPr/>
        </p:nvSpPr>
        <p:spPr>
          <a:xfrm>
            <a:off x="178904" y="636322"/>
            <a:ext cx="8965096" cy="4160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742950" marR="0" indent="-742950" algn="l" defTabSz="584200" rtl="0" fontAlgn="auto" latinLnBrk="0" hangingPunct="0">
              <a:spcAft>
                <a:spcPts val="600"/>
              </a:spcAft>
              <a:buClrTx/>
              <a:buSzTx/>
              <a:buFont typeface="+mj-lt"/>
              <a:buAutoNum type="arabicPeriod"/>
              <a:tabLst/>
            </a:pP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It uses a</a:t>
            </a:r>
            <a:r>
              <a:rPr kumimoji="0" lang="en-GB" sz="1800" b="0" i="0" u="none" strike="noStrike" cap="none" spc="0" normalizeH="0" dirty="0" smtClean="0">
                <a:ln>
                  <a:noFill/>
                </a:ln>
                <a:solidFill>
                  <a:schemeClr val="tx1"/>
                </a:solidFill>
                <a:effectLst/>
                <a:uFillTx/>
                <a:latin typeface="+mn-lt"/>
                <a:ea typeface="+mn-ea"/>
                <a:cs typeface="+mn-cs"/>
                <a:sym typeface="Helvetica Light"/>
              </a:rPr>
              <a:t> </a:t>
            </a: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linear equation for a nonlinear quantity</a:t>
            </a:r>
          </a:p>
          <a:p>
            <a:pPr marL="742950" indent="-742950" defTabSz="584200" hangingPunct="0">
              <a:spcAft>
                <a:spcPts val="600"/>
              </a:spcAft>
              <a:buFont typeface="+mj-lt"/>
              <a:buAutoNum type="arabicPeriod"/>
            </a:pPr>
            <a:r>
              <a:rPr lang="en-GB" sz="1800" dirty="0" smtClean="0">
                <a:sym typeface="Helvetica Light"/>
              </a:rPr>
              <a:t>There is lots of sampling noise:</a:t>
            </a:r>
          </a:p>
          <a:p>
            <a:pPr marL="1314450" lvl="3" indent="-285750" defTabSz="584200" hangingPunct="0">
              <a:spcAft>
                <a:spcPts val="600"/>
              </a:spcAft>
              <a:buFont typeface="Arial" panose="020B0604020202020204" pitchFamily="34" charset="0"/>
              <a:buChar char="•"/>
            </a:pPr>
            <a:r>
              <a:rPr lang="en-GB" sz="1800" b="1" dirty="0" err="1" smtClean="0">
                <a:latin typeface="Times New Roman" panose="02020603050405020304" pitchFamily="18" charset="0"/>
                <a:cs typeface="Times New Roman" panose="02020603050405020304" pitchFamily="18" charset="0"/>
                <a:sym typeface="Helvetica Light"/>
              </a:rPr>
              <a:t>x</a:t>
            </a:r>
            <a:r>
              <a:rPr lang="en-GB" sz="1800" i="1" baseline="30000" dirty="0" err="1" smtClean="0">
                <a:latin typeface="Times New Roman" panose="02020603050405020304" pitchFamily="18" charset="0"/>
                <a:cs typeface="Times New Roman" panose="02020603050405020304" pitchFamily="18" charset="0"/>
                <a:sym typeface="Helvetica Light"/>
              </a:rPr>
              <a:t>b</a:t>
            </a:r>
            <a:r>
              <a:rPr lang="en-GB" sz="1800" i="1" baseline="30000" dirty="0" smtClean="0">
                <a:latin typeface="Times New Roman" panose="02020603050405020304" pitchFamily="18" charset="0"/>
                <a:cs typeface="Times New Roman" panose="02020603050405020304" pitchFamily="18" charset="0"/>
                <a:sym typeface="Helvetica Light"/>
              </a:rPr>
              <a:t> </a:t>
            </a:r>
            <a:r>
              <a:rPr lang="en-GB" sz="1800" dirty="0" smtClean="0">
                <a:sym typeface="Helvetica Light"/>
              </a:rPr>
              <a:t> is a random draw from </a:t>
            </a:r>
            <a:r>
              <a:rPr lang="en-GB" sz="1800" b="1" dirty="0" smtClean="0">
                <a:latin typeface="Times New Roman" panose="02020603050405020304" pitchFamily="18" charset="0"/>
                <a:cs typeface="Times New Roman" panose="02020603050405020304" pitchFamily="18" charset="0"/>
                <a:sym typeface="Helvetica Light"/>
              </a:rPr>
              <a:t>B</a:t>
            </a:r>
            <a:r>
              <a:rPr lang="en-GB" sz="1800" dirty="0" smtClean="0">
                <a:sym typeface="Helvetica Light"/>
              </a:rPr>
              <a:t> </a:t>
            </a:r>
          </a:p>
          <a:p>
            <a:pPr marL="1314450" lvl="3" indent="-285750" defTabSz="584200" hangingPunct="0">
              <a:spcAft>
                <a:spcPts val="600"/>
              </a:spcAft>
              <a:buFont typeface="Arial" panose="020B0604020202020204" pitchFamily="34" charset="0"/>
              <a:buChar char="•"/>
            </a:pPr>
            <a:r>
              <a:rPr lang="en-GB" sz="1800" dirty="0" smtClean="0">
                <a:sym typeface="Helvetica Light"/>
              </a:rPr>
              <a:t>some analysis errors grow, some decay</a:t>
            </a:r>
          </a:p>
          <a:p>
            <a:pPr marL="1314450" lvl="3" indent="-285750" defTabSz="584200" hangingPunct="0">
              <a:spcAft>
                <a:spcPts val="600"/>
              </a:spcAft>
              <a:buFont typeface="Arial" panose="020B0604020202020204" pitchFamily="34" charset="0"/>
              <a:buChar char="•"/>
            </a:pPr>
            <a:r>
              <a:rPr lang="el-GR" sz="1800" dirty="0" smtClean="0">
                <a:sym typeface="Helvetica Light"/>
              </a:rPr>
              <a:t>ε</a:t>
            </a:r>
            <a:r>
              <a:rPr lang="en-GB" sz="1800" baseline="30000" dirty="0" smtClean="0">
                <a:sym typeface="Helvetica Light"/>
              </a:rPr>
              <a:t>o</a:t>
            </a:r>
            <a:r>
              <a:rPr lang="en-GB" sz="1800" dirty="0" smtClean="0">
                <a:sym typeface="Helvetica Light"/>
              </a:rPr>
              <a:t> is a </a:t>
            </a:r>
            <a:r>
              <a:rPr lang="en-GB" sz="1800" dirty="0">
                <a:sym typeface="Helvetica Light"/>
              </a:rPr>
              <a:t>random draw from </a:t>
            </a:r>
            <a:r>
              <a:rPr lang="en-GB" sz="1800" b="1" dirty="0" smtClean="0">
                <a:latin typeface="Times New Roman" panose="02020603050405020304" pitchFamily="18" charset="0"/>
                <a:cs typeface="Times New Roman" panose="02020603050405020304" pitchFamily="18" charset="0"/>
                <a:sym typeface="Helvetica Light"/>
              </a:rPr>
              <a:t>R</a:t>
            </a:r>
          </a:p>
          <a:p>
            <a:pPr marL="1314450" lvl="3" indent="-285750" defTabSz="584200" hangingPunct="0">
              <a:spcAft>
                <a:spcPts val="600"/>
              </a:spcAft>
              <a:buFont typeface="Arial" panose="020B0604020202020204" pitchFamily="34" charset="0"/>
              <a:buChar char="•"/>
            </a:pPr>
            <a:r>
              <a:rPr lang="en-GB" sz="1800" dirty="0" smtClean="0">
                <a:sym typeface="Helvetica Light"/>
              </a:rPr>
              <a:t>verifying analysis is imperfect</a:t>
            </a:r>
          </a:p>
          <a:p>
            <a:pPr marL="742950" indent="-742950" defTabSz="584200" hangingPunct="0">
              <a:spcAft>
                <a:spcPts val="600"/>
              </a:spcAft>
              <a:buFont typeface="+mj-lt"/>
              <a:buAutoNum type="arabicPeriod"/>
            </a:pPr>
            <a:r>
              <a:rPr lang="en-GB" sz="1800" dirty="0" smtClean="0">
                <a:sym typeface="Helvetica Light"/>
              </a:rPr>
              <a:t>Some misleading </a:t>
            </a:r>
            <a:r>
              <a:rPr lang="en-GB" sz="1800" dirty="0">
                <a:sym typeface="Helvetica Light"/>
              </a:rPr>
              <a:t>a</a:t>
            </a:r>
            <a:r>
              <a:rPr lang="en-GB" sz="1800" dirty="0" smtClean="0">
                <a:sym typeface="Helvetica Light"/>
              </a:rPr>
              <a:t>ttribution </a:t>
            </a:r>
            <a:r>
              <a:rPr lang="en-GB" sz="1800" dirty="0">
                <a:sym typeface="Helvetica Light"/>
              </a:rPr>
              <a:t>of impact </a:t>
            </a:r>
            <a:r>
              <a:rPr lang="en-GB" sz="1800" dirty="0" smtClean="0">
                <a:sym typeface="Helvetica Light"/>
              </a:rPr>
              <a:t/>
            </a:r>
            <a:br>
              <a:rPr lang="en-GB" sz="1800" dirty="0" smtClean="0">
                <a:sym typeface="Helvetica Light"/>
              </a:rPr>
            </a:br>
            <a:r>
              <a:rPr lang="en-GB" sz="1800" dirty="0" smtClean="0">
                <a:sym typeface="Helvetica Light"/>
              </a:rPr>
              <a:t>to </a:t>
            </a:r>
            <a:r>
              <a:rPr lang="en-GB" sz="1800" dirty="0">
                <a:sym typeface="Helvetica Light"/>
              </a:rPr>
              <a:t>observations used </a:t>
            </a:r>
            <a:r>
              <a:rPr lang="en-GB" sz="1800" dirty="0" smtClean="0">
                <a:sym typeface="Helvetica Light"/>
              </a:rPr>
              <a:t>together:</a:t>
            </a:r>
          </a:p>
          <a:p>
            <a:pPr marL="1314450" lvl="3" indent="-285750" defTabSz="584200" hangingPunct="0">
              <a:spcAft>
                <a:spcPts val="600"/>
              </a:spcAft>
              <a:buFont typeface="Arial" panose="020B0604020202020204" pitchFamily="34" charset="0"/>
              <a:buChar char="•"/>
            </a:pPr>
            <a:r>
              <a:rPr lang="en-GB" sz="1800" dirty="0">
                <a:sym typeface="Helvetica Light"/>
              </a:rPr>
              <a:t>a</a:t>
            </a:r>
            <a:r>
              <a:rPr lang="en-GB" sz="1800" dirty="0" smtClean="0">
                <a:sym typeface="Helvetica Light"/>
              </a:rPr>
              <a:t>ccurate observations </a:t>
            </a:r>
            <a:br>
              <a:rPr lang="en-GB" sz="1800" dirty="0" smtClean="0">
                <a:sym typeface="Helvetica Light"/>
              </a:rPr>
            </a:br>
            <a:r>
              <a:rPr lang="en-GB" sz="1800" dirty="0" smtClean="0">
                <a:sym typeface="Helvetica Light"/>
              </a:rPr>
              <a:t>used in extrapolation</a:t>
            </a:r>
          </a:p>
          <a:p>
            <a:pPr marL="1314450" lvl="3" indent="-285750" defTabSz="584200" hangingPunct="0">
              <a:spcAft>
                <a:spcPts val="600"/>
              </a:spcAft>
              <a:buFont typeface="Arial" panose="020B0604020202020204" pitchFamily="34" charset="0"/>
              <a:buChar char="•"/>
            </a:pPr>
            <a:r>
              <a:rPr lang="en-GB" sz="1800" dirty="0" smtClean="0">
                <a:sym typeface="Helvetica Light"/>
              </a:rPr>
              <a:t>radiances with overlapping </a:t>
            </a:r>
            <a:br>
              <a:rPr lang="en-GB" sz="1800" dirty="0" smtClean="0">
                <a:sym typeface="Helvetica Light"/>
              </a:rPr>
            </a:br>
            <a:r>
              <a:rPr lang="en-GB" sz="1800" dirty="0" smtClean="0">
                <a:sym typeface="Helvetica Light"/>
              </a:rPr>
              <a:t>weighting functions and correlated </a:t>
            </a:r>
            <a:r>
              <a:rPr lang="en-GB" sz="1800" b="1" dirty="0" smtClean="0">
                <a:latin typeface="Times New Roman" panose="02020603050405020304" pitchFamily="18" charset="0"/>
                <a:cs typeface="Times New Roman" panose="02020603050405020304" pitchFamily="18" charset="0"/>
                <a:sym typeface="Helvetica Light"/>
              </a:rPr>
              <a:t>R</a:t>
            </a:r>
            <a:endParaRPr lang="en-GB" sz="1800" b="1" dirty="0">
              <a:latin typeface="Times New Roman" panose="02020603050405020304" pitchFamily="18" charset="0"/>
              <a:cs typeface="Times New Roman" panose="02020603050405020304" pitchFamily="18" charset="0"/>
              <a:sym typeface="Helvetica Ligh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609" y="159026"/>
            <a:ext cx="2801467" cy="1719394"/>
          </a:xfrm>
          <a:prstGeom prst="rect">
            <a:avLst/>
          </a:prstGeom>
        </p:spPr>
      </p:pic>
    </p:spTree>
    <p:extLst>
      <p:ext uri="{BB962C8B-B14F-4D97-AF65-F5344CB8AC3E}">
        <p14:creationId xmlns:p14="http://schemas.microsoft.com/office/powerpoint/2010/main" val="224221505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173" y="92252"/>
            <a:ext cx="6733457" cy="623248"/>
          </a:xfrm>
        </p:spPr>
        <p:txBody>
          <a:bodyPr/>
          <a:lstStyle/>
          <a:p>
            <a:r>
              <a:rPr lang="en-GB" dirty="0" smtClean="0"/>
              <a:t>Sampling noise in FSOI</a:t>
            </a:r>
            <a:endParaRPr lang="en-GB" dirty="0"/>
          </a:p>
        </p:txBody>
      </p:sp>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39</a:t>
            </a:fld>
            <a:endParaRPr lang="en-GB" altLang="en-US" smtClean="0">
              <a:solidFill>
                <a:srgbClr val="000000"/>
              </a:solidFill>
            </a:endParaRPr>
          </a:p>
          <a:p>
            <a:endParaRPr lang="en-GB"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90" y="108059"/>
            <a:ext cx="2048738" cy="12574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262" y="1276844"/>
            <a:ext cx="2048738" cy="12574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060" y="2534253"/>
            <a:ext cx="2010775" cy="12341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708" y="3771151"/>
            <a:ext cx="2048738" cy="125740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8561" y="3044613"/>
            <a:ext cx="2048738" cy="1257409"/>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845" y="743012"/>
            <a:ext cx="4049710" cy="2054779"/>
          </a:xfrm>
          <a:prstGeom prst="rect">
            <a:avLst/>
          </a:prstGeom>
        </p:spPr>
      </p:pic>
      <p:pic>
        <p:nvPicPr>
          <p:cNvPr id="11" name="Picture 10"/>
          <p:cNvPicPr>
            <a:picLocks noChangeAspect="1"/>
          </p:cNvPicPr>
          <p:nvPr/>
        </p:nvPicPr>
        <p:blipFill rotWithShape="1">
          <a:blip r:embed="rId8" cstate="print"/>
          <a:srcRect l="9661" t="34783" r="20081" b="20606"/>
          <a:stretch/>
        </p:blipFill>
        <p:spPr>
          <a:xfrm>
            <a:off x="0" y="2930645"/>
            <a:ext cx="4967152" cy="1773983"/>
          </a:xfrm>
          <a:prstGeom prst="rect">
            <a:avLst/>
          </a:prstGeom>
        </p:spPr>
      </p:pic>
      <p:sp>
        <p:nvSpPr>
          <p:cNvPr id="12" name="TextBox 11"/>
          <p:cNvSpPr txBox="1"/>
          <p:nvPr/>
        </p:nvSpPr>
        <p:spPr>
          <a:xfrm>
            <a:off x="7127060" y="224664"/>
            <a:ext cx="1577461" cy="313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100" b="0" i="0" u="none" strike="noStrike" cap="none" spc="0" normalizeH="0" baseline="0" dirty="0" smtClean="0">
                <a:ln>
                  <a:noFill/>
                </a:ln>
                <a:solidFill>
                  <a:srgbClr val="FF0000"/>
                </a:solidFill>
                <a:effectLst/>
                <a:uFillTx/>
                <a:latin typeface="+mn-lt"/>
                <a:ea typeface="+mn-ea"/>
                <a:cs typeface="+mn-cs"/>
                <a:sym typeface="Helvetica Light"/>
              </a:rPr>
              <a:t>A: none</a:t>
            </a:r>
          </a:p>
        </p:txBody>
      </p:sp>
      <p:sp>
        <p:nvSpPr>
          <p:cNvPr id="13" name="TextBox 12"/>
          <p:cNvSpPr txBox="1"/>
          <p:nvPr/>
        </p:nvSpPr>
        <p:spPr>
          <a:xfrm>
            <a:off x="7127059" y="1404880"/>
            <a:ext cx="2019269" cy="313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100" b="0" i="0" u="none" strike="noStrike" cap="none" spc="0" normalizeH="0" baseline="0" dirty="0" smtClean="0">
                <a:ln>
                  <a:noFill/>
                </a:ln>
                <a:solidFill>
                  <a:srgbClr val="FF0000"/>
                </a:solidFill>
                <a:effectLst/>
                <a:uFillTx/>
                <a:latin typeface="+mn-lt"/>
                <a:ea typeface="+mn-ea"/>
                <a:cs typeface="+mn-cs"/>
                <a:sym typeface="Helvetica Light"/>
              </a:rPr>
              <a:t>B: some analysis errors grow</a:t>
            </a:r>
          </a:p>
        </p:txBody>
      </p:sp>
      <p:sp>
        <p:nvSpPr>
          <p:cNvPr id="14" name="TextBox 13"/>
          <p:cNvSpPr txBox="1"/>
          <p:nvPr/>
        </p:nvSpPr>
        <p:spPr>
          <a:xfrm>
            <a:off x="7123522" y="2648888"/>
            <a:ext cx="2019269" cy="313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100" b="0" i="0" u="none" strike="noStrike" cap="none" spc="0" normalizeH="0" baseline="0" dirty="0" smtClean="0">
                <a:ln>
                  <a:noFill/>
                </a:ln>
                <a:solidFill>
                  <a:srgbClr val="FF0000"/>
                </a:solidFill>
                <a:effectLst/>
                <a:uFillTx/>
                <a:latin typeface="+mn-lt"/>
                <a:ea typeface="+mn-ea"/>
                <a:cs typeface="+mn-cs"/>
                <a:sym typeface="Helvetica Light"/>
              </a:rPr>
              <a:t>C: observation errors</a:t>
            </a:r>
          </a:p>
        </p:txBody>
      </p:sp>
      <p:sp>
        <p:nvSpPr>
          <p:cNvPr id="15" name="TextBox 14"/>
          <p:cNvSpPr txBox="1"/>
          <p:nvPr/>
        </p:nvSpPr>
        <p:spPr>
          <a:xfrm>
            <a:off x="5075274" y="3164227"/>
            <a:ext cx="1835615" cy="313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100" b="0" i="0" u="none" strike="noStrike" cap="none" spc="0" normalizeH="0" baseline="0" dirty="0" smtClean="0">
                <a:ln>
                  <a:noFill/>
                </a:ln>
                <a:solidFill>
                  <a:srgbClr val="FF0000"/>
                </a:solidFill>
                <a:effectLst/>
                <a:uFillTx/>
                <a:latin typeface="+mn-lt"/>
                <a:ea typeface="+mn-ea"/>
                <a:cs typeface="+mn-cs"/>
                <a:sym typeface="Helvetica Light"/>
              </a:rPr>
              <a:t>E: A + B + C + D</a:t>
            </a:r>
          </a:p>
        </p:txBody>
      </p:sp>
      <p:sp>
        <p:nvSpPr>
          <p:cNvPr id="16" name="TextBox 15"/>
          <p:cNvSpPr txBox="1"/>
          <p:nvPr/>
        </p:nvSpPr>
        <p:spPr>
          <a:xfrm>
            <a:off x="7127067" y="4020488"/>
            <a:ext cx="2019269" cy="313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100" b="0" i="0" u="none" strike="noStrike" cap="none" spc="0" normalizeH="0" baseline="0" dirty="0" smtClean="0">
                <a:ln>
                  <a:noFill/>
                </a:ln>
                <a:solidFill>
                  <a:srgbClr val="FF0000"/>
                </a:solidFill>
                <a:effectLst/>
                <a:uFillTx/>
                <a:latin typeface="+mn-lt"/>
                <a:ea typeface="+mn-ea"/>
                <a:cs typeface="+mn-cs"/>
                <a:sym typeface="Helvetica Light"/>
              </a:rPr>
              <a:t>D: analysis errors</a:t>
            </a: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5935" y="986101"/>
            <a:ext cx="2880539" cy="1767925"/>
          </a:xfrm>
          <a:prstGeom prst="rect">
            <a:avLst/>
          </a:prstGeom>
        </p:spPr>
      </p:pic>
      <p:sp>
        <p:nvSpPr>
          <p:cNvPr id="18" name="TextBox 17"/>
          <p:cNvSpPr txBox="1"/>
          <p:nvPr/>
        </p:nvSpPr>
        <p:spPr>
          <a:xfrm>
            <a:off x="4666065" y="1051376"/>
            <a:ext cx="2426869"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smtClean="0">
                <a:ln>
                  <a:noFill/>
                </a:ln>
                <a:solidFill>
                  <a:srgbClr val="FF0000"/>
                </a:solidFill>
                <a:effectLst/>
                <a:uFillTx/>
                <a:latin typeface="+mn-lt"/>
                <a:ea typeface="+mn-ea"/>
                <a:cs typeface="+mn-cs"/>
                <a:sym typeface="Helvetica Light"/>
              </a:rPr>
              <a:t>F: E + imperfect covariances</a:t>
            </a:r>
          </a:p>
        </p:txBody>
      </p:sp>
      <p:sp>
        <p:nvSpPr>
          <p:cNvPr id="19" name="TextBox 18"/>
          <p:cNvSpPr txBox="1"/>
          <p:nvPr/>
        </p:nvSpPr>
        <p:spPr>
          <a:xfrm>
            <a:off x="0" y="4370025"/>
            <a:ext cx="896078"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000" b="0" i="0" u="none" strike="noStrike" cap="none" spc="0" normalizeH="0" baseline="0" dirty="0" smtClean="0">
                <a:ln>
                  <a:noFill/>
                </a:ln>
                <a:solidFill>
                  <a:schemeClr val="tx1"/>
                </a:solidFill>
                <a:effectLst/>
                <a:uFillTx/>
                <a:latin typeface="+mn-lt"/>
                <a:ea typeface="+mn-ea"/>
                <a:cs typeface="+mn-cs"/>
                <a:sym typeface="Helvetica Light"/>
              </a:rPr>
              <a:t>Lorenc &amp; </a:t>
            </a:r>
            <a:br>
              <a:rPr kumimoji="0" lang="en-GB" sz="1000" b="0" i="0" u="none" strike="noStrike" cap="none" spc="0" normalizeH="0" baseline="0" dirty="0" smtClean="0">
                <a:ln>
                  <a:noFill/>
                </a:ln>
                <a:solidFill>
                  <a:schemeClr val="tx1"/>
                </a:solidFill>
                <a:effectLst/>
                <a:uFillTx/>
                <a:latin typeface="+mn-lt"/>
                <a:ea typeface="+mn-ea"/>
                <a:cs typeface="+mn-cs"/>
                <a:sym typeface="Helvetica Light"/>
              </a:rPr>
            </a:br>
            <a:r>
              <a:rPr kumimoji="0" lang="en-GB" sz="1000" b="0" i="0" u="none" strike="noStrike" cap="none" spc="0" normalizeH="0" baseline="0" dirty="0" smtClean="0">
                <a:ln>
                  <a:noFill/>
                </a:ln>
                <a:solidFill>
                  <a:schemeClr val="tx1"/>
                </a:solidFill>
                <a:effectLst/>
                <a:uFillTx/>
                <a:latin typeface="+mn-lt"/>
                <a:ea typeface="+mn-ea"/>
                <a:cs typeface="+mn-cs"/>
                <a:sym typeface="Helvetica Light"/>
              </a:rPr>
              <a:t>Marriott 2014</a:t>
            </a:r>
          </a:p>
        </p:txBody>
      </p:sp>
    </p:spTree>
    <p:extLst>
      <p:ext uri="{BB962C8B-B14F-4D97-AF65-F5344CB8AC3E}">
        <p14:creationId xmlns:p14="http://schemas.microsoft.com/office/powerpoint/2010/main" val="36704191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434" y="92765"/>
            <a:ext cx="7149549" cy="500137"/>
          </a:xfrm>
        </p:spPr>
        <p:txBody>
          <a:bodyPr/>
          <a:lstStyle/>
          <a:p>
            <a:r>
              <a:rPr lang="en-GB" sz="2800" dirty="0" smtClean="0"/>
              <a:t>Hollingsworth &amp; </a:t>
            </a:r>
            <a:r>
              <a:rPr lang="en-GB" sz="2800" dirty="0" err="1" smtClean="0"/>
              <a:t>Lonnberg</a:t>
            </a:r>
            <a:r>
              <a:rPr lang="en-GB" sz="2800" dirty="0" smtClean="0"/>
              <a:t> method (1986)</a:t>
            </a:r>
            <a:endParaRPr lang="en-GB" sz="2800" dirty="0"/>
          </a:p>
        </p:txBody>
      </p:sp>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12643" y="1066800"/>
            <a:ext cx="3902766" cy="3355104"/>
          </a:xfrm>
        </p:spPr>
        <p:txBody>
          <a:bodyPr/>
          <a:lstStyle/>
          <a:p>
            <a:pPr marL="285750" indent="-285750">
              <a:buFont typeface="Arial" panose="020B0604020202020204" pitchFamily="34" charset="0"/>
              <a:buChar char="•"/>
            </a:pPr>
            <a:r>
              <a:rPr lang="en-GB" dirty="0" smtClean="0"/>
              <a:t>Assume stationarity, homogeneity and isotropy.</a:t>
            </a:r>
          </a:p>
          <a:p>
            <a:pPr marL="285750" indent="-285750">
              <a:buFont typeface="Arial" panose="020B0604020202020204" pitchFamily="34" charset="0"/>
              <a:buChar char="•"/>
            </a:pPr>
            <a:r>
              <a:rPr lang="en-GB" dirty="0" smtClean="0"/>
              <a:t>Assume observational error covariance </a:t>
            </a:r>
            <a:r>
              <a:rPr lang="en-GB" b="1" dirty="0">
                <a:latin typeface="Times New Roman" panose="02020603050405020304" pitchFamily="18" charset="0"/>
                <a:cs typeface="Times New Roman" panose="02020603050405020304" pitchFamily="18" charset="0"/>
              </a:rPr>
              <a:t>R</a:t>
            </a:r>
            <a:r>
              <a:rPr lang="en-GB" dirty="0" smtClean="0"/>
              <a:t> between different radiosondes is zero.</a:t>
            </a:r>
          </a:p>
          <a:p>
            <a:pPr marL="285750" indent="-285750">
              <a:buFont typeface="Arial" panose="020B0604020202020204" pitchFamily="34" charset="0"/>
              <a:buChar char="•"/>
            </a:pPr>
            <a:r>
              <a:rPr lang="en-GB" dirty="0" smtClean="0"/>
              <a:t>Working in a data-dense area, extrapolate off-diagonal  </a:t>
            </a:r>
            <a:r>
              <a:rPr lang="en-GB" dirty="0"/>
              <a:t>&lt;</a:t>
            </a:r>
            <a:r>
              <a:rPr lang="en-GB" b="1" dirty="0" err="1">
                <a:latin typeface="Times New Roman" panose="02020603050405020304" pitchFamily="18" charset="0"/>
                <a:cs typeface="Times New Roman" panose="02020603050405020304" pitchFamily="18" charset="0"/>
              </a:rPr>
              <a:t>dd</a:t>
            </a:r>
            <a:r>
              <a:rPr lang="en-GB" i="1" baseline="30000" dirty="0" err="1">
                <a:latin typeface="Times New Roman" panose="02020603050405020304" pitchFamily="18" charset="0"/>
                <a:cs typeface="Times New Roman" panose="02020603050405020304" pitchFamily="18" charset="0"/>
              </a:rPr>
              <a:t>T</a:t>
            </a:r>
            <a:r>
              <a:rPr lang="en-GB" b="1" dirty="0">
                <a:latin typeface="Times New Roman" panose="02020603050405020304" pitchFamily="18" charset="0"/>
                <a:cs typeface="Times New Roman" panose="02020603050405020304" pitchFamily="18" charset="0"/>
              </a:rPr>
              <a:t>&gt;</a:t>
            </a:r>
            <a:r>
              <a:rPr lang="en-GB" dirty="0"/>
              <a:t> </a:t>
            </a:r>
            <a:r>
              <a:rPr lang="en-GB" dirty="0" smtClean="0"/>
              <a:t> </a:t>
            </a:r>
            <a:br>
              <a:rPr lang="en-GB" dirty="0" smtClean="0"/>
            </a:br>
            <a:r>
              <a:rPr lang="en-GB" dirty="0" smtClean="0"/>
              <a:t>to zero separation; </a:t>
            </a:r>
            <a:br>
              <a:rPr lang="en-GB" dirty="0" smtClean="0"/>
            </a:br>
            <a:r>
              <a:rPr lang="en-GB" dirty="0" smtClean="0"/>
              <a:t>assume this gives </a:t>
            </a:r>
            <a:r>
              <a:rPr lang="en-GB" b="1" dirty="0" smtClean="0">
                <a:latin typeface="Times New Roman" panose="02020603050405020304" pitchFamily="18" charset="0"/>
                <a:cs typeface="Times New Roman" panose="02020603050405020304" pitchFamily="18" charset="0"/>
              </a:rPr>
              <a:t>HBH</a:t>
            </a:r>
            <a:r>
              <a:rPr lang="en-GB" i="1" baseline="30000" dirty="0" smtClean="0">
                <a:latin typeface="Times New Roman" panose="02020603050405020304" pitchFamily="18" charset="0"/>
                <a:cs typeface="Times New Roman" panose="02020603050405020304" pitchFamily="18" charset="0"/>
              </a:rPr>
              <a:t>T</a:t>
            </a:r>
            <a:r>
              <a:rPr lang="en-GB"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GB" dirty="0"/>
              <a:t>Calculate </a:t>
            </a:r>
            <a:r>
              <a:rPr lang="en-GB" b="1" dirty="0">
                <a:latin typeface="Times New Roman" panose="02020603050405020304" pitchFamily="18" charset="0"/>
                <a:cs typeface="Times New Roman" panose="02020603050405020304" pitchFamily="18" charset="0"/>
              </a:rPr>
              <a:t>R</a:t>
            </a:r>
            <a:r>
              <a:rPr lang="en-GB" dirty="0" smtClean="0"/>
              <a:t> by subtraction.</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7096" y="903138"/>
            <a:ext cx="4890070" cy="3134660"/>
          </a:xfrm>
          <a:prstGeom prst="rect">
            <a:avLst/>
          </a:prstGeom>
        </p:spPr>
      </p:pic>
    </p:spTree>
    <p:extLst>
      <p:ext uri="{BB962C8B-B14F-4D97-AF65-F5344CB8AC3E}">
        <p14:creationId xmlns:p14="http://schemas.microsoft.com/office/powerpoint/2010/main" val="209731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191" y="60161"/>
            <a:ext cx="7215809" cy="377026"/>
          </a:xfrm>
        </p:spPr>
        <p:txBody>
          <a:bodyPr/>
          <a:lstStyle/>
          <a:p>
            <a:r>
              <a:rPr lang="en-GB" sz="2000" dirty="0" smtClean="0"/>
              <a:t>Retrospective attribution of important forecasts difference</a:t>
            </a:r>
            <a:endParaRPr lang="en-GB" sz="2000" dirty="0">
              <a:solidFill>
                <a:srgbClr val="FF0000"/>
              </a:solidFill>
            </a:endParaRPr>
          </a:p>
        </p:txBody>
      </p:sp>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40</a:t>
            </a:fld>
            <a:endParaRPr lang="en-GB" altLang="en-US" smtClean="0">
              <a:solidFill>
                <a:srgbClr val="000000"/>
              </a:solidFill>
            </a:endParaRPr>
          </a:p>
          <a:p>
            <a:endParaRPr lang="en-GB" altLang="en-US"/>
          </a:p>
        </p:txBody>
      </p:sp>
      <p:pic>
        <p:nvPicPr>
          <p:cNvPr id="4" name="Picture 3"/>
          <p:cNvPicPr>
            <a:picLocks noChangeAspect="1"/>
          </p:cNvPicPr>
          <p:nvPr/>
        </p:nvPicPr>
        <p:blipFill rotWithShape="1">
          <a:blip r:embed="rId3" cstate="print"/>
          <a:srcRect t="12711" b="26398"/>
          <a:stretch/>
        </p:blipFill>
        <p:spPr>
          <a:xfrm>
            <a:off x="4759243" y="604129"/>
            <a:ext cx="4283710" cy="4093283"/>
          </a:xfrm>
          <a:prstGeom prst="rect">
            <a:avLst/>
          </a:prstGeom>
        </p:spPr>
      </p:pic>
      <p:sp>
        <p:nvSpPr>
          <p:cNvPr id="5" name="Rectangle 4"/>
          <p:cNvSpPr/>
          <p:nvPr/>
        </p:nvSpPr>
        <p:spPr>
          <a:xfrm>
            <a:off x="144849" y="1298472"/>
            <a:ext cx="4897603" cy="646331"/>
          </a:xfrm>
          <a:prstGeom prst="rect">
            <a:avLst/>
          </a:prstGeom>
        </p:spPr>
        <p:txBody>
          <a:bodyPr wrap="square">
            <a:spAutoFit/>
          </a:bodyPr>
          <a:lstStyle/>
          <a:p>
            <a:r>
              <a:rPr lang="en-US" sz="1200" spc="-15" dirty="0">
                <a:latin typeface="Helvetica" panose="020B0604020202020204" pitchFamily="34" charset="0"/>
              </a:rPr>
              <a:t>Hollingsworth, </a:t>
            </a:r>
            <a:r>
              <a:rPr lang="en-US" sz="1200" spc="-15" dirty="0" smtClean="0">
                <a:latin typeface="Helvetica" panose="020B0604020202020204" pitchFamily="34" charset="0"/>
              </a:rPr>
              <a:t>Lorenc</a:t>
            </a:r>
            <a:r>
              <a:rPr lang="en-US" sz="1200" spc="-15" dirty="0">
                <a:latin typeface="Helvetica" panose="020B0604020202020204" pitchFamily="34" charset="0"/>
              </a:rPr>
              <a:t>, </a:t>
            </a:r>
            <a:r>
              <a:rPr lang="en-US" sz="1200" spc="-15" dirty="0" err="1" smtClean="0">
                <a:latin typeface="Helvetica" panose="020B0604020202020204" pitchFamily="34" charset="0"/>
              </a:rPr>
              <a:t>Tracton</a:t>
            </a:r>
            <a:r>
              <a:rPr lang="en-US" sz="1200" spc="-15" dirty="0">
                <a:latin typeface="Helvetica" panose="020B0604020202020204" pitchFamily="34" charset="0"/>
              </a:rPr>
              <a:t>, </a:t>
            </a:r>
            <a:r>
              <a:rPr lang="en-US" sz="1200" spc="-15" dirty="0" err="1" smtClean="0">
                <a:latin typeface="Helvetica" panose="020B0604020202020204" pitchFamily="34" charset="0"/>
              </a:rPr>
              <a:t>Arpe</a:t>
            </a:r>
            <a:r>
              <a:rPr lang="en-US" sz="1200" spc="-15" dirty="0">
                <a:latin typeface="Helvetica" panose="020B0604020202020204" pitchFamily="34" charset="0"/>
              </a:rPr>
              <a:t>, </a:t>
            </a:r>
            <a:r>
              <a:rPr lang="en-US" sz="1200" spc="-15" dirty="0" smtClean="0">
                <a:latin typeface="Helvetica" panose="020B0604020202020204" pitchFamily="34" charset="0"/>
              </a:rPr>
              <a:t>Cats</a:t>
            </a:r>
            <a:r>
              <a:rPr lang="en-US" sz="1200" spc="-15" dirty="0">
                <a:latin typeface="Helvetica" panose="020B0604020202020204" pitchFamily="34" charset="0"/>
              </a:rPr>
              <a:t>, </a:t>
            </a:r>
            <a:r>
              <a:rPr lang="en-US" sz="1200" spc="-15" dirty="0" err="1" smtClean="0">
                <a:latin typeface="Helvetica" panose="020B0604020202020204" pitchFamily="34" charset="0"/>
              </a:rPr>
              <a:t>Uppala</a:t>
            </a:r>
            <a:r>
              <a:rPr lang="en-US" sz="1200" spc="-15" dirty="0" smtClean="0">
                <a:latin typeface="Helvetica" panose="020B0604020202020204" pitchFamily="34" charset="0"/>
              </a:rPr>
              <a:t> &amp; </a:t>
            </a:r>
            <a:r>
              <a:rPr lang="en-US" sz="1200" spc="-15" dirty="0" err="1" smtClean="0">
                <a:latin typeface="Helvetica" panose="020B0604020202020204" pitchFamily="34" charset="0"/>
              </a:rPr>
              <a:t>Kallberg</a:t>
            </a:r>
            <a:r>
              <a:rPr lang="en-US" sz="1200" spc="-15" dirty="0" smtClean="0">
                <a:latin typeface="Helvetica" panose="020B0604020202020204" pitchFamily="34" charset="0"/>
              </a:rPr>
              <a:t> 1985</a:t>
            </a:r>
            <a:br>
              <a:rPr lang="en-US" sz="1200" spc="-15" dirty="0" smtClean="0">
                <a:latin typeface="Helvetica" panose="020B0604020202020204" pitchFamily="34" charset="0"/>
              </a:rPr>
            </a:br>
            <a:r>
              <a:rPr lang="en-US" sz="1200" spc="-15" dirty="0" smtClean="0">
                <a:latin typeface="Helvetica" panose="020B0604020202020204" pitchFamily="34" charset="0"/>
              </a:rPr>
              <a:t>"The </a:t>
            </a:r>
            <a:r>
              <a:rPr lang="en-US" sz="1200" spc="-15" dirty="0">
                <a:latin typeface="Helvetica" panose="020B0604020202020204" pitchFamily="34" charset="0"/>
              </a:rPr>
              <a:t>response of Numerical Weather Prediction Systems to FGGE </a:t>
            </a:r>
            <a:r>
              <a:rPr lang="en-US" sz="1200" spc="-15" dirty="0" err="1">
                <a:latin typeface="Helvetica" panose="020B0604020202020204" pitchFamily="34" charset="0"/>
              </a:rPr>
              <a:t>IIb</a:t>
            </a:r>
            <a:r>
              <a:rPr lang="en-US" sz="1200" spc="-15" dirty="0">
                <a:latin typeface="Helvetica" panose="020B0604020202020204" pitchFamily="34" charset="0"/>
              </a:rPr>
              <a:t> Data, Part I : Analyses</a:t>
            </a:r>
            <a:r>
              <a:rPr lang="en-US" sz="1200" spc="-15" dirty="0" smtClean="0">
                <a:latin typeface="Helvetica" panose="020B0604020202020204" pitchFamily="34" charset="0"/>
              </a:rPr>
              <a:t>"</a:t>
            </a:r>
            <a:endParaRPr lang="en-GB" sz="1200" dirty="0"/>
          </a:p>
        </p:txBody>
      </p:sp>
      <p:sp>
        <p:nvSpPr>
          <p:cNvPr id="8" name="Rectangle 7"/>
          <p:cNvSpPr/>
          <p:nvPr/>
        </p:nvSpPr>
        <p:spPr>
          <a:xfrm>
            <a:off x="138222" y="3831505"/>
            <a:ext cx="4589722" cy="646331"/>
          </a:xfrm>
          <a:prstGeom prst="rect">
            <a:avLst/>
          </a:prstGeom>
        </p:spPr>
        <p:txBody>
          <a:bodyPr wrap="square">
            <a:spAutoFit/>
          </a:bodyPr>
          <a:lstStyle/>
          <a:p>
            <a:r>
              <a:rPr lang="en-US" sz="1200" dirty="0" err="1">
                <a:latin typeface="Helvetica" panose="020B0604020202020204" pitchFamily="34" charset="0"/>
                <a:ea typeface="Times New Roman" panose="02020603050405020304" pitchFamily="18" charset="0"/>
              </a:rPr>
              <a:t>Hotta</a:t>
            </a:r>
            <a:r>
              <a:rPr lang="en-US" sz="1200" dirty="0">
                <a:latin typeface="Helvetica" panose="020B0604020202020204" pitchFamily="34" charset="0"/>
                <a:ea typeface="Times New Roman" panose="02020603050405020304" pitchFamily="18" charset="0"/>
              </a:rPr>
              <a:t>, </a:t>
            </a:r>
            <a:r>
              <a:rPr lang="en-US" sz="1200" dirty="0" smtClean="0">
                <a:latin typeface="Helvetica" panose="020B0604020202020204" pitchFamily="34" charset="0"/>
                <a:ea typeface="Times New Roman" panose="02020603050405020304" pitchFamily="18" charset="0"/>
              </a:rPr>
              <a:t>Chen</a:t>
            </a:r>
            <a:r>
              <a:rPr lang="en-US" sz="1200" dirty="0">
                <a:latin typeface="Helvetica" panose="020B0604020202020204" pitchFamily="34" charset="0"/>
                <a:ea typeface="Times New Roman" panose="02020603050405020304" pitchFamily="18" charset="0"/>
              </a:rPr>
              <a:t>, </a:t>
            </a:r>
            <a:r>
              <a:rPr lang="en-US" sz="1200" dirty="0" err="1" smtClean="0">
                <a:latin typeface="Helvetica" panose="020B0604020202020204" pitchFamily="34" charset="0"/>
                <a:ea typeface="Times New Roman" panose="02020603050405020304" pitchFamily="18" charset="0"/>
              </a:rPr>
              <a:t>Kalnay</a:t>
            </a:r>
            <a:r>
              <a:rPr lang="en-US" sz="1200" dirty="0">
                <a:latin typeface="Helvetica" panose="020B0604020202020204" pitchFamily="34" charset="0"/>
                <a:ea typeface="Times New Roman" panose="02020603050405020304" pitchFamily="18" charset="0"/>
              </a:rPr>
              <a:t>, </a:t>
            </a:r>
            <a:r>
              <a:rPr lang="en-US" sz="1200" dirty="0" smtClean="0">
                <a:latin typeface="Helvetica" panose="020B0604020202020204" pitchFamily="34" charset="0"/>
                <a:ea typeface="Times New Roman" panose="02020603050405020304" pitchFamily="18" charset="0"/>
              </a:rPr>
              <a:t>Ota</a:t>
            </a:r>
            <a:r>
              <a:rPr lang="en-US" sz="1200" dirty="0">
                <a:latin typeface="Helvetica" panose="020B0604020202020204" pitchFamily="34" charset="0"/>
                <a:ea typeface="Times New Roman" panose="02020603050405020304" pitchFamily="18" charset="0"/>
              </a:rPr>
              <a:t>, </a:t>
            </a:r>
            <a:r>
              <a:rPr lang="en-US" sz="1200" dirty="0" smtClean="0">
                <a:latin typeface="Helvetica" panose="020B0604020202020204" pitchFamily="34" charset="0"/>
                <a:ea typeface="Times New Roman" panose="02020603050405020304" pitchFamily="18" charset="0"/>
              </a:rPr>
              <a:t>and Miyoshi 2017: </a:t>
            </a:r>
          </a:p>
          <a:p>
            <a:r>
              <a:rPr lang="en-US" sz="1200" dirty="0" smtClean="0">
                <a:latin typeface="Helvetica" panose="020B0604020202020204" pitchFamily="34" charset="0"/>
                <a:ea typeface="Times New Roman" panose="02020603050405020304" pitchFamily="18" charset="0"/>
              </a:rPr>
              <a:t>Proactive </a:t>
            </a:r>
            <a:r>
              <a:rPr lang="en-US" sz="1200" dirty="0">
                <a:latin typeface="Helvetica" panose="020B0604020202020204" pitchFamily="34" charset="0"/>
                <a:ea typeface="Times New Roman" panose="02020603050405020304" pitchFamily="18" charset="0"/>
              </a:rPr>
              <a:t>QC: a fully flow-dependent quality control scheme based on EFSO</a:t>
            </a:r>
            <a:r>
              <a:rPr lang="en-US" sz="1200" dirty="0" smtClean="0">
                <a:latin typeface="Helvetica" panose="020B0604020202020204" pitchFamily="34" charset="0"/>
                <a:ea typeface="Times New Roman" panose="02020603050405020304" pitchFamily="18" charset="0"/>
              </a:rPr>
              <a:t>.</a:t>
            </a:r>
            <a:endParaRPr lang="en-GB" sz="1200" dirty="0"/>
          </a:p>
        </p:txBody>
      </p:sp>
      <p:sp>
        <p:nvSpPr>
          <p:cNvPr id="9" name="Rectangle 8"/>
          <p:cNvSpPr/>
          <p:nvPr/>
        </p:nvSpPr>
        <p:spPr>
          <a:xfrm>
            <a:off x="138223" y="2042884"/>
            <a:ext cx="4589722" cy="646331"/>
          </a:xfrm>
          <a:prstGeom prst="rect">
            <a:avLst/>
          </a:prstGeom>
        </p:spPr>
        <p:txBody>
          <a:bodyPr wrap="square">
            <a:spAutoFit/>
          </a:bodyPr>
          <a:lstStyle/>
          <a:p>
            <a:r>
              <a:rPr lang="en-US" sz="1200" spc="-15" dirty="0" smtClean="0">
                <a:latin typeface="Helvetica" panose="020B0604020202020204" pitchFamily="34" charset="0"/>
              </a:rPr>
              <a:t>Lorenc, Bell</a:t>
            </a:r>
            <a:r>
              <a:rPr lang="en-US" sz="1200" spc="-15" dirty="0">
                <a:latin typeface="Helvetica" panose="020B0604020202020204" pitchFamily="34" charset="0"/>
              </a:rPr>
              <a:t>, </a:t>
            </a:r>
            <a:r>
              <a:rPr lang="en-US" sz="1200" spc="-15" dirty="0" smtClean="0">
                <a:latin typeface="Helvetica" panose="020B0604020202020204" pitchFamily="34" charset="0"/>
              </a:rPr>
              <a:t>Davies </a:t>
            </a:r>
            <a:r>
              <a:rPr lang="en-US" sz="1200" spc="-15" dirty="0">
                <a:latin typeface="Helvetica" panose="020B0604020202020204" pitchFamily="34" charset="0"/>
              </a:rPr>
              <a:t>and </a:t>
            </a:r>
            <a:r>
              <a:rPr lang="en-US" sz="1200" spc="-15" dirty="0" err="1" smtClean="0">
                <a:latin typeface="Helvetica" panose="020B0604020202020204" pitchFamily="34" charset="0"/>
              </a:rPr>
              <a:t>Shutts</a:t>
            </a:r>
            <a:r>
              <a:rPr lang="en-US" sz="1200" spc="-15" dirty="0" smtClean="0">
                <a:latin typeface="Helvetica" panose="020B0604020202020204" pitchFamily="34" charset="0"/>
              </a:rPr>
              <a:t> </a:t>
            </a:r>
            <a:r>
              <a:rPr lang="en-US" sz="1200" spc="-15" dirty="0">
                <a:latin typeface="Helvetica" panose="020B0604020202020204" pitchFamily="34" charset="0"/>
              </a:rPr>
              <a:t>1988: </a:t>
            </a:r>
            <a:endParaRPr lang="en-US" sz="1200" spc="-15" dirty="0" smtClean="0">
              <a:latin typeface="Helvetica" panose="020B0604020202020204" pitchFamily="34" charset="0"/>
            </a:endParaRPr>
          </a:p>
          <a:p>
            <a:r>
              <a:rPr lang="en-US" sz="1200" spc="-15" dirty="0" smtClean="0">
                <a:latin typeface="Helvetica" panose="020B0604020202020204" pitchFamily="34" charset="0"/>
              </a:rPr>
              <a:t>"</a:t>
            </a:r>
            <a:r>
              <a:rPr lang="en-US" sz="1200" spc="-15" dirty="0">
                <a:latin typeface="Helvetica" panose="020B0604020202020204" pitchFamily="34" charset="0"/>
              </a:rPr>
              <a:t>Numerical forecast studies of the October 1987 storm over southern England". </a:t>
            </a:r>
            <a:endParaRPr lang="en-GB" sz="1200" dirty="0"/>
          </a:p>
        </p:txBody>
      </p:sp>
      <p:sp>
        <p:nvSpPr>
          <p:cNvPr id="10" name="Rectangle 9"/>
          <p:cNvSpPr/>
          <p:nvPr/>
        </p:nvSpPr>
        <p:spPr>
          <a:xfrm>
            <a:off x="138223" y="2788181"/>
            <a:ext cx="4589722" cy="830997"/>
          </a:xfrm>
          <a:prstGeom prst="rect">
            <a:avLst/>
          </a:prstGeom>
        </p:spPr>
        <p:txBody>
          <a:bodyPr wrap="square">
            <a:spAutoFit/>
          </a:bodyPr>
          <a:lstStyle/>
          <a:p>
            <a:r>
              <a:rPr lang="en-US" sz="1200" dirty="0" err="1">
                <a:latin typeface="Helvetica" panose="020B0604020202020204" pitchFamily="34" charset="0"/>
              </a:rPr>
              <a:t>Semple</a:t>
            </a:r>
            <a:r>
              <a:rPr lang="en-US" sz="1200" dirty="0">
                <a:latin typeface="Helvetica" panose="020B0604020202020204" pitchFamily="34" charset="0"/>
              </a:rPr>
              <a:t>, </a:t>
            </a:r>
            <a:r>
              <a:rPr lang="en-US" sz="1200" dirty="0" err="1" smtClean="0">
                <a:latin typeface="Helvetica" panose="020B0604020202020204" pitchFamily="34" charset="0"/>
              </a:rPr>
              <a:t>Thurlow</a:t>
            </a:r>
            <a:r>
              <a:rPr lang="en-US" sz="1200" dirty="0" smtClean="0">
                <a:latin typeface="Helvetica" panose="020B0604020202020204" pitchFamily="34" charset="0"/>
              </a:rPr>
              <a:t> and Milton</a:t>
            </a:r>
            <a:r>
              <a:rPr lang="en-US" sz="1200" dirty="0">
                <a:latin typeface="Helvetica" panose="020B0604020202020204" pitchFamily="34" charset="0"/>
              </a:rPr>
              <a:t>, 2012: </a:t>
            </a:r>
            <a:endParaRPr lang="en-US" sz="1200" dirty="0" smtClean="0">
              <a:latin typeface="Helvetica" panose="020B0604020202020204" pitchFamily="34" charset="0"/>
            </a:endParaRPr>
          </a:p>
          <a:p>
            <a:r>
              <a:rPr lang="en-US" sz="1200" dirty="0" smtClean="0">
                <a:latin typeface="Helvetica" panose="020B0604020202020204" pitchFamily="34" charset="0"/>
              </a:rPr>
              <a:t>Experimental </a:t>
            </a:r>
            <a:r>
              <a:rPr lang="en-US" sz="1200" dirty="0">
                <a:latin typeface="Helvetica" panose="020B0604020202020204" pitchFamily="34" charset="0"/>
              </a:rPr>
              <a:t>Determination of Forecast Sensitivity and the Degradation of Forecasts through the Assimilation of Good Quality Data</a:t>
            </a:r>
            <a:r>
              <a:rPr lang="en-US" sz="1200" dirty="0" smtClean="0">
                <a:latin typeface="Helvetica" panose="020B0604020202020204" pitchFamily="34" charset="0"/>
              </a:rPr>
              <a:t>.</a:t>
            </a:r>
            <a:endParaRPr lang="en-GB" sz="1200" dirty="0"/>
          </a:p>
        </p:txBody>
      </p:sp>
      <p:sp>
        <p:nvSpPr>
          <p:cNvPr id="12" name="TextBox 11"/>
          <p:cNvSpPr txBox="1"/>
          <p:nvPr/>
        </p:nvSpPr>
        <p:spPr>
          <a:xfrm>
            <a:off x="258417" y="432362"/>
            <a:ext cx="50292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1" i="1" u="none" strike="noStrike" cap="none" spc="0" normalizeH="0" baseline="0" dirty="0" smtClean="0">
                <a:ln>
                  <a:noFill/>
                </a:ln>
                <a:solidFill>
                  <a:schemeClr val="tx1"/>
                </a:solidFill>
                <a:effectLst/>
                <a:uFillTx/>
                <a:latin typeface="+mn-lt"/>
                <a:ea typeface="+mn-ea"/>
                <a:cs typeface="+mn-cs"/>
                <a:sym typeface="Helvetica Light"/>
              </a:rPr>
              <a:t>Care</a:t>
            </a:r>
            <a:r>
              <a:rPr kumimoji="0" lang="en-GB" sz="2000" b="1" i="1" u="none" strike="noStrike" cap="none" spc="0" normalizeH="0" dirty="0" smtClean="0">
                <a:ln>
                  <a:noFill/>
                </a:ln>
                <a:solidFill>
                  <a:schemeClr val="tx1"/>
                </a:solidFill>
                <a:effectLst/>
                <a:uFillTx/>
                <a:latin typeface="+mn-lt"/>
                <a:ea typeface="+mn-ea"/>
                <a:cs typeface="+mn-cs"/>
                <a:sym typeface="Helvetica Light"/>
              </a:rPr>
              <a:t> is needed – apparent results may be due to the various “sampling” errors</a:t>
            </a:r>
            <a:endParaRPr kumimoji="0" lang="en-GB" sz="2000" b="1" i="1" u="none" strike="noStrike" cap="none" spc="0" normalizeH="0" baseline="0" dirty="0" smtClean="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1713310379"/>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790" y="105504"/>
            <a:ext cx="6846101" cy="438582"/>
          </a:xfrm>
        </p:spPr>
        <p:txBody>
          <a:bodyPr/>
          <a:lstStyle/>
          <a:p>
            <a:r>
              <a:rPr lang="en-GB" sz="2400" dirty="0" smtClean="0"/>
              <a:t>Other methods for assessing observation impact</a:t>
            </a:r>
            <a:endParaRPr lang="en-GB" sz="2400" dirty="0"/>
          </a:p>
        </p:txBody>
      </p:sp>
      <p:sp>
        <p:nvSpPr>
          <p:cNvPr id="3" name="Footer Placeholder 2"/>
          <p:cNvSpPr>
            <a:spLocks noGrp="1"/>
          </p:cNvSpPr>
          <p:nvPr>
            <p:ph type="ftr" sz="quarter" idx="10"/>
          </p:nvPr>
        </p:nvSpPr>
        <p:spPr/>
        <p:txBody>
          <a:bodyPr/>
          <a:lstStyle/>
          <a:p>
            <a:r>
              <a:rPr lang="en-GB" altLang="en-US" sz="700" smtClean="0"/>
              <a:t>© Crown copyright   Met Office  </a:t>
            </a:r>
            <a:r>
              <a:rPr lang="en-GB" altLang="en-US" sz="700" smtClean="0">
                <a:solidFill>
                  <a:srgbClr val="000000"/>
                </a:solidFill>
              </a:rPr>
              <a:t>Andrew Lorenc  </a:t>
            </a:r>
            <a:fld id="{FD43AA7D-7044-47CE-A09F-66FF0C2923C2}" type="slidenum">
              <a:rPr lang="en-GB" altLang="en-US" sz="700" smtClean="0">
                <a:solidFill>
                  <a:srgbClr val="000000"/>
                </a:solidFill>
              </a:rPr>
              <a:pPr/>
              <a:t>41</a:t>
            </a:fld>
            <a:endParaRPr lang="en-GB" altLang="en-US" sz="700" smtClean="0">
              <a:solidFill>
                <a:srgbClr val="000000"/>
              </a:solidFill>
            </a:endParaRPr>
          </a:p>
          <a:p>
            <a:endParaRPr lang="en-GB" altLang="en-US" sz="700"/>
          </a:p>
        </p:txBody>
      </p:sp>
      <p:sp>
        <p:nvSpPr>
          <p:cNvPr id="4" name="TextBox 3"/>
          <p:cNvSpPr txBox="1"/>
          <p:nvPr/>
        </p:nvSpPr>
        <p:spPr>
          <a:xfrm>
            <a:off x="112643" y="622410"/>
            <a:ext cx="8951844" cy="4268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indent="-457200" defTabSz="584200" hangingPunct="0">
              <a:spcAft>
                <a:spcPts val="1800"/>
              </a:spcAft>
            </a:pPr>
            <a:r>
              <a:rPr lang="en-GB" sz="1600" b="1" dirty="0">
                <a:sym typeface="Helvetica Light"/>
              </a:rPr>
              <a:t>OSE: Observing System Experiments</a:t>
            </a:r>
            <a:r>
              <a:rPr lang="en-GB" sz="1600" dirty="0">
                <a:sym typeface="Helvetica Light"/>
              </a:rPr>
              <a:t>.  “</a:t>
            </a:r>
            <a:r>
              <a:rPr lang="en-GB" sz="1600" dirty="0">
                <a:solidFill>
                  <a:srgbClr val="0066FF"/>
                </a:solidFill>
                <a:sym typeface="Helvetica Light"/>
              </a:rPr>
              <a:t>What is the impact of omitted/adding OS </a:t>
            </a:r>
            <a:br>
              <a:rPr lang="en-GB" sz="1600" dirty="0">
                <a:solidFill>
                  <a:srgbClr val="0066FF"/>
                </a:solidFill>
                <a:sym typeface="Helvetica Light"/>
              </a:rPr>
            </a:br>
            <a:r>
              <a:rPr lang="en-GB" sz="1600" dirty="0">
                <a:solidFill>
                  <a:srgbClr val="0066FF"/>
                </a:solidFill>
                <a:sym typeface="Helvetica Light"/>
              </a:rPr>
              <a:t>	on current NWP system?</a:t>
            </a:r>
            <a:r>
              <a:rPr lang="en-GB" sz="1600" dirty="0">
                <a:sym typeface="Helvetica Light"/>
              </a:rPr>
              <a:t>”  </a:t>
            </a:r>
            <a:r>
              <a:rPr lang="en-GB" sz="1600" i="1" dirty="0">
                <a:sym typeface="Helvetica Light"/>
              </a:rPr>
              <a:t>Measures impact of one OS on many scores.</a:t>
            </a:r>
            <a:r>
              <a:rPr lang="en-GB" sz="1600" dirty="0">
                <a:sym typeface="Helvetica Light"/>
              </a:rPr>
              <a:t/>
            </a:r>
            <a:br>
              <a:rPr lang="en-GB" sz="1600" dirty="0">
                <a:sym typeface="Helvetica Light"/>
              </a:rPr>
            </a:br>
            <a:r>
              <a:rPr lang="en-GB" sz="1600" dirty="0">
                <a:sym typeface="Helvetica Light"/>
              </a:rPr>
              <a:t>	</a:t>
            </a:r>
            <a:r>
              <a:rPr lang="en-GB" sz="1600" i="1" dirty="0">
                <a:sym typeface="Helvetica Light"/>
              </a:rPr>
              <a:t>Expensive in computing.  Usual by-product of trials of a new OS.</a:t>
            </a:r>
            <a:endParaRPr lang="en-GB" sz="1600" dirty="0">
              <a:sym typeface="Helvetica Light"/>
            </a:endParaRPr>
          </a:p>
          <a:p>
            <a:pPr marL="0" marR="0" indent="-457200" algn="l" defTabSz="584200" rtl="0" fontAlgn="auto" latinLnBrk="0" hangingPunct="0">
              <a:spcBef>
                <a:spcPts val="0"/>
              </a:spcBef>
              <a:spcAft>
                <a:spcPts val="1800"/>
              </a:spcAft>
              <a:buClrTx/>
              <a:buSzTx/>
              <a:buFontTx/>
              <a:buNone/>
              <a:tabLst/>
            </a:pPr>
            <a:r>
              <a:rPr kumimoji="0" lang="en-GB" sz="1600" b="1" i="0" u="none" strike="noStrike" cap="none" spc="0" normalizeH="0" baseline="0" dirty="0" smtClean="0">
                <a:ln>
                  <a:noFill/>
                </a:ln>
                <a:solidFill>
                  <a:schemeClr val="tx1"/>
                </a:solidFill>
                <a:effectLst/>
                <a:uFillTx/>
                <a:sym typeface="Helvetica Light"/>
              </a:rPr>
              <a:t>OSSE: Observing</a:t>
            </a:r>
            <a:r>
              <a:rPr kumimoji="0" lang="en-GB" sz="1600" b="1" i="0" u="none" strike="noStrike" cap="none" spc="0" normalizeH="0" dirty="0" smtClean="0">
                <a:ln>
                  <a:noFill/>
                </a:ln>
                <a:solidFill>
                  <a:schemeClr val="tx1"/>
                </a:solidFill>
                <a:effectLst/>
                <a:uFillTx/>
                <a:sym typeface="Helvetica Light"/>
              </a:rPr>
              <a:t> System Simulation Experiments</a:t>
            </a:r>
            <a:r>
              <a:rPr kumimoji="0" lang="en-GB" sz="1600" b="0" i="0" u="none" strike="noStrike" cap="none" spc="0" normalizeH="0" dirty="0" smtClean="0">
                <a:ln>
                  <a:noFill/>
                </a:ln>
                <a:solidFill>
                  <a:schemeClr val="tx1"/>
                </a:solidFill>
                <a:effectLst/>
                <a:uFillTx/>
                <a:sym typeface="Helvetica Light"/>
              </a:rPr>
              <a:t>.  Often used to answer</a:t>
            </a:r>
            <a:br>
              <a:rPr kumimoji="0" lang="en-GB" sz="1600" b="0" i="0" u="none" strike="noStrike" cap="none" spc="0" normalizeH="0" dirty="0" smtClean="0">
                <a:ln>
                  <a:noFill/>
                </a:ln>
                <a:solidFill>
                  <a:schemeClr val="tx1"/>
                </a:solidFill>
                <a:effectLst/>
                <a:uFillTx/>
                <a:sym typeface="Helvetica Light"/>
              </a:rPr>
            </a:br>
            <a:r>
              <a:rPr kumimoji="0" lang="en-GB" sz="1600" b="0" i="0" u="none" strike="noStrike" cap="none" spc="0" normalizeH="0" dirty="0" smtClean="0">
                <a:ln>
                  <a:noFill/>
                </a:ln>
                <a:solidFill>
                  <a:schemeClr val="tx1"/>
                </a:solidFill>
                <a:effectLst/>
                <a:uFillTx/>
                <a:sym typeface="Helvetica Light"/>
              </a:rPr>
              <a:t>	“</a:t>
            </a:r>
            <a:r>
              <a:rPr kumimoji="0" lang="en-GB" sz="1600" b="0" i="0" u="none" strike="noStrike" cap="none" spc="0" normalizeH="0" dirty="0" smtClean="0">
                <a:ln>
                  <a:noFill/>
                </a:ln>
                <a:solidFill>
                  <a:srgbClr val="0066FF"/>
                </a:solidFill>
                <a:effectLst/>
                <a:uFillTx/>
                <a:sym typeface="Helvetica Light"/>
              </a:rPr>
              <a:t>What would the impact be of a new OS on NWP skill in ~20 years time?</a:t>
            </a:r>
            <a:r>
              <a:rPr kumimoji="0" lang="en-GB" sz="1600" b="0" i="0" u="none" strike="noStrike" cap="none" spc="0" normalizeH="0" dirty="0" smtClean="0">
                <a:ln>
                  <a:noFill/>
                </a:ln>
                <a:solidFill>
                  <a:schemeClr val="tx1"/>
                </a:solidFill>
                <a:effectLst/>
                <a:uFillTx/>
                <a:sym typeface="Helvetica Light"/>
              </a:rPr>
              <a:t>”  	</a:t>
            </a:r>
            <a:br>
              <a:rPr kumimoji="0" lang="en-GB" sz="1600" b="0" i="0" u="none" strike="noStrike" cap="none" spc="0" normalizeH="0" dirty="0" smtClean="0">
                <a:ln>
                  <a:noFill/>
                </a:ln>
                <a:solidFill>
                  <a:schemeClr val="tx1"/>
                </a:solidFill>
                <a:effectLst/>
                <a:uFillTx/>
                <a:sym typeface="Helvetica Light"/>
              </a:rPr>
            </a:br>
            <a:r>
              <a:rPr kumimoji="0" lang="en-GB" sz="1600" b="0" i="0" u="none" strike="noStrike" cap="none" spc="0" normalizeH="0" dirty="0" smtClean="0">
                <a:ln>
                  <a:noFill/>
                </a:ln>
                <a:solidFill>
                  <a:schemeClr val="tx1"/>
                </a:solidFill>
                <a:effectLst/>
                <a:uFillTx/>
                <a:sym typeface="Helvetica Light"/>
              </a:rPr>
              <a:t>	</a:t>
            </a:r>
            <a:r>
              <a:rPr kumimoji="0" lang="en-GB" sz="1600" b="0" i="1" u="none" strike="noStrike" cap="none" spc="0" normalizeH="0" dirty="0" smtClean="0">
                <a:ln>
                  <a:noFill/>
                </a:ln>
                <a:solidFill>
                  <a:schemeClr val="tx1"/>
                </a:solidFill>
                <a:effectLst/>
                <a:uFillTx/>
                <a:sym typeface="Helvetica Light"/>
              </a:rPr>
              <a:t>Expensive in labour and computing.  Needs expert interpretation/validation.</a:t>
            </a:r>
          </a:p>
          <a:p>
            <a:pPr marL="0" marR="0" indent="-457200" algn="l" defTabSz="584200" rtl="0" fontAlgn="auto" latinLnBrk="0" hangingPunct="0">
              <a:spcBef>
                <a:spcPts val="0"/>
              </a:spcBef>
              <a:spcAft>
                <a:spcPts val="1800"/>
              </a:spcAft>
              <a:buClrTx/>
              <a:buSzTx/>
              <a:buFontTx/>
              <a:buNone/>
              <a:tabLst/>
            </a:pPr>
            <a:r>
              <a:rPr lang="en-GB" sz="1600" b="1" dirty="0">
                <a:sym typeface="Helvetica Light"/>
              </a:rPr>
              <a:t>DA Ensemble Spread </a:t>
            </a:r>
            <a:r>
              <a:rPr lang="en-GB" sz="1600" dirty="0" smtClean="0">
                <a:sym typeface="Helvetica Light"/>
              </a:rPr>
              <a:t>(Tan </a:t>
            </a:r>
            <a:r>
              <a:rPr lang="en-GB" sz="1600" i="1" dirty="0" smtClean="0">
                <a:sym typeface="Helvetica Light"/>
              </a:rPr>
              <a:t>et al.</a:t>
            </a:r>
            <a:r>
              <a:rPr lang="en-GB" sz="1600" dirty="0" smtClean="0">
                <a:sym typeface="Helvetica Light"/>
              </a:rPr>
              <a:t> 2007)</a:t>
            </a:r>
            <a:r>
              <a:rPr lang="en-GB" sz="1600" b="1" dirty="0" smtClean="0">
                <a:sym typeface="Helvetica Light"/>
              </a:rPr>
              <a:t>: </a:t>
            </a:r>
            <a:r>
              <a:rPr lang="en-GB" sz="1600" dirty="0" smtClean="0">
                <a:sym typeface="Helvetica Light"/>
              </a:rPr>
              <a:t>Uses </a:t>
            </a:r>
            <a:r>
              <a:rPr lang="en-GB" sz="1600" dirty="0" smtClean="0">
                <a:solidFill>
                  <a:srgbClr val="0066FF"/>
                </a:solidFill>
                <a:sym typeface="Helvetica Light"/>
              </a:rPr>
              <a:t>real observations + simulated new system</a:t>
            </a:r>
            <a:r>
              <a:rPr lang="en-GB" sz="1600" dirty="0" smtClean="0">
                <a:sym typeface="Helvetica Light"/>
              </a:rPr>
              <a:t>.</a:t>
            </a:r>
            <a:br>
              <a:rPr lang="en-GB" sz="1600" dirty="0" smtClean="0">
                <a:sym typeface="Helvetica Light"/>
              </a:rPr>
            </a:br>
            <a:r>
              <a:rPr lang="en-GB" sz="1600" dirty="0" smtClean="0">
                <a:sym typeface="Helvetica Light"/>
              </a:rPr>
              <a:t>	</a:t>
            </a:r>
            <a:r>
              <a:rPr lang="en-GB" sz="1600" i="1" dirty="0" smtClean="0">
                <a:sym typeface="Helvetica Light"/>
              </a:rPr>
              <a:t>Assesses impact via the reduction in analysis ensemble spread.</a:t>
            </a:r>
            <a:endParaRPr lang="en-GB" sz="1600" b="1" i="1" dirty="0">
              <a:sym typeface="Helvetica Light"/>
            </a:endParaRPr>
          </a:p>
          <a:p>
            <a:pPr marL="0" marR="0" indent="-457200" algn="l" defTabSz="584200" rtl="0" fontAlgn="auto" latinLnBrk="0" hangingPunct="0">
              <a:spcBef>
                <a:spcPts val="0"/>
              </a:spcBef>
              <a:spcAft>
                <a:spcPts val="1800"/>
              </a:spcAft>
              <a:buClrTx/>
              <a:buSzTx/>
              <a:buFontTx/>
              <a:buNone/>
              <a:tabLst/>
            </a:pPr>
            <a:r>
              <a:rPr lang="en-GB" sz="1600" b="1" dirty="0" err="1" smtClean="0">
                <a:sym typeface="Helvetica Light"/>
              </a:rPr>
              <a:t>OmF</a:t>
            </a:r>
            <a:r>
              <a:rPr lang="en-GB" sz="1600" b="1" dirty="0" smtClean="0">
                <a:sym typeface="Helvetica Light"/>
              </a:rPr>
              <a:t> statistics </a:t>
            </a:r>
            <a:r>
              <a:rPr lang="en-GB" sz="1600" dirty="0" smtClean="0">
                <a:sym typeface="Helvetica Light"/>
              </a:rPr>
              <a:t>(</a:t>
            </a:r>
            <a:r>
              <a:rPr lang="en-GB" sz="1600" dirty="0" err="1" smtClean="0">
                <a:sym typeface="Helvetica Light"/>
              </a:rPr>
              <a:t>Todling</a:t>
            </a:r>
            <a:r>
              <a:rPr lang="en-GB" sz="1600" dirty="0" smtClean="0">
                <a:sym typeface="Helvetica Light"/>
              </a:rPr>
              <a:t> 2013):  </a:t>
            </a:r>
            <a:r>
              <a:rPr lang="en-GB" sz="1600" i="1" dirty="0" smtClean="0">
                <a:sym typeface="Helvetica Light"/>
              </a:rPr>
              <a:t>Avoids problems of FSOI, but only estimates 	</a:t>
            </a:r>
            <a:r>
              <a:rPr lang="en-GB" sz="1600" i="1" dirty="0" smtClean="0">
                <a:solidFill>
                  <a:srgbClr val="FF0000"/>
                </a:solidFill>
                <a:sym typeface="Helvetica Light"/>
              </a:rPr>
              <a:t>potential impact</a:t>
            </a:r>
            <a:r>
              <a:rPr lang="en-GB" sz="1600" i="1" dirty="0" smtClean="0">
                <a:sym typeface="Helvetica Light"/>
              </a:rPr>
              <a:t>, rather than actual impact.  </a:t>
            </a:r>
            <a:r>
              <a:rPr lang="en-GB" sz="1600" dirty="0" smtClean="0">
                <a:sym typeface="Helvetica Light"/>
              </a:rPr>
              <a:t>Compares innovation variances </a:t>
            </a:r>
            <a:br>
              <a:rPr lang="en-GB" sz="1600" dirty="0" smtClean="0">
                <a:sym typeface="Helvetica Light"/>
              </a:rPr>
            </a:br>
            <a:r>
              <a:rPr lang="en-GB" sz="1600" dirty="0" smtClean="0">
                <a:sym typeface="Helvetica Light"/>
              </a:rPr>
              <a:t>	for different forecast lengths,  and assumes that </a:t>
            </a:r>
            <a:br>
              <a:rPr lang="en-GB" sz="1600" dirty="0" smtClean="0">
                <a:sym typeface="Helvetica Light"/>
              </a:rPr>
            </a:br>
            <a:r>
              <a:rPr lang="en-GB" sz="1600" dirty="0" smtClean="0">
                <a:sym typeface="Helvetica Light"/>
              </a:rPr>
              <a:t>	“</a:t>
            </a:r>
            <a:r>
              <a:rPr lang="en-GB" sz="1600" dirty="0" smtClean="0">
                <a:solidFill>
                  <a:srgbClr val="0066FF"/>
                </a:solidFill>
                <a:sym typeface="Helvetica Light"/>
              </a:rPr>
              <a:t>Decrease in </a:t>
            </a:r>
            <a:r>
              <a:rPr lang="en-GB" sz="1600" dirty="0" err="1" smtClean="0">
                <a:solidFill>
                  <a:srgbClr val="0066FF"/>
                </a:solidFill>
                <a:sym typeface="Helvetica Light"/>
              </a:rPr>
              <a:t>OmF</a:t>
            </a:r>
            <a:r>
              <a:rPr lang="en-GB" sz="1600" dirty="0" smtClean="0">
                <a:solidFill>
                  <a:srgbClr val="0066FF"/>
                </a:solidFill>
                <a:latin typeface="Times New Roman" panose="02020603050405020304" pitchFamily="18" charset="0"/>
                <a:cs typeface="Times New Roman" panose="02020603050405020304" pitchFamily="18" charset="0"/>
                <a:sym typeface="Helvetica Light"/>
              </a:rPr>
              <a:t>=&lt;d</a:t>
            </a:r>
            <a:r>
              <a:rPr lang="en-GB" sz="1600" baseline="30000" dirty="0" smtClean="0">
                <a:solidFill>
                  <a:srgbClr val="0066FF"/>
                </a:solidFill>
                <a:latin typeface="Times New Roman" panose="02020603050405020304" pitchFamily="18" charset="0"/>
                <a:cs typeface="Times New Roman" panose="02020603050405020304" pitchFamily="18" charset="0"/>
                <a:sym typeface="Helvetica Light"/>
              </a:rPr>
              <a:t>2</a:t>
            </a:r>
            <a:r>
              <a:rPr lang="en-GB" sz="1600" dirty="0" smtClean="0">
                <a:solidFill>
                  <a:srgbClr val="0066FF"/>
                </a:solidFill>
                <a:latin typeface="Times New Roman" panose="02020603050405020304" pitchFamily="18" charset="0"/>
                <a:cs typeface="Times New Roman" panose="02020603050405020304" pitchFamily="18" charset="0"/>
                <a:sym typeface="Helvetica Light"/>
              </a:rPr>
              <a:t>&gt;  </a:t>
            </a:r>
            <a:r>
              <a:rPr lang="en-GB" sz="1600" dirty="0" smtClean="0">
                <a:solidFill>
                  <a:srgbClr val="0066FF"/>
                </a:solidFill>
                <a:sym typeface="Helvetica Light"/>
              </a:rPr>
              <a:t>for an OS, due to a better Forecast</a:t>
            </a:r>
            <a:r>
              <a:rPr lang="en-GB" sz="1600" dirty="0" smtClean="0">
                <a:sym typeface="Helvetica Light"/>
              </a:rPr>
              <a:t>”  </a:t>
            </a:r>
            <a:br>
              <a:rPr lang="en-GB" sz="1600" dirty="0" smtClean="0">
                <a:sym typeface="Helvetica Light"/>
              </a:rPr>
            </a:br>
            <a:r>
              <a:rPr lang="en-GB" sz="1600" dirty="0" smtClean="0">
                <a:sym typeface="Helvetica Light"/>
              </a:rPr>
              <a:t>	</a:t>
            </a:r>
            <a:r>
              <a:rPr lang="en-GB" sz="1600" b="1" dirty="0" smtClean="0">
                <a:solidFill>
                  <a:srgbClr val="FF0000"/>
                </a:solidFill>
                <a:effectLst>
                  <a:outerShdw blurRad="38100" dist="38100" dir="2700000" algn="tl">
                    <a:srgbClr val="000000">
                      <a:alpha val="43137"/>
                    </a:srgbClr>
                  </a:outerShdw>
                </a:effectLst>
                <a:sym typeface="Symbol" panose="05050102010706020507" pitchFamily="18" charset="2"/>
              </a:rPr>
              <a:t></a:t>
            </a:r>
            <a:r>
              <a:rPr lang="en-GB" sz="1600" dirty="0" smtClean="0">
                <a:sym typeface="Wingdings" panose="05000000000000000000" pitchFamily="2" charset="2"/>
              </a:rPr>
              <a:t> 	“</a:t>
            </a:r>
            <a:r>
              <a:rPr lang="en-GB" sz="1600" dirty="0" smtClean="0">
                <a:solidFill>
                  <a:srgbClr val="0066FF"/>
                </a:solidFill>
                <a:sym typeface="Wingdings" panose="05000000000000000000" pitchFamily="2" charset="2"/>
              </a:rPr>
              <a:t>Assimilating this OS would give a better Forecast</a:t>
            </a:r>
            <a:r>
              <a:rPr lang="en-GB" sz="1600" dirty="0" smtClean="0">
                <a:sym typeface="Wingdings" panose="05000000000000000000" pitchFamily="2" charset="2"/>
              </a:rPr>
              <a:t>”.</a:t>
            </a:r>
            <a:endParaRPr kumimoji="0" lang="en-GB" sz="1600" b="0" i="0" u="none" strike="noStrike" cap="none" spc="0" normalizeH="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2207490314"/>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p:txBody>
          <a:bodyPr/>
          <a:lstStyle/>
          <a:p>
            <a:r>
              <a:rPr lang="en-GB" altLang="en-US">
                <a:solidFill>
                  <a:srgbClr val="2A2A2A"/>
                </a:solidFill>
              </a:rPr>
              <a:t>© Crown copyright   Met Office</a:t>
            </a:r>
          </a:p>
        </p:txBody>
      </p:sp>
      <p:sp>
        <p:nvSpPr>
          <p:cNvPr id="214018" name="Rectangle 2"/>
          <p:cNvSpPr>
            <a:spLocks noGrp="1" noChangeArrowheads="1"/>
          </p:cNvSpPr>
          <p:nvPr>
            <p:ph type="title"/>
          </p:nvPr>
        </p:nvSpPr>
        <p:spPr>
          <a:xfrm>
            <a:off x="1072287" y="2571750"/>
            <a:ext cx="6507956" cy="438582"/>
          </a:xfrm>
        </p:spPr>
        <p:txBody>
          <a:bodyPr/>
          <a:lstStyle/>
          <a:p>
            <a:pPr algn="ctr"/>
            <a:r>
              <a:rPr lang="en-GB" altLang="en-US" sz="2400" dirty="0" smtClean="0"/>
              <a:t>Targeted of Observations</a:t>
            </a:r>
            <a:endParaRPr lang="en-US" altLang="en-US" sz="2400" dirty="0"/>
          </a:p>
        </p:txBody>
      </p:sp>
    </p:spTree>
    <p:extLst>
      <p:ext uri="{BB962C8B-B14F-4D97-AF65-F5344CB8AC3E}">
        <p14:creationId xmlns:p14="http://schemas.microsoft.com/office/powerpoint/2010/main" val="355137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a:t>© Crown copyright   Met Office  Andrew Lorenc  </a:t>
            </a:r>
            <a:fld id="{3C676E16-DCD1-48B3-8EF9-31937D0BAA5B}" type="slidenum">
              <a:rPr lang="en-GB" altLang="en-US"/>
              <a:pPr/>
              <a:t>43</a:t>
            </a:fld>
            <a:endParaRPr lang="en-GB" altLang="en-US" sz="1050">
              <a:latin typeface="Times" panose="02020603050405020304" pitchFamily="18" charset="0"/>
            </a:endParaRPr>
          </a:p>
        </p:txBody>
      </p:sp>
      <p:sp>
        <p:nvSpPr>
          <p:cNvPr id="312322" name="Rectangle 2"/>
          <p:cNvSpPr>
            <a:spLocks noGrp="1" noChangeArrowheads="1"/>
          </p:cNvSpPr>
          <p:nvPr>
            <p:ph type="title"/>
          </p:nvPr>
        </p:nvSpPr>
        <p:spPr>
          <a:xfrm>
            <a:off x="1994452" y="79512"/>
            <a:ext cx="7149548" cy="438582"/>
          </a:xfrm>
        </p:spPr>
        <p:txBody>
          <a:bodyPr/>
          <a:lstStyle/>
          <a:p>
            <a:r>
              <a:rPr lang="en-GB" altLang="en-US" sz="2400" dirty="0"/>
              <a:t>Adaptive observations – “Targeting” in FASTEX.</a:t>
            </a:r>
          </a:p>
        </p:txBody>
      </p:sp>
      <p:sp>
        <p:nvSpPr>
          <p:cNvPr id="312323" name="Rectangle 3"/>
          <p:cNvSpPr>
            <a:spLocks noGrp="1" noChangeArrowheads="1"/>
          </p:cNvSpPr>
          <p:nvPr>
            <p:ph type="body" idx="1"/>
          </p:nvPr>
        </p:nvSpPr>
        <p:spPr>
          <a:xfrm>
            <a:off x="197644" y="927652"/>
            <a:ext cx="8866843" cy="3538239"/>
          </a:xfrm>
        </p:spPr>
        <p:txBody>
          <a:bodyPr/>
          <a:lstStyle/>
          <a:p>
            <a:r>
              <a:rPr lang="en-GB" dirty="0"/>
              <a:t>The Fronts and Atlantic Storm-Track Experiment (FASTEX) </a:t>
            </a:r>
            <a:r>
              <a:rPr lang="en-GB" dirty="0" smtClean="0"/>
              <a:t>addressed </a:t>
            </a:r>
            <a:r>
              <a:rPr lang="en-GB" dirty="0"/>
              <a:t>the life cycle of cyclones evolving over the North Atlantic Ocean in January and February 1997</a:t>
            </a:r>
            <a:r>
              <a:rPr lang="en-GB" dirty="0" smtClean="0"/>
              <a:t>. (Joly </a:t>
            </a:r>
            <a:r>
              <a:rPr lang="en-GB" i="1" dirty="0" smtClean="0"/>
              <a:t>et al.</a:t>
            </a:r>
            <a:r>
              <a:rPr lang="en-GB" dirty="0" smtClean="0"/>
              <a:t> 1997)</a:t>
            </a:r>
          </a:p>
          <a:p>
            <a:r>
              <a:rPr lang="en-GB" altLang="en-US" dirty="0" smtClean="0"/>
              <a:t>FASTEX </a:t>
            </a:r>
            <a:r>
              <a:rPr lang="en-GB" altLang="en-US" dirty="0"/>
              <a:t>was adopted as the first substantial field test of various methods for observation targeting</a:t>
            </a:r>
            <a:r>
              <a:rPr lang="en-GB" altLang="en-US" dirty="0" smtClean="0"/>
              <a:t>:</a:t>
            </a:r>
            <a:br>
              <a:rPr lang="en-GB" altLang="en-US" dirty="0" smtClean="0"/>
            </a:br>
            <a:endParaRPr lang="en-GB" altLang="en-US" dirty="0"/>
          </a:p>
          <a:p>
            <a:pPr lvl="1">
              <a:spcBef>
                <a:spcPct val="0"/>
              </a:spcBef>
            </a:pPr>
            <a:r>
              <a:rPr lang="en-GB" altLang="en-US" dirty="0"/>
              <a:t>Ensemble Transform.</a:t>
            </a:r>
          </a:p>
          <a:p>
            <a:pPr lvl="1">
              <a:spcBef>
                <a:spcPct val="0"/>
              </a:spcBef>
            </a:pPr>
            <a:r>
              <a:rPr lang="en-GB" altLang="en-US" dirty="0"/>
              <a:t>Singular vectors.</a:t>
            </a:r>
          </a:p>
          <a:p>
            <a:pPr lvl="1">
              <a:spcBef>
                <a:spcPct val="0"/>
              </a:spcBef>
            </a:pPr>
            <a:r>
              <a:rPr lang="en-GB" altLang="en-US" dirty="0"/>
              <a:t>Sensitivity gradient.</a:t>
            </a:r>
          </a:p>
          <a:p>
            <a:pPr lvl="1">
              <a:spcBef>
                <a:spcPct val="0"/>
              </a:spcBef>
            </a:pPr>
            <a:r>
              <a:rPr lang="en-GB" altLang="en-US" dirty="0"/>
              <a:t>Quasi-inverse.</a:t>
            </a:r>
          </a:p>
          <a:p>
            <a:pPr lvl="1">
              <a:spcBef>
                <a:spcPct val="0"/>
              </a:spcBef>
            </a:pPr>
            <a:r>
              <a:rPr lang="en-GB" altLang="en-US" dirty="0"/>
              <a:t>Subjective.</a:t>
            </a:r>
          </a:p>
          <a:p>
            <a:r>
              <a:rPr lang="en-GB" altLang="en-US" dirty="0"/>
              <a:t>~1/3 publications from FASTEX were about targeting.</a:t>
            </a:r>
          </a:p>
          <a:p>
            <a:r>
              <a:rPr lang="en-GB" altLang="en-US" sz="1800" dirty="0">
                <a:solidFill>
                  <a:srgbClr val="FF0000"/>
                </a:solidFill>
              </a:rPr>
              <a:t>The success of targeting in FASTEX led directly to the instigation of THORPEX.</a:t>
            </a:r>
          </a:p>
        </p:txBody>
      </p:sp>
    </p:spTree>
    <p:extLst>
      <p:ext uri="{BB962C8B-B14F-4D97-AF65-F5344CB8AC3E}">
        <p14:creationId xmlns:p14="http://schemas.microsoft.com/office/powerpoint/2010/main" val="3603796840"/>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a:t>© Crown copyright   Met Office  Andrew Lorenc  </a:t>
            </a:r>
            <a:fld id="{319AF9E0-70CA-4859-A224-A81EE0E16BCD}" type="slidenum">
              <a:rPr lang="en-GB" altLang="en-US"/>
              <a:pPr/>
              <a:t>44</a:t>
            </a:fld>
            <a:endParaRPr lang="en-GB" altLang="en-US" sz="1050">
              <a:latin typeface="Times" panose="02020603050405020304" pitchFamily="18" charset="0"/>
            </a:endParaRPr>
          </a:p>
        </p:txBody>
      </p:sp>
      <p:sp>
        <p:nvSpPr>
          <p:cNvPr id="314370" name="Rectangle 2"/>
          <p:cNvSpPr>
            <a:spLocks noGrp="1" noChangeArrowheads="1"/>
          </p:cNvSpPr>
          <p:nvPr>
            <p:ph type="title"/>
          </p:nvPr>
        </p:nvSpPr>
        <p:spPr>
          <a:xfrm>
            <a:off x="1880955" y="70846"/>
            <a:ext cx="6328125" cy="484748"/>
          </a:xfrm>
        </p:spPr>
        <p:txBody>
          <a:bodyPr/>
          <a:lstStyle/>
          <a:p>
            <a:r>
              <a:rPr lang="en-GB" altLang="en-US" sz="2700" dirty="0"/>
              <a:t>Some other targeting experiments</a:t>
            </a:r>
          </a:p>
        </p:txBody>
      </p:sp>
      <p:sp>
        <p:nvSpPr>
          <p:cNvPr id="314371" name="Rectangle 3"/>
          <p:cNvSpPr>
            <a:spLocks noGrp="1" noChangeArrowheads="1"/>
          </p:cNvSpPr>
          <p:nvPr>
            <p:ph type="body" idx="1"/>
          </p:nvPr>
        </p:nvSpPr>
        <p:spPr>
          <a:xfrm>
            <a:off x="795130" y="662609"/>
            <a:ext cx="7232064" cy="4177283"/>
          </a:xfrm>
        </p:spPr>
        <p:txBody>
          <a:bodyPr/>
          <a:lstStyle/>
          <a:p>
            <a:r>
              <a:rPr lang="en-GB" altLang="en-US" dirty="0"/>
              <a:t>North Pacific Experiment (NORPEX) 1997.</a:t>
            </a:r>
          </a:p>
          <a:p>
            <a:r>
              <a:rPr lang="en-GB" altLang="en-US" dirty="0"/>
              <a:t>Winter Storms Reconnaissance Program. </a:t>
            </a:r>
            <a:r>
              <a:rPr lang="en-GB" altLang="en-US" dirty="0" smtClean="0"/>
              <a:t>1999-2011</a:t>
            </a:r>
            <a:r>
              <a:rPr lang="en-GB" altLang="en-US" sz="1100" dirty="0" smtClean="0"/>
              <a:t>(?)</a:t>
            </a:r>
            <a:r>
              <a:rPr lang="en-GB" altLang="en-US" dirty="0" smtClean="0"/>
              <a:t>.</a:t>
            </a:r>
            <a:endParaRPr lang="en-GB" altLang="en-US" dirty="0"/>
          </a:p>
          <a:p>
            <a:pPr marL="342900" lvl="1" indent="-11906">
              <a:spcBef>
                <a:spcPct val="0"/>
              </a:spcBef>
              <a:spcAft>
                <a:spcPct val="0"/>
              </a:spcAft>
              <a:buNone/>
            </a:pPr>
            <a:r>
              <a:rPr lang="en-GB" altLang="en-US" dirty="0"/>
              <a:t>Operational ETKF-targeted </a:t>
            </a:r>
            <a:r>
              <a:rPr lang="en-GB" altLang="en-US" dirty="0" err="1"/>
              <a:t>dropsondes</a:t>
            </a:r>
            <a:r>
              <a:rPr lang="en-GB" altLang="en-US" dirty="0"/>
              <a:t> over the Pacific.  </a:t>
            </a:r>
          </a:p>
          <a:p>
            <a:pPr marL="342900" lvl="1" indent="-11906">
              <a:spcBef>
                <a:spcPct val="0"/>
              </a:spcBef>
              <a:spcAft>
                <a:spcPct val="0"/>
              </a:spcAft>
              <a:buNone/>
            </a:pPr>
            <a:r>
              <a:rPr lang="en-GB" altLang="en-US" dirty="0"/>
              <a:t>Improved 70-90% of cases; 10-20% average RMS error reduction.</a:t>
            </a:r>
          </a:p>
          <a:p>
            <a:r>
              <a:rPr lang="en-GB" altLang="en-US" dirty="0"/>
              <a:t>Atlantic-THORPEX Regional Campaign (</a:t>
            </a:r>
            <a:r>
              <a:rPr lang="en-GB" altLang="en-US" dirty="0" err="1"/>
              <a:t>ATReC</a:t>
            </a:r>
            <a:r>
              <a:rPr lang="en-GB" altLang="en-US" dirty="0"/>
              <a:t>). 2003.</a:t>
            </a:r>
          </a:p>
          <a:p>
            <a:pPr marL="342900" lvl="1" indent="-11906">
              <a:spcBef>
                <a:spcPct val="0"/>
              </a:spcBef>
              <a:spcAft>
                <a:spcPct val="0"/>
              </a:spcAft>
              <a:buNone/>
            </a:pPr>
            <a:r>
              <a:rPr lang="en-GB" altLang="en-US" dirty="0"/>
              <a:t>EUCOS targeting of operational AMDAR, ASAP, </a:t>
            </a:r>
            <a:r>
              <a:rPr lang="en-GB" altLang="en-US" dirty="0" err="1"/>
              <a:t>sondes</a:t>
            </a:r>
            <a:r>
              <a:rPr lang="en-GB" altLang="en-US" dirty="0"/>
              <a:t> &amp; AMVs as well as </a:t>
            </a:r>
            <a:r>
              <a:rPr lang="en-GB" altLang="en-US" dirty="0" err="1"/>
              <a:t>dropsondes</a:t>
            </a:r>
            <a:r>
              <a:rPr lang="en-GB" altLang="en-US" dirty="0"/>
              <a:t>.  Few big impacts.  Typically 24% cases better, 10% worse.</a:t>
            </a:r>
          </a:p>
          <a:p>
            <a:r>
              <a:rPr lang="en-GB" altLang="en-US" dirty="0"/>
              <a:t>ECMWF </a:t>
            </a:r>
            <a:r>
              <a:rPr lang="en-GB" altLang="en-US" dirty="0" smtClean="0"/>
              <a:t>OSE studies </a:t>
            </a:r>
            <a:r>
              <a:rPr lang="en-GB" altLang="en-US" dirty="0"/>
              <a:t>of the value of observations. 2007.</a:t>
            </a:r>
          </a:p>
          <a:p>
            <a:pPr marL="342900" lvl="1" indent="-11906">
              <a:spcBef>
                <a:spcPct val="0"/>
              </a:spcBef>
              <a:spcAft>
                <a:spcPct val="0"/>
              </a:spcAft>
              <a:buNone/>
            </a:pPr>
            <a:r>
              <a:rPr lang="en-GB" altLang="en-US" dirty="0"/>
              <a:t>Removal of ALL observations in targeted &amp; random regions over Atlantic &amp; Pacific for 2 seasons.  Targeted ~2 times better than random.</a:t>
            </a:r>
          </a:p>
          <a:p>
            <a:r>
              <a:rPr lang="en-GB" altLang="en-US" dirty="0"/>
              <a:t>EURORISK PREVIEW 2008.</a:t>
            </a:r>
          </a:p>
          <a:p>
            <a:r>
              <a:rPr lang="en-GB" altLang="en-US" dirty="0"/>
              <a:t>T-PARC.</a:t>
            </a:r>
          </a:p>
        </p:txBody>
      </p:sp>
    </p:spTree>
    <p:extLst>
      <p:ext uri="{BB962C8B-B14F-4D97-AF65-F5344CB8AC3E}">
        <p14:creationId xmlns:p14="http://schemas.microsoft.com/office/powerpoint/2010/main" val="320900065"/>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45</a:t>
            </a:fld>
            <a:endParaRPr lang="en-GB" altLang="en-US" sz="1050">
              <a:latin typeface="Times" panose="02020603050405020304" pitchFamily="18" charset="0"/>
            </a:endParaRPr>
          </a:p>
        </p:txBody>
      </p:sp>
      <p:sp>
        <p:nvSpPr>
          <p:cNvPr id="6" name="Rectangle 3"/>
          <p:cNvSpPr txBox="1">
            <a:spLocks noChangeArrowheads="1"/>
          </p:cNvSpPr>
          <p:nvPr/>
        </p:nvSpPr>
        <p:spPr>
          <a:xfrm>
            <a:off x="527049" y="1022466"/>
            <a:ext cx="7777163" cy="3763848"/>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a:spcAft>
                <a:spcPct val="25000"/>
              </a:spcAft>
            </a:pPr>
            <a:r>
              <a:rPr lang="en-GB" altLang="en-US" kern="0" dirty="0" smtClean="0"/>
              <a:t>Targeting is possible and successful – mid-latitude targeted observations are 2~3 times as effective as random observations.</a:t>
            </a:r>
          </a:p>
          <a:p>
            <a:pPr>
              <a:spcAft>
                <a:spcPct val="25000"/>
              </a:spcAft>
            </a:pPr>
            <a:r>
              <a:rPr lang="en-GB" altLang="en-US" kern="0" dirty="0" smtClean="0"/>
              <a:t>Improvements to DA methods should improve the assimilation of all observations in sensitive regions, including targeted </a:t>
            </a:r>
            <a:r>
              <a:rPr lang="en-GB" altLang="en-US" kern="0" dirty="0" err="1" smtClean="0"/>
              <a:t>obs</a:t>
            </a:r>
            <a:r>
              <a:rPr lang="en-GB" altLang="en-US" kern="0" dirty="0" smtClean="0"/>
              <a:t>, but the statistical basis still means that only just over 50% will have a positive impact.</a:t>
            </a:r>
          </a:p>
          <a:p>
            <a:pPr>
              <a:spcAft>
                <a:spcPct val="25000"/>
              </a:spcAft>
            </a:pPr>
            <a:r>
              <a:rPr lang="en-GB" altLang="en-US" kern="0" dirty="0" smtClean="0"/>
              <a:t>Improvements to targeting methods are possible (e.g. longer leads for large areas) but the statistical basis means that impacts on scores will vary.</a:t>
            </a:r>
          </a:p>
          <a:p>
            <a:pPr>
              <a:spcAft>
                <a:spcPct val="25000"/>
              </a:spcAft>
            </a:pPr>
            <a:r>
              <a:rPr lang="en-GB" altLang="en-US" kern="0" dirty="0" smtClean="0"/>
              <a:t>Thanks to the general improvement of operational NWP, the average impact of individual observing systems is decreasing.</a:t>
            </a:r>
          </a:p>
          <a:p>
            <a:pPr>
              <a:spcAft>
                <a:spcPct val="25000"/>
              </a:spcAft>
            </a:pPr>
            <a:r>
              <a:rPr lang="en-GB" altLang="en-US" b="1" kern="0" dirty="0" smtClean="0"/>
              <a:t>Targeting alone is unlikely to </a:t>
            </a:r>
            <a:r>
              <a:rPr lang="en-GB" altLang="en-US" b="1" i="1" kern="0" dirty="0" smtClean="0">
                <a:solidFill>
                  <a:schemeClr val="accent2"/>
                </a:solidFill>
              </a:rPr>
              <a:t>significantly accelerate improvements in the accuracy of 1 to 14-day weather forecasts</a:t>
            </a:r>
            <a:r>
              <a:rPr lang="en-GB" altLang="en-US" b="1" kern="0" dirty="0" smtClean="0"/>
              <a:t> compared to other improvements over the THORPEX period in NWP and satellites.</a:t>
            </a:r>
            <a:endParaRPr lang="en-GB" altLang="en-US" b="1" kern="0" dirty="0"/>
          </a:p>
        </p:txBody>
      </p:sp>
      <p:sp>
        <p:nvSpPr>
          <p:cNvPr id="7" name="Rectangle 2"/>
          <p:cNvSpPr>
            <a:spLocks noGrp="1" noChangeArrowheads="1"/>
          </p:cNvSpPr>
          <p:nvPr>
            <p:ph type="title"/>
          </p:nvPr>
        </p:nvSpPr>
        <p:spPr>
          <a:xfrm>
            <a:off x="1987421" y="150929"/>
            <a:ext cx="6607940" cy="623248"/>
          </a:xfrm>
        </p:spPr>
        <p:txBody>
          <a:bodyPr/>
          <a:lstStyle/>
          <a:p>
            <a:r>
              <a:rPr lang="en-GB" altLang="en-US" dirty="0" smtClean="0"/>
              <a:t>My Conclusions on Targeting</a:t>
            </a:r>
            <a:endParaRPr lang="en-GB" altLang="en-US" dirty="0"/>
          </a:p>
        </p:txBody>
      </p:sp>
    </p:spTree>
    <p:extLst>
      <p:ext uri="{BB962C8B-B14F-4D97-AF65-F5344CB8AC3E}">
        <p14:creationId xmlns:p14="http://schemas.microsoft.com/office/powerpoint/2010/main" val="1205738867"/>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p:txBody>
          <a:bodyPr/>
          <a:lstStyle/>
          <a:p>
            <a:r>
              <a:rPr lang="en-GB" altLang="en-US"/>
              <a:t>© Crown copyright   Met Office</a:t>
            </a:r>
          </a:p>
        </p:txBody>
      </p:sp>
      <p:sp>
        <p:nvSpPr>
          <p:cNvPr id="218114" name="Rectangle 2"/>
          <p:cNvSpPr>
            <a:spLocks noGrp="1" noChangeArrowheads="1"/>
          </p:cNvSpPr>
          <p:nvPr>
            <p:ph type="title"/>
          </p:nvPr>
        </p:nvSpPr>
        <p:spPr>
          <a:xfrm>
            <a:off x="1191557" y="2754313"/>
            <a:ext cx="8437500" cy="623248"/>
          </a:xfrm>
        </p:spPr>
        <p:txBody>
          <a:bodyPr/>
          <a:lstStyle/>
          <a:p>
            <a:r>
              <a:rPr lang="en-GB" altLang="en-US" dirty="0"/>
              <a:t>Observing System Experiments</a:t>
            </a:r>
            <a:endParaRPr lang="en-US" altLang="en-US" dirty="0"/>
          </a:p>
        </p:txBody>
      </p:sp>
    </p:spTree>
    <p:extLst>
      <p:ext uri="{BB962C8B-B14F-4D97-AF65-F5344CB8AC3E}">
        <p14:creationId xmlns:p14="http://schemas.microsoft.com/office/powerpoint/2010/main" val="279960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a:t>© Crown copyright   Met Office  Andrew Lorenc  </a:t>
            </a:r>
            <a:fld id="{7D8745DA-3ED1-4C25-A8AB-74609DC798C2}" type="slidenum">
              <a:rPr lang="en-GB" altLang="en-US"/>
              <a:pPr/>
              <a:t>47</a:t>
            </a:fld>
            <a:endParaRPr lang="en-GB" altLang="en-US" sz="1050">
              <a:latin typeface="Times" panose="02020603050405020304" pitchFamily="18" charset="0"/>
            </a:endParaRPr>
          </a:p>
        </p:txBody>
      </p:sp>
      <p:sp>
        <p:nvSpPr>
          <p:cNvPr id="219138" name="Rectangle 2"/>
          <p:cNvSpPr>
            <a:spLocks noGrp="1" noChangeArrowheads="1"/>
          </p:cNvSpPr>
          <p:nvPr>
            <p:ph type="title"/>
          </p:nvPr>
        </p:nvSpPr>
        <p:spPr>
          <a:xfrm>
            <a:off x="2107096" y="112130"/>
            <a:ext cx="6375648" cy="623248"/>
          </a:xfrm>
        </p:spPr>
        <p:txBody>
          <a:bodyPr/>
          <a:lstStyle/>
          <a:p>
            <a:r>
              <a:rPr lang="en-US" altLang="en-US" dirty="0"/>
              <a:t>OSEs</a:t>
            </a:r>
          </a:p>
        </p:txBody>
      </p:sp>
      <p:sp>
        <p:nvSpPr>
          <p:cNvPr id="219139" name="Rectangle 3"/>
          <p:cNvSpPr>
            <a:spLocks noGrp="1" noChangeArrowheads="1"/>
          </p:cNvSpPr>
          <p:nvPr>
            <p:ph type="body" idx="1"/>
          </p:nvPr>
        </p:nvSpPr>
        <p:spPr>
          <a:xfrm>
            <a:off x="263904" y="1086677"/>
            <a:ext cx="8734321" cy="2891597"/>
          </a:xfrm>
        </p:spPr>
        <p:txBody>
          <a:bodyPr/>
          <a:lstStyle/>
          <a:p>
            <a:r>
              <a:rPr lang="en-US" altLang="en-US" sz="1800" dirty="0"/>
              <a:t>Measure the impact of observations on existing NWP systems, by comparing a wide range of scores with &amp; without them.</a:t>
            </a:r>
          </a:p>
          <a:p>
            <a:r>
              <a:rPr lang="en-US" altLang="en-US" sz="1800" dirty="0"/>
              <a:t>To get a statistically significant signal, have to do it on whole observing systems over many cases.</a:t>
            </a:r>
          </a:p>
          <a:p>
            <a:r>
              <a:rPr lang="en-US" altLang="en-US" sz="1800" dirty="0"/>
              <a:t>Best done with operational NWP system.</a:t>
            </a:r>
          </a:p>
          <a:p>
            <a:pPr lvl="1"/>
            <a:r>
              <a:rPr lang="en-US" altLang="en-US" sz="1800" dirty="0"/>
              <a:t>Data denial: Control has all observations, Experiment removes those to be tested.  </a:t>
            </a:r>
            <a:r>
              <a:rPr lang="en-US" altLang="en-US" sz="1800" i="1" dirty="0"/>
              <a:t>Necessary as test that operational system is behaving as expected.</a:t>
            </a:r>
          </a:p>
          <a:p>
            <a:pPr lvl="1"/>
            <a:r>
              <a:rPr lang="en-US" altLang="en-US" sz="1800" dirty="0"/>
              <a:t>Data addition: Control does not use observations; Experiment adds those to be tested.  </a:t>
            </a:r>
            <a:r>
              <a:rPr lang="en-US" altLang="en-US" sz="1800" i="1" dirty="0"/>
              <a:t>Necessary before operational use of new observation type.</a:t>
            </a:r>
          </a:p>
        </p:txBody>
      </p:sp>
    </p:spTree>
    <p:extLst>
      <p:ext uri="{BB962C8B-B14F-4D97-AF65-F5344CB8AC3E}">
        <p14:creationId xmlns:p14="http://schemas.microsoft.com/office/powerpoint/2010/main" val="3250725218"/>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a:t>© Crown copyright   Met Office  Andrew Lorenc  </a:t>
            </a:r>
            <a:fld id="{6D286A5C-CE5A-48FB-9C64-A6434F3A6942}" type="slidenum">
              <a:rPr lang="en-GB" altLang="en-US"/>
              <a:pPr/>
              <a:t>48</a:t>
            </a:fld>
            <a:endParaRPr lang="en-GB" altLang="en-US" sz="1050">
              <a:latin typeface="Times" panose="02020603050405020304" pitchFamily="18" charset="0"/>
            </a:endParaRPr>
          </a:p>
        </p:txBody>
      </p:sp>
      <p:sp>
        <p:nvSpPr>
          <p:cNvPr id="220162" name="Rectangle 2"/>
          <p:cNvSpPr>
            <a:spLocks noGrp="1" noChangeArrowheads="1"/>
          </p:cNvSpPr>
          <p:nvPr>
            <p:ph type="title"/>
          </p:nvPr>
        </p:nvSpPr>
        <p:spPr>
          <a:xfrm>
            <a:off x="1953557" y="85627"/>
            <a:ext cx="6739869" cy="623248"/>
          </a:xfrm>
        </p:spPr>
        <p:txBody>
          <a:bodyPr/>
          <a:lstStyle/>
          <a:p>
            <a:r>
              <a:rPr lang="en-GB" altLang="en-US" dirty="0"/>
              <a:t>OSE designs</a:t>
            </a:r>
          </a:p>
        </p:txBody>
      </p:sp>
      <p:sp>
        <p:nvSpPr>
          <p:cNvPr id="220163" name="Rectangle 3"/>
          <p:cNvSpPr>
            <a:spLocks noGrp="1" noChangeArrowheads="1"/>
          </p:cNvSpPr>
          <p:nvPr>
            <p:ph type="body" idx="1"/>
          </p:nvPr>
        </p:nvSpPr>
        <p:spPr>
          <a:xfrm>
            <a:off x="117231" y="874643"/>
            <a:ext cx="8847015" cy="3591248"/>
          </a:xfrm>
        </p:spPr>
        <p:txBody>
          <a:bodyPr/>
          <a:lstStyle/>
          <a:p>
            <a:r>
              <a:rPr lang="en-GB" altLang="en-US" sz="1800" b="1" dirty="0"/>
              <a:t>Run parallel data assimilation cycles for a month or more, </a:t>
            </a:r>
            <a:r>
              <a:rPr lang="en-GB" altLang="en-US" sz="1800" b="1" dirty="0" smtClean="0"/>
              <a:t/>
            </a:r>
            <a:br>
              <a:rPr lang="en-GB" altLang="en-US" sz="1800" b="1" dirty="0" smtClean="0"/>
            </a:br>
            <a:r>
              <a:rPr lang="en-GB" altLang="en-US" sz="1800" b="1" dirty="0" smtClean="0"/>
              <a:t>with </a:t>
            </a:r>
            <a:r>
              <a:rPr lang="en-GB" altLang="en-US" sz="1800" b="1" dirty="0"/>
              <a:t>regular forecasts.</a:t>
            </a:r>
          </a:p>
          <a:p>
            <a:pPr lvl="5" indent="-360000">
              <a:buClr>
                <a:srgbClr val="00B050"/>
              </a:buClr>
              <a:buSzPct val="100000"/>
              <a:buFont typeface="Wingdings" panose="05000000000000000000" pitchFamily="2" charset="2"/>
              <a:buChar char="J"/>
            </a:pPr>
            <a:r>
              <a:rPr lang="en-GB" altLang="en-US" sz="1800" dirty="0"/>
              <a:t>Cleanest measure of impact on operational NWP.</a:t>
            </a:r>
          </a:p>
          <a:p>
            <a:pPr lvl="5" indent="-360000">
              <a:buClr>
                <a:srgbClr val="FF0000"/>
              </a:buClr>
              <a:buSzPct val="100000"/>
              <a:buFont typeface="Wingdings" panose="05000000000000000000" pitchFamily="2" charset="2"/>
              <a:buChar char="L"/>
            </a:pPr>
            <a:r>
              <a:rPr lang="en-GB" altLang="en-US" sz="1800" dirty="0"/>
              <a:t>Noisy signal (since independent DA cycles will differ) so long runs necessary.  Interesting cases may be few in any month.</a:t>
            </a:r>
          </a:p>
          <a:p>
            <a:r>
              <a:rPr lang="en-GB" altLang="en-US" sz="1800" b="1" dirty="0"/>
              <a:t>Run alternative data assimilation and forecast for specific cases, </a:t>
            </a:r>
            <a:r>
              <a:rPr lang="en-GB" altLang="en-US" sz="1800" b="1" dirty="0" smtClean="0"/>
              <a:t/>
            </a:r>
            <a:br>
              <a:rPr lang="en-GB" altLang="en-US" sz="1800" b="1" dirty="0" smtClean="0"/>
            </a:br>
            <a:r>
              <a:rPr lang="en-GB" altLang="en-US" sz="1800" b="1" dirty="0" smtClean="0"/>
              <a:t>without </a:t>
            </a:r>
            <a:r>
              <a:rPr lang="en-GB" altLang="en-US" sz="1800" b="1" dirty="0"/>
              <a:t>cycling.</a:t>
            </a:r>
          </a:p>
          <a:p>
            <a:pPr lvl="5" indent="-360000">
              <a:buClr>
                <a:srgbClr val="FF0000"/>
              </a:buClr>
              <a:buSzPct val="100000"/>
              <a:buFont typeface="Wingdings" panose="05000000000000000000" pitchFamily="2" charset="2"/>
              <a:buChar char="L"/>
            </a:pPr>
            <a:r>
              <a:rPr lang="en-GB" altLang="en-US" sz="1800" dirty="0"/>
              <a:t>Does not measure the cumulative benefit of an observing system.</a:t>
            </a:r>
          </a:p>
          <a:p>
            <a:pPr lvl="5" indent="-360000">
              <a:buClr>
                <a:srgbClr val="00B050"/>
              </a:buClr>
              <a:buSzPct val="100000"/>
              <a:buFont typeface="Wingdings" panose="05000000000000000000" pitchFamily="2" charset="2"/>
              <a:buChar char="J"/>
            </a:pPr>
            <a:r>
              <a:rPr lang="en-GB" altLang="en-US" sz="1800" dirty="0"/>
              <a:t>Less noise.</a:t>
            </a:r>
          </a:p>
          <a:p>
            <a:pPr lvl="5" indent="-360000"/>
            <a:r>
              <a:rPr lang="en-GB" altLang="en-US" sz="1800" dirty="0"/>
              <a:t>Can select interesting cases, to get result with less effort.  </a:t>
            </a:r>
            <a:r>
              <a:rPr lang="en-GB" altLang="en-US" sz="1800" dirty="0" smtClean="0"/>
              <a:t/>
            </a:r>
            <a:br>
              <a:rPr lang="en-GB" altLang="en-US" sz="1800" dirty="0" smtClean="0"/>
            </a:br>
            <a:r>
              <a:rPr lang="en-GB" altLang="en-US" sz="1800" dirty="0" smtClean="0"/>
              <a:t>But </a:t>
            </a:r>
            <a:r>
              <a:rPr lang="en-GB" altLang="en-US" sz="1800" dirty="0"/>
              <a:t>less relevant to average performance.</a:t>
            </a:r>
          </a:p>
        </p:txBody>
      </p:sp>
    </p:spTree>
    <p:extLst>
      <p:ext uri="{BB962C8B-B14F-4D97-AF65-F5344CB8AC3E}">
        <p14:creationId xmlns:p14="http://schemas.microsoft.com/office/powerpoint/2010/main" val="193718539"/>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ltLang="en-US"/>
              <a:t>© Crown copyright   Met Office  Andrew Lorenc  </a:t>
            </a:r>
            <a:fld id="{F053C71A-555C-4847-B1DA-CB8CBB9C88FB}" type="slidenum">
              <a:rPr lang="en-GB" altLang="en-US"/>
              <a:pPr/>
              <a:t>49</a:t>
            </a:fld>
            <a:endParaRPr lang="en-GB" altLang="en-US" sz="1050">
              <a:latin typeface="Times" panose="02020603050405020304" pitchFamily="18" charset="0"/>
            </a:endParaRPr>
          </a:p>
        </p:txBody>
      </p:sp>
      <p:sp>
        <p:nvSpPr>
          <p:cNvPr id="224258" name="Rectangle 2"/>
          <p:cNvSpPr>
            <a:spLocks noGrp="1" noChangeArrowheads="1"/>
          </p:cNvSpPr>
          <p:nvPr>
            <p:ph type="title"/>
          </p:nvPr>
        </p:nvSpPr>
        <p:spPr>
          <a:xfrm>
            <a:off x="1683025" y="66261"/>
            <a:ext cx="7460975" cy="501773"/>
          </a:xfrm>
          <a:ln/>
          <a:extLst>
            <a:ext uri="{91240B29-F687-4F45-9708-019B960494DF}">
              <a14:hiddenLine xmlns:a14="http://schemas.microsoft.com/office/drawing/2010/main" w="9525">
                <a:solidFill>
                  <a:srgbClr val="000000"/>
                </a:solidFill>
                <a:round/>
                <a:headEnd/>
                <a:tailEnd/>
              </a14:hiddenLine>
            </a:ext>
          </a:extLst>
        </p:spPr>
        <p:txBody>
          <a:bodyPr vert="horz" wrap="square" lIns="67500" tIns="35100" rIns="67500" bIns="35100" rtlCol="0" anchor="t" anchorCtr="0">
            <a:spAutoFit/>
          </a:bodyPr>
          <a:lstStyle/>
          <a:p>
            <a:pPr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en-US" sz="2800" dirty="0"/>
              <a:t>Global data denial experiments: the scenarios</a:t>
            </a:r>
          </a:p>
        </p:txBody>
      </p:sp>
      <p:sp>
        <p:nvSpPr>
          <p:cNvPr id="224259" name="Rectangle 3"/>
          <p:cNvSpPr>
            <a:spLocks noGrp="1" noChangeArrowheads="1"/>
          </p:cNvSpPr>
          <p:nvPr>
            <p:ph type="body" idx="1"/>
          </p:nvPr>
        </p:nvSpPr>
        <p:spPr>
          <a:xfrm>
            <a:off x="2343150" y="1257301"/>
            <a:ext cx="5200650" cy="4336256"/>
          </a:xfrm>
          <a:ln/>
          <a:extLst>
            <a:ext uri="{91240B29-F687-4F45-9708-019B960494DF}">
              <a14:hiddenLine xmlns:a14="http://schemas.microsoft.com/office/drawing/2010/main" w="9525">
                <a:solidFill>
                  <a:srgbClr val="000000"/>
                </a:solidFill>
                <a:round/>
                <a:headEnd/>
                <a:tailEnd/>
              </a14:hiddenLine>
            </a:ext>
          </a:extLst>
        </p:spPr>
        <p:txBody>
          <a:bodyPr vert="horz" lIns="67500" tIns="35100" rIns="67500" bIns="35100" rtlCol="0">
            <a:noAutofit/>
          </a:bodyPr>
          <a:lstStyle/>
          <a:p>
            <a:pPr marL="342900" indent="-342900" defTabSz="342900">
              <a:buFont typeface="Arial" panose="020B0604020202020204" pitchFamily="34" charset="0"/>
              <a:buAutoNum type="arabicPeriod"/>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r>
              <a:rPr lang="en-GB" altLang="en-US" sz="2000" dirty="0"/>
              <a:t>All data</a:t>
            </a:r>
          </a:p>
          <a:p>
            <a:pPr marL="342900" indent="-342900" defTabSz="342900">
              <a:buFont typeface="Arial" panose="020B0604020202020204" pitchFamily="34" charset="0"/>
              <a:buAutoNum type="arabicPeriod"/>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r>
              <a:rPr lang="en-GB" altLang="en-US" sz="2000" dirty="0"/>
              <a:t>All data – all satellite </a:t>
            </a:r>
          </a:p>
          <a:p>
            <a:pPr marL="342900" indent="-342900" defTabSz="342900">
              <a:buFont typeface="Arial" panose="020B0604020202020204" pitchFamily="34" charset="0"/>
              <a:buAutoNum type="arabicPeriod"/>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r>
              <a:rPr lang="en-GB" altLang="en-US" sz="2000" dirty="0"/>
              <a:t>All data – all radiosonde</a:t>
            </a:r>
          </a:p>
          <a:p>
            <a:pPr marL="342900" indent="-342900" defTabSz="342900">
              <a:buFont typeface="Arial" panose="020B0604020202020204" pitchFamily="34" charset="0"/>
              <a:buAutoNum type="arabicPeriod"/>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r>
              <a:rPr lang="en-GB" altLang="en-US" sz="2000" dirty="0"/>
              <a:t>All data – all aircraft</a:t>
            </a:r>
          </a:p>
          <a:p>
            <a:pPr marL="342900" indent="-342900" defTabSz="342900">
              <a:buFont typeface="Arial" panose="020B0604020202020204" pitchFamily="34" charset="0"/>
              <a:buAutoNum type="arabicPeriod"/>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r>
              <a:rPr lang="en-GB" altLang="en-US" sz="2000" dirty="0"/>
              <a:t>All data – all surface</a:t>
            </a:r>
          </a:p>
          <a:p>
            <a:pPr marL="342900" indent="-342900" defTabSz="342900">
              <a:buFont typeface="Arial" panose="020B0604020202020204" pitchFamily="34" charset="0"/>
              <a:buAutoNum type="arabicPeriod"/>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r>
              <a:rPr lang="en-GB" altLang="en-US" sz="2000" dirty="0"/>
              <a:t>All data – all conventional (satellite only)</a:t>
            </a:r>
          </a:p>
          <a:p>
            <a:pPr marL="342900" indent="-342900" defTabSz="342900">
              <a:buFont typeface="Arial" panose="020B0604020202020204" pitchFamily="34" charset="0"/>
              <a:buAutoNum type="arabicPeriod"/>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r>
              <a:rPr lang="en-GB" altLang="en-US" sz="2000" dirty="0"/>
              <a:t>All data – European wind profilers</a:t>
            </a:r>
          </a:p>
          <a:p>
            <a:pPr marL="342900" indent="-342900" defTabSz="342900">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endParaRPr lang="en-GB" altLang="en-US" sz="2000" dirty="0"/>
          </a:p>
          <a:p>
            <a:pPr marL="342900" indent="-342900" defTabSz="342900">
              <a:tabLst>
                <a:tab pos="490538" algn="l"/>
                <a:tab pos="833438" algn="l"/>
                <a:tab pos="1176338" algn="l"/>
                <a:tab pos="1519238" algn="l"/>
                <a:tab pos="1862138" algn="l"/>
                <a:tab pos="2205038" algn="l"/>
                <a:tab pos="2547938" algn="l"/>
                <a:tab pos="2890838" algn="l"/>
                <a:tab pos="3233738" algn="l"/>
                <a:tab pos="3576638" algn="l"/>
                <a:tab pos="3919538" algn="l"/>
                <a:tab pos="4262438" algn="l"/>
                <a:tab pos="4605338" algn="l"/>
                <a:tab pos="4948238" algn="l"/>
                <a:tab pos="5291138" algn="l"/>
                <a:tab pos="5634038" algn="l"/>
                <a:tab pos="5976938" algn="l"/>
                <a:tab pos="6319838" algn="l"/>
                <a:tab pos="6662738" algn="l"/>
                <a:tab pos="7005638" algn="l"/>
              </a:tabLst>
            </a:pPr>
            <a:endParaRPr lang="en-GB" altLang="en-US" sz="2000" dirty="0"/>
          </a:p>
        </p:txBody>
      </p:sp>
      <p:sp>
        <p:nvSpPr>
          <p:cNvPr id="6" name="TextBox 9"/>
          <p:cNvSpPr txBox="1">
            <a:spLocks noChangeArrowheads="1"/>
          </p:cNvSpPr>
          <p:nvPr/>
        </p:nvSpPr>
        <p:spPr bwMode="auto">
          <a:xfrm>
            <a:off x="0" y="4427569"/>
            <a:ext cx="1400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err="1" smtClean="0"/>
              <a:t>Dumelow</a:t>
            </a:r>
            <a:r>
              <a:rPr lang="en-GB" altLang="en-US" sz="1200" dirty="0" smtClean="0"/>
              <a:t> (2009)</a:t>
            </a:r>
            <a:endParaRPr lang="en-GB" altLang="en-US" sz="1200" dirty="0"/>
          </a:p>
        </p:txBody>
      </p:sp>
    </p:spTree>
    <p:extLst>
      <p:ext uri="{BB962C8B-B14F-4D97-AF65-F5344CB8AC3E}">
        <p14:creationId xmlns:p14="http://schemas.microsoft.com/office/powerpoint/2010/main" val="2410166520"/>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670" y="1"/>
            <a:ext cx="6839473" cy="636104"/>
          </a:xfrm>
        </p:spPr>
        <p:txBody>
          <a:bodyPr/>
          <a:lstStyle/>
          <a:p>
            <a:r>
              <a:rPr lang="en-GB" dirty="0" err="1" smtClean="0"/>
              <a:t>Desroziers</a:t>
            </a:r>
            <a:r>
              <a:rPr lang="en-GB" dirty="0" smtClean="0"/>
              <a:t> method (2005)</a:t>
            </a:r>
            <a:endParaRPr lang="en-GB" dirty="0"/>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a:t>
            </a:r>
            <a:fld id="{72D69313-8EEB-44F2-A708-5D0017D2973D}" type="slidenum">
              <a:rPr lang="en-GB" kern="0" smtClean="0">
                <a:solidFill>
                  <a:srgbClr val="2A2A2A"/>
                </a:solidFill>
                <a:sym typeface="Helvetica Light"/>
              </a:rPr>
              <a:pPr/>
              <a:t>5</a:t>
            </a:fld>
            <a:r>
              <a:rPr lang="en-GB" kern="0" dirty="0" smtClean="0">
                <a:solidFill>
                  <a:srgbClr val="2A2A2A"/>
                </a:solidFill>
                <a:sym typeface="Helvetica Light"/>
              </a:rPr>
              <a:t>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97644" y="987287"/>
            <a:ext cx="8424863" cy="3488273"/>
          </a:xfrm>
        </p:spPr>
        <p:txBody>
          <a:bodyPr/>
          <a:lstStyle/>
          <a:p>
            <a:r>
              <a:rPr lang="en-GB" sz="1600" dirty="0" smtClean="0"/>
              <a:t>Presented </a:t>
            </a:r>
            <a:r>
              <a:rPr lang="en-GB" sz="1600" dirty="0"/>
              <a:t>at 4th WMO </a:t>
            </a:r>
            <a:r>
              <a:rPr lang="en-GB" sz="1600" dirty="0" smtClean="0"/>
              <a:t>DA Symposium in Prague.</a:t>
            </a:r>
          </a:p>
          <a:p>
            <a:r>
              <a:rPr lang="en-GB" sz="1600" dirty="0" smtClean="0"/>
              <a:t>Assuming DA is optimal; gives expressions for </a:t>
            </a:r>
            <a:r>
              <a:rPr lang="en-GB" sz="1600" b="1" dirty="0" smtClean="0">
                <a:latin typeface="Times New Roman" panose="02020603050405020304" pitchFamily="18" charset="0"/>
                <a:cs typeface="Times New Roman" panose="02020603050405020304" pitchFamily="18" charset="0"/>
              </a:rPr>
              <a:t>R</a:t>
            </a:r>
            <a:r>
              <a:rPr lang="en-GB" sz="1600" dirty="0" smtClean="0"/>
              <a:t>, </a:t>
            </a:r>
            <a:r>
              <a:rPr lang="en-GB" sz="1600" b="1" dirty="0" smtClean="0">
                <a:latin typeface="Times New Roman" panose="02020603050405020304" pitchFamily="18" charset="0"/>
                <a:cs typeface="Times New Roman" panose="02020603050405020304" pitchFamily="18" charset="0"/>
              </a:rPr>
              <a:t>HBH</a:t>
            </a:r>
            <a:r>
              <a:rPr lang="en-GB" sz="1600" i="1" baseline="30000" dirty="0" smtClean="0">
                <a:latin typeface="Times New Roman" panose="02020603050405020304" pitchFamily="18" charset="0"/>
                <a:cs typeface="Times New Roman" panose="02020603050405020304" pitchFamily="18" charset="0"/>
              </a:rPr>
              <a:t>T </a:t>
            </a:r>
            <a:r>
              <a:rPr lang="en-GB" sz="1600" dirty="0" smtClean="0"/>
              <a:t>and </a:t>
            </a:r>
            <a:r>
              <a:rPr lang="en-GB" sz="1600" b="1" dirty="0" smtClean="0">
                <a:latin typeface="Times New Roman" panose="02020603050405020304" pitchFamily="18" charset="0"/>
                <a:cs typeface="Times New Roman" panose="02020603050405020304" pitchFamily="18" charset="0"/>
              </a:rPr>
              <a:t>HAH</a:t>
            </a:r>
            <a:r>
              <a:rPr lang="en-GB" sz="1600" i="1" baseline="30000" dirty="0" smtClean="0">
                <a:latin typeface="Times New Roman" panose="02020603050405020304" pitchFamily="18" charset="0"/>
                <a:cs typeface="Times New Roman" panose="02020603050405020304" pitchFamily="18" charset="0"/>
              </a:rPr>
              <a:t>T</a:t>
            </a:r>
            <a:r>
              <a:rPr lang="en-GB" sz="1600" dirty="0" smtClean="0"/>
              <a:t>.</a:t>
            </a:r>
          </a:p>
          <a:p>
            <a:r>
              <a:rPr lang="en-GB" sz="1600" dirty="0" smtClean="0"/>
              <a:t>Widely used (e.g. Bormann et al. (2003, 2010), Waller et al. (2016a,b,c)) </a:t>
            </a:r>
            <a:br>
              <a:rPr lang="en-GB" sz="1600" dirty="0" smtClean="0"/>
            </a:br>
            <a:r>
              <a:rPr lang="en-GB" sz="1600" dirty="0" smtClean="0"/>
              <a:t>to give estimates of correlated observation errors.</a:t>
            </a:r>
          </a:p>
          <a:p>
            <a:endParaRPr lang="en-GB" sz="1600" dirty="0"/>
          </a:p>
          <a:p>
            <a:r>
              <a:rPr lang="en-GB" sz="1600" dirty="0" smtClean="0"/>
              <a:t>Many related methods; </a:t>
            </a:r>
            <a:br>
              <a:rPr lang="en-GB" sz="1600" dirty="0" smtClean="0"/>
            </a:br>
            <a:r>
              <a:rPr lang="en-GB" sz="1600" dirty="0" smtClean="0"/>
              <a:t>e.g. papers by Daley</a:t>
            </a:r>
            <a:r>
              <a:rPr lang="en-GB" sz="1200" dirty="0" smtClean="0"/>
              <a:t> (1992)</a:t>
            </a:r>
            <a:r>
              <a:rPr lang="en-GB" sz="1600" dirty="0" smtClean="0"/>
              <a:t>, </a:t>
            </a:r>
            <a:r>
              <a:rPr lang="en-GB" sz="1600" dirty="0" err="1" smtClean="0"/>
              <a:t>Ménard</a:t>
            </a:r>
            <a:r>
              <a:rPr lang="en-GB" sz="1200" dirty="0" smtClean="0"/>
              <a:t> (2016)</a:t>
            </a:r>
            <a:r>
              <a:rPr lang="en-GB" sz="1600" dirty="0" smtClean="0"/>
              <a:t>, </a:t>
            </a:r>
            <a:r>
              <a:rPr lang="en-GB" sz="1600" dirty="0" err="1" smtClean="0"/>
              <a:t>Talagrand</a:t>
            </a:r>
            <a:r>
              <a:rPr lang="en-GB" sz="1200" dirty="0" smtClean="0"/>
              <a:t> (2014)</a:t>
            </a:r>
            <a:r>
              <a:rPr lang="en-GB" sz="1600" dirty="0" smtClean="0"/>
              <a:t>, </a:t>
            </a:r>
            <a:r>
              <a:rPr lang="en-GB" sz="1600" dirty="0" err="1" smtClean="0"/>
              <a:t>Desroziers</a:t>
            </a:r>
            <a:r>
              <a:rPr lang="en-GB" sz="1200" dirty="0" smtClean="0"/>
              <a:t> (2015)</a:t>
            </a:r>
            <a:r>
              <a:rPr lang="en-GB" sz="1600" dirty="0" smtClean="0"/>
              <a:t>, </a:t>
            </a:r>
            <a:r>
              <a:rPr lang="en-GB" sz="1600" dirty="0" err="1" smtClean="0"/>
              <a:t>Todling</a:t>
            </a:r>
            <a:r>
              <a:rPr lang="en-GB" sz="1600" dirty="0" smtClean="0"/>
              <a:t> </a:t>
            </a:r>
            <a:r>
              <a:rPr lang="en-GB" sz="1200" dirty="0" smtClean="0"/>
              <a:t>(2015a,b)</a:t>
            </a:r>
            <a:r>
              <a:rPr lang="en-GB" sz="1600" dirty="0" smtClean="0"/>
              <a:t>, Bowler </a:t>
            </a:r>
            <a:r>
              <a:rPr lang="en-GB" sz="1200" dirty="0" smtClean="0"/>
              <a:t>(2017)</a:t>
            </a:r>
            <a:r>
              <a:rPr lang="en-GB" sz="1600" dirty="0" smtClean="0"/>
              <a:t> …</a:t>
            </a:r>
          </a:p>
          <a:p>
            <a:r>
              <a:rPr lang="en-GB" sz="1600" dirty="0" smtClean="0"/>
              <a:t>I will not cover estimation of </a:t>
            </a:r>
            <a:r>
              <a:rPr lang="en-GB" sz="1600" b="1" dirty="0" smtClean="0">
                <a:latin typeface="Times New Roman" panose="02020603050405020304" pitchFamily="18" charset="0"/>
                <a:cs typeface="Times New Roman" panose="02020603050405020304" pitchFamily="18" charset="0"/>
              </a:rPr>
              <a:t>Q</a:t>
            </a:r>
            <a:r>
              <a:rPr lang="en-GB" sz="1600" dirty="0" smtClean="0"/>
              <a:t> in this talk – see Bowler (2017) and refs therein. </a:t>
            </a:r>
          </a:p>
        </p:txBody>
      </p:sp>
    </p:spTree>
    <p:extLst>
      <p:ext uri="{BB962C8B-B14F-4D97-AF65-F5344CB8AC3E}">
        <p14:creationId xmlns:p14="http://schemas.microsoft.com/office/powerpoint/2010/main" val="28052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a:t>© Crown copyright   Met Office  Andrew Lorenc  </a:t>
            </a:r>
            <a:fld id="{3DB1A714-CD46-412C-B7F7-46386674A5A4}" type="slidenum">
              <a:rPr lang="en-GB" altLang="en-US"/>
              <a:pPr/>
              <a:t>50</a:t>
            </a:fld>
            <a:endParaRPr lang="en-GB" altLang="en-US" sz="1050">
              <a:latin typeface="Times" panose="02020603050405020304" pitchFamily="18" charset="0"/>
            </a:endParaRPr>
          </a:p>
        </p:txBody>
      </p:sp>
      <p:sp>
        <p:nvSpPr>
          <p:cNvPr id="226306" name="Rectangle 2"/>
          <p:cNvSpPr>
            <a:spLocks noGrp="1" noChangeArrowheads="1"/>
          </p:cNvSpPr>
          <p:nvPr>
            <p:ph type="title"/>
          </p:nvPr>
        </p:nvSpPr>
        <p:spPr>
          <a:xfrm>
            <a:off x="1369218" y="171450"/>
            <a:ext cx="7774781" cy="563328"/>
          </a:xfrm>
          <a:ln/>
          <a:extLst>
            <a:ext uri="{91240B29-F687-4F45-9708-019B960494DF}">
              <a14:hiddenLine xmlns:a14="http://schemas.microsoft.com/office/drawing/2010/main" w="9525">
                <a:solidFill>
                  <a:srgbClr val="000000"/>
                </a:solidFill>
                <a:round/>
                <a:headEnd/>
                <a:tailEnd/>
              </a14:hiddenLine>
            </a:ext>
          </a:extLst>
        </p:spPr>
        <p:txBody>
          <a:bodyPr vert="horz" wrap="square" lIns="67500" tIns="35100" rIns="67500" bIns="35100" rtlCol="0" anchor="t" anchorCtr="0">
            <a:spAutoFit/>
          </a:bodyPr>
          <a:lstStyle/>
          <a:p>
            <a:pPr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en-US" sz="3200" dirty="0"/>
              <a:t>     </a:t>
            </a:r>
            <a:r>
              <a:rPr lang="en-GB" altLang="en-US" sz="3200" dirty="0" smtClean="0"/>
              <a:t>Global denial experiments</a:t>
            </a:r>
            <a:r>
              <a:rPr lang="en-GB" altLang="en-US" sz="3200" dirty="0"/>
              <a:t>: the </a:t>
            </a:r>
            <a:r>
              <a:rPr lang="en-GB" altLang="en-US" sz="3200" dirty="0" smtClean="0"/>
              <a:t>runs</a:t>
            </a:r>
            <a:endParaRPr lang="en-GB" altLang="en-US" sz="3200" dirty="0"/>
          </a:p>
        </p:txBody>
      </p:sp>
      <p:sp>
        <p:nvSpPr>
          <p:cNvPr id="226307" name="Rectangle 3"/>
          <p:cNvSpPr>
            <a:spLocks noGrp="1" noChangeArrowheads="1"/>
          </p:cNvSpPr>
          <p:nvPr>
            <p:ph type="body" idx="1"/>
          </p:nvPr>
        </p:nvSpPr>
        <p:spPr>
          <a:xfrm>
            <a:off x="443948" y="934278"/>
            <a:ext cx="8594035" cy="3457938"/>
          </a:xfrm>
          <a:ln/>
          <a:extLst>
            <a:ext uri="{91240B29-F687-4F45-9708-019B960494DF}">
              <a14:hiddenLine xmlns:a14="http://schemas.microsoft.com/office/drawing/2010/main" w="9525">
                <a:solidFill>
                  <a:srgbClr val="000000"/>
                </a:solidFill>
                <a:round/>
                <a:headEnd/>
                <a:tailEnd/>
              </a14:hiddenLine>
            </a:ext>
          </a:extLst>
        </p:spPr>
        <p:txBody>
          <a:bodyPr vert="horz" lIns="67500" tIns="35100" rIns="67500" bIns="35100" rtlCol="0">
            <a:noAutofit/>
          </a:bodyPr>
          <a:lstStyle/>
          <a:p>
            <a:pPr marL="192881" indent="-192881" defTabSz="342900">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r>
              <a:rPr lang="en-GB" altLang="en-US" sz="2100" dirty="0"/>
              <a:t>Met Office operational system as at December 2001 and October 2007.</a:t>
            </a:r>
          </a:p>
          <a:p>
            <a:pPr marL="192881" indent="-192881" defTabSz="342900">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r>
              <a:rPr lang="en-GB" altLang="en-US" sz="2100" dirty="0"/>
              <a:t>One month summer period: </a:t>
            </a:r>
            <a:r>
              <a:rPr lang="en-GB" altLang="en-US" sz="2100" dirty="0" smtClean="0"/>
              <a:t>	  1/7/01 </a:t>
            </a:r>
            <a:r>
              <a:rPr lang="en-GB" altLang="en-US" sz="2100" dirty="0"/>
              <a:t>-&gt; 1/8/01 </a:t>
            </a:r>
          </a:p>
          <a:p>
            <a:pPr marL="192881" indent="-192881" defTabSz="342900">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r>
              <a:rPr lang="en-GB" altLang="en-US" sz="2100" dirty="0"/>
              <a:t>	</a:t>
            </a:r>
            <a:r>
              <a:rPr lang="en-GB" altLang="en-US" sz="2100" dirty="0" smtClean="0"/>
              <a:t>										24/5/07 </a:t>
            </a:r>
            <a:r>
              <a:rPr lang="en-GB" altLang="en-US" sz="2100" dirty="0"/>
              <a:t>-&gt; 24/6/07.</a:t>
            </a:r>
          </a:p>
          <a:p>
            <a:pPr marL="192881" indent="-192881" defTabSz="342900">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r>
              <a:rPr lang="en-GB" altLang="en-US" sz="2100" dirty="0"/>
              <a:t>Forecasts from 12UTC out to 6 days.</a:t>
            </a:r>
          </a:p>
          <a:p>
            <a:pPr marL="192881" indent="-192881" defTabSz="342900">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r>
              <a:rPr lang="en-GB" altLang="en-US" sz="2100" dirty="0"/>
              <a:t>Verification of standard fields against observations and ‘All data’ analysis.</a:t>
            </a:r>
          </a:p>
          <a:p>
            <a:pPr marL="192881" indent="-192881" defTabSz="342900">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endParaRPr lang="en-GB" altLang="en-US" sz="2100" dirty="0"/>
          </a:p>
        </p:txBody>
      </p:sp>
    </p:spTree>
    <p:extLst>
      <p:ext uri="{BB962C8B-B14F-4D97-AF65-F5344CB8AC3E}">
        <p14:creationId xmlns:p14="http://schemas.microsoft.com/office/powerpoint/2010/main" val="2005203667"/>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GB" altLang="en-US"/>
              <a:t>© Crown copyright   Met Office  Andrew Lorenc  </a:t>
            </a:r>
            <a:fld id="{820D4BB0-6B35-449C-8B8B-8EA0BB302885}" type="slidenum">
              <a:rPr lang="en-GB" altLang="en-US"/>
              <a:pPr/>
              <a:t>51</a:t>
            </a:fld>
            <a:endParaRPr lang="en-GB" altLang="en-US" sz="1050">
              <a:latin typeface="Times" panose="02020603050405020304" pitchFamily="18" charset="0"/>
            </a:endParaRPr>
          </a:p>
        </p:txBody>
      </p:sp>
      <p:sp>
        <p:nvSpPr>
          <p:cNvPr id="238594" name="Rectangle 2"/>
          <p:cNvSpPr>
            <a:spLocks noGrp="1" noChangeArrowheads="1"/>
          </p:cNvSpPr>
          <p:nvPr>
            <p:ph type="title"/>
          </p:nvPr>
        </p:nvSpPr>
        <p:spPr>
          <a:xfrm>
            <a:off x="2311651" y="115052"/>
            <a:ext cx="6328125" cy="530915"/>
          </a:xfrm>
        </p:spPr>
        <p:txBody>
          <a:bodyPr/>
          <a:lstStyle/>
          <a:p>
            <a:pPr algn="ctr"/>
            <a:r>
              <a:rPr lang="en-GB" altLang="en-US" sz="1500" dirty="0"/>
              <a:t>Change in OSE results 2001-2007.</a:t>
            </a:r>
            <a:br>
              <a:rPr lang="en-GB" altLang="en-US" sz="1500" dirty="0"/>
            </a:br>
            <a:r>
              <a:rPr lang="en-GB" altLang="en-US" sz="1500" dirty="0"/>
              <a:t>N-hem 500hPa height ACC.</a:t>
            </a:r>
          </a:p>
        </p:txBody>
      </p:sp>
      <p:pic>
        <p:nvPicPr>
          <p:cNvPr id="238595" name="Picture 3" descr="500h_NH_ACC"/>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581" y="934438"/>
            <a:ext cx="2406254" cy="2778919"/>
          </a:xfrm>
          <a:prstGeom prst="rect">
            <a:avLst/>
          </a:prstGeom>
          <a:noFill/>
          <a:extLst>
            <a:ext uri="{909E8E84-426E-40DD-AFC4-6F175D3DCCD1}">
              <a14:hiddenFill xmlns:a14="http://schemas.microsoft.com/office/drawing/2010/main">
                <a:solidFill>
                  <a:srgbClr val="FFFFFF"/>
                </a:solidFill>
              </a14:hiddenFill>
            </a:ext>
          </a:extLst>
        </p:spPr>
      </p:pic>
      <p:pic>
        <p:nvPicPr>
          <p:cNvPr id="238596" name="Picture 4" descr="ACC_500_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541" y="689169"/>
            <a:ext cx="2861072" cy="3888581"/>
          </a:xfrm>
          <a:prstGeom prst="rect">
            <a:avLst/>
          </a:prstGeom>
          <a:noFill/>
          <a:extLst>
            <a:ext uri="{909E8E84-426E-40DD-AFC4-6F175D3DCCD1}">
              <a14:hiddenFill xmlns:a14="http://schemas.microsoft.com/office/drawing/2010/main">
                <a:solidFill>
                  <a:srgbClr val="FFFFFF"/>
                </a:solidFill>
              </a14:hiddenFill>
            </a:ext>
          </a:extLst>
        </p:spPr>
      </p:pic>
      <p:pic>
        <p:nvPicPr>
          <p:cNvPr id="238597" name="Picture 5" descr="n"/>
          <p:cNvPicPr>
            <a:picLocks noChangeArrowheads="1"/>
          </p:cNvPicPr>
          <p:nvPr/>
        </p:nvPicPr>
        <p:blipFill>
          <a:blip r:embed="rId5" cstate="print">
            <a:extLst>
              <a:ext uri="{28A0092B-C50C-407E-A947-70E740481C1C}">
                <a14:useLocalDpi xmlns:a14="http://schemas.microsoft.com/office/drawing/2010/main" val="0"/>
              </a:ext>
            </a:extLst>
          </a:blip>
          <a:srcRect l="15947" t="16594" b="7375"/>
          <a:stretch>
            <a:fillRect/>
          </a:stretch>
        </p:blipFill>
        <p:spPr bwMode="auto">
          <a:xfrm>
            <a:off x="2080540" y="1391637"/>
            <a:ext cx="2063353" cy="2118122"/>
          </a:xfrm>
          <a:prstGeom prst="rect">
            <a:avLst/>
          </a:prstGeom>
          <a:noFill/>
          <a:extLst>
            <a:ext uri="{909E8E84-426E-40DD-AFC4-6F175D3DCCD1}">
              <a14:hiddenFill xmlns:a14="http://schemas.microsoft.com/office/drawing/2010/main">
                <a:solidFill>
                  <a:srgbClr val="FFFFFF"/>
                </a:solidFill>
              </a14:hiddenFill>
            </a:ext>
          </a:extLst>
        </p:spPr>
      </p:pic>
      <p:pic>
        <p:nvPicPr>
          <p:cNvPr id="238598" name="Picture 6" descr="n"/>
          <p:cNvPicPr>
            <a:picLocks noChangeArrowheads="1"/>
          </p:cNvPicPr>
          <p:nvPr/>
        </p:nvPicPr>
        <p:blipFill>
          <a:blip r:embed="rId5" cstate="print">
            <a:extLst>
              <a:ext uri="{28A0092B-C50C-407E-A947-70E740481C1C}">
                <a14:useLocalDpi xmlns:a14="http://schemas.microsoft.com/office/drawing/2010/main" val="0"/>
              </a:ext>
            </a:extLst>
          </a:blip>
          <a:srcRect l="15947" t="16594" b="7375"/>
          <a:stretch>
            <a:fillRect/>
          </a:stretch>
        </p:blipFill>
        <p:spPr bwMode="auto">
          <a:xfrm>
            <a:off x="5028010" y="1384442"/>
            <a:ext cx="2028825" cy="2118122"/>
          </a:xfrm>
          <a:prstGeom prst="rect">
            <a:avLst/>
          </a:prstGeom>
          <a:noFill/>
          <a:extLst>
            <a:ext uri="{909E8E84-426E-40DD-AFC4-6F175D3DCCD1}">
              <a14:hiddenFill xmlns:a14="http://schemas.microsoft.com/office/drawing/2010/main">
                <a:solidFill>
                  <a:srgbClr val="FFFFFF"/>
                </a:solidFill>
              </a14:hiddenFill>
            </a:ext>
          </a:extLst>
        </p:spPr>
      </p:pic>
      <p:sp>
        <p:nvSpPr>
          <p:cNvPr id="238599" name="Text Box 7"/>
          <p:cNvSpPr txBox="1">
            <a:spLocks noChangeArrowheads="1"/>
          </p:cNvSpPr>
          <p:nvPr/>
        </p:nvSpPr>
        <p:spPr bwMode="auto">
          <a:xfrm>
            <a:off x="4369749" y="3978275"/>
            <a:ext cx="3509963"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dirty="0"/>
              <a:t>Not the same period, </a:t>
            </a:r>
          </a:p>
          <a:p>
            <a:r>
              <a:rPr lang="en-GB" altLang="en-US" sz="1350" dirty="0"/>
              <a:t>so only make qualitative comparisons!</a:t>
            </a:r>
          </a:p>
          <a:p>
            <a:endParaRPr lang="en-GB" altLang="en-US" sz="1350" dirty="0"/>
          </a:p>
          <a:p>
            <a:endParaRPr lang="en-GB" altLang="en-US" sz="1350" i="1" dirty="0">
              <a:solidFill>
                <a:schemeClr val="bg1"/>
              </a:solidFill>
            </a:endParaRPr>
          </a:p>
          <a:p>
            <a:endParaRPr lang="en-GB" altLang="en-US" sz="1350" dirty="0">
              <a:solidFill>
                <a:schemeClr val="bg1"/>
              </a:solidFill>
            </a:endParaRPr>
          </a:p>
        </p:txBody>
      </p:sp>
    </p:spTree>
    <p:extLst>
      <p:ext uri="{BB962C8B-B14F-4D97-AF65-F5344CB8AC3E}">
        <p14:creationId xmlns:p14="http://schemas.microsoft.com/office/powerpoint/2010/main" val="163775437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8598"/>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0.00174 -0.00617 L -0.32013 -0.00216 " pathEditMode="relative" rAng="0" ptsTypes="AA">
                                      <p:cBhvr>
                                        <p:cTn id="8" dur="2000" fill="hold"/>
                                        <p:tgtEl>
                                          <p:spTgt spid="238598"/>
                                        </p:tgtEl>
                                        <p:attrNameLst>
                                          <p:attrName>ppt_x</p:attrName>
                                          <p:attrName>ppt_y</p:attrName>
                                        </p:attrNameLst>
                                      </p:cBhvr>
                                      <p:rCtr x="-16094" y="185"/>
                                    </p:animMotion>
                                  </p:childTnLst>
                                  <p:subTnLst>
                                    <p:set>
                                      <p:cBhvr override="childStyle">
                                        <p:cTn dur="1" fill="hold" display="0" masterRel="sameClick" afterEffect="1">
                                          <p:stCondLst>
                                            <p:cond evt="end" delay="0">
                                              <p:tn val="7"/>
                                            </p:cond>
                                          </p:stCondLst>
                                        </p:cTn>
                                        <p:tgtEl>
                                          <p:spTgt spid="238598"/>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23859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2385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GB" altLang="en-US"/>
              <a:t>© Crown copyright   Met Office  Andrew Lorenc  </a:t>
            </a:r>
            <a:fld id="{26B7B218-4701-4F7C-AA63-E04902B723A0}" type="slidenum">
              <a:rPr lang="en-GB" altLang="en-US"/>
              <a:pPr/>
              <a:t>52</a:t>
            </a:fld>
            <a:endParaRPr lang="en-GB" altLang="en-US" sz="1050">
              <a:latin typeface="Times" panose="02020603050405020304" pitchFamily="18" charset="0"/>
            </a:endParaRPr>
          </a:p>
        </p:txBody>
      </p:sp>
      <p:sp>
        <p:nvSpPr>
          <p:cNvPr id="223234" name="Rectangle 2"/>
          <p:cNvSpPr>
            <a:spLocks noGrp="1" noChangeArrowheads="1"/>
          </p:cNvSpPr>
          <p:nvPr>
            <p:ph type="title"/>
          </p:nvPr>
        </p:nvSpPr>
        <p:spPr>
          <a:xfrm>
            <a:off x="2231853" y="179554"/>
            <a:ext cx="6468199" cy="623248"/>
          </a:xfrm>
        </p:spPr>
        <p:txBody>
          <a:bodyPr/>
          <a:lstStyle/>
          <a:p>
            <a:r>
              <a:rPr lang="en-GB" altLang="en-US" dirty="0"/>
              <a:t>Objective case selection</a:t>
            </a:r>
          </a:p>
        </p:txBody>
      </p:sp>
      <p:sp>
        <p:nvSpPr>
          <p:cNvPr id="223235" name="Rectangle 3"/>
          <p:cNvSpPr>
            <a:spLocks noGrp="1" noChangeArrowheads="1"/>
          </p:cNvSpPr>
          <p:nvPr>
            <p:ph type="body" idx="1"/>
          </p:nvPr>
        </p:nvSpPr>
        <p:spPr>
          <a:xfrm>
            <a:off x="324679" y="964728"/>
            <a:ext cx="8819322" cy="3821586"/>
          </a:xfrm>
        </p:spPr>
        <p:txBody>
          <a:bodyPr/>
          <a:lstStyle/>
          <a:p>
            <a:r>
              <a:rPr lang="en-GB" altLang="en-US" sz="1800" dirty="0"/>
              <a:t>Decide on important features, and criteria for a significant difference in forecast quality.</a:t>
            </a:r>
          </a:p>
          <a:p>
            <a:r>
              <a:rPr lang="en-GB" altLang="en-US" sz="1800" dirty="0"/>
              <a:t>Monitor an operational NWP system for successive forecasts with important differences meeting these criteria.</a:t>
            </a:r>
          </a:p>
        </p:txBody>
      </p:sp>
      <p:pic>
        <p:nvPicPr>
          <p:cNvPr id="223236" name="Picture 39" descr="LB04_diagram_nolab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3959" y="2057655"/>
            <a:ext cx="2886075" cy="1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7" name="Rectangle 5"/>
          <p:cNvSpPr>
            <a:spLocks noChangeArrowheads="1"/>
          </p:cNvSpPr>
          <p:nvPr/>
        </p:nvSpPr>
        <p:spPr bwMode="auto">
          <a:xfrm>
            <a:off x="409184" y="2230890"/>
            <a:ext cx="3401616" cy="140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1938" indent="-261938">
              <a:spcBef>
                <a:spcPct val="30000"/>
              </a:spcBef>
              <a:spcAft>
                <a:spcPct val="30000"/>
              </a:spcAft>
              <a:buChar char="•"/>
              <a:defRPr sz="2400">
                <a:solidFill>
                  <a:srgbClr val="000000"/>
                </a:solidFill>
                <a:latin typeface="Arial" panose="020B0604020202020204" pitchFamily="34" charset="0"/>
              </a:defRPr>
            </a:lvl1pPr>
            <a:lvl2pPr marL="623888" indent="-182563">
              <a:spcBef>
                <a:spcPct val="30000"/>
              </a:spcBef>
              <a:spcAft>
                <a:spcPct val="30000"/>
              </a:spcAft>
              <a:buChar char="•"/>
              <a:defRPr sz="2000">
                <a:solidFill>
                  <a:srgbClr val="000000"/>
                </a:solidFill>
                <a:latin typeface="Arial" panose="020B0604020202020204" pitchFamily="34" charset="0"/>
              </a:defRPr>
            </a:lvl2pPr>
            <a:lvl3pPr marL="987425" indent="-184150">
              <a:spcBef>
                <a:spcPct val="30000"/>
              </a:spcBef>
              <a:spcAft>
                <a:spcPct val="30000"/>
              </a:spcAft>
              <a:buChar char="•"/>
              <a:defRPr sz="2000">
                <a:solidFill>
                  <a:srgbClr val="000000"/>
                </a:solidFill>
                <a:latin typeface="Arial" panose="020B0604020202020204" pitchFamily="34" charset="0"/>
              </a:defRPr>
            </a:lvl3pPr>
            <a:lvl4pPr marL="1349375" indent="-182563">
              <a:spcBef>
                <a:spcPct val="30000"/>
              </a:spcBef>
              <a:spcAft>
                <a:spcPct val="30000"/>
              </a:spcAft>
              <a:buChar char="•"/>
              <a:defRPr sz="2000">
                <a:solidFill>
                  <a:srgbClr val="000000"/>
                </a:solidFill>
                <a:latin typeface="Arial" panose="020B0604020202020204" pitchFamily="34" charset="0"/>
              </a:defRPr>
            </a:lvl4pPr>
            <a:lvl5pPr marL="1698625" indent="-169863">
              <a:spcBef>
                <a:spcPct val="30000"/>
              </a:spcBef>
              <a:spcAft>
                <a:spcPct val="30000"/>
              </a:spcAft>
              <a:buChar char="•"/>
              <a:defRPr sz="2000">
                <a:solidFill>
                  <a:srgbClr val="000000"/>
                </a:solidFill>
                <a:latin typeface="Arial" panose="020B0604020202020204" pitchFamily="34" charset="0"/>
              </a:defRPr>
            </a:lvl5pPr>
            <a:lvl6pPr marL="2155825" indent="-169863" fontAlgn="base">
              <a:spcBef>
                <a:spcPct val="30000"/>
              </a:spcBef>
              <a:spcAft>
                <a:spcPct val="30000"/>
              </a:spcAft>
              <a:buChar char="•"/>
              <a:defRPr sz="2000">
                <a:solidFill>
                  <a:srgbClr val="000000"/>
                </a:solidFill>
                <a:latin typeface="Arial" panose="020B0604020202020204" pitchFamily="34" charset="0"/>
              </a:defRPr>
            </a:lvl6pPr>
            <a:lvl7pPr marL="2613025" indent="-169863" fontAlgn="base">
              <a:spcBef>
                <a:spcPct val="30000"/>
              </a:spcBef>
              <a:spcAft>
                <a:spcPct val="30000"/>
              </a:spcAft>
              <a:buChar char="•"/>
              <a:defRPr sz="2000">
                <a:solidFill>
                  <a:srgbClr val="000000"/>
                </a:solidFill>
                <a:latin typeface="Arial" panose="020B0604020202020204" pitchFamily="34" charset="0"/>
              </a:defRPr>
            </a:lvl7pPr>
            <a:lvl8pPr marL="3070225" indent="-169863" fontAlgn="base">
              <a:spcBef>
                <a:spcPct val="30000"/>
              </a:spcBef>
              <a:spcAft>
                <a:spcPct val="30000"/>
              </a:spcAft>
              <a:buChar char="•"/>
              <a:defRPr sz="2000">
                <a:solidFill>
                  <a:srgbClr val="000000"/>
                </a:solidFill>
                <a:latin typeface="Arial" panose="020B0604020202020204" pitchFamily="34" charset="0"/>
              </a:defRPr>
            </a:lvl8pPr>
            <a:lvl9pPr marL="3527425" indent="-169863" fontAlgn="base">
              <a:spcBef>
                <a:spcPct val="30000"/>
              </a:spcBef>
              <a:spcAft>
                <a:spcPct val="30000"/>
              </a:spcAft>
              <a:buChar char="•"/>
              <a:defRPr sz="2000">
                <a:solidFill>
                  <a:srgbClr val="000000"/>
                </a:solidFill>
                <a:latin typeface="Arial" panose="020B0604020202020204" pitchFamily="34" charset="0"/>
              </a:defRPr>
            </a:lvl9pPr>
          </a:lstStyle>
          <a:p>
            <a:pPr>
              <a:lnSpc>
                <a:spcPct val="100000"/>
              </a:lnSpc>
            </a:pPr>
            <a:r>
              <a:rPr lang="en-GB" altLang="en-US" sz="1800" dirty="0"/>
              <a:t>These differences are probably due to the last batch of observations, used by the later forecast but not by the earlier.</a:t>
            </a:r>
          </a:p>
        </p:txBody>
      </p:sp>
      <p:sp>
        <p:nvSpPr>
          <p:cNvPr id="223238" name="Rectangle 6"/>
          <p:cNvSpPr>
            <a:spLocks noChangeArrowheads="1"/>
          </p:cNvSpPr>
          <p:nvPr/>
        </p:nvSpPr>
        <p:spPr bwMode="auto">
          <a:xfrm>
            <a:off x="409184" y="3895130"/>
            <a:ext cx="6480572" cy="75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1938" indent="-261938">
              <a:spcBef>
                <a:spcPct val="30000"/>
              </a:spcBef>
              <a:spcAft>
                <a:spcPct val="30000"/>
              </a:spcAft>
              <a:buChar char="•"/>
              <a:defRPr sz="2400">
                <a:solidFill>
                  <a:srgbClr val="000000"/>
                </a:solidFill>
                <a:latin typeface="Arial" panose="020B0604020202020204" pitchFamily="34" charset="0"/>
              </a:defRPr>
            </a:lvl1pPr>
            <a:lvl2pPr marL="623888" indent="-182563">
              <a:spcBef>
                <a:spcPct val="30000"/>
              </a:spcBef>
              <a:spcAft>
                <a:spcPct val="30000"/>
              </a:spcAft>
              <a:buChar char="•"/>
              <a:defRPr sz="2000">
                <a:solidFill>
                  <a:srgbClr val="000000"/>
                </a:solidFill>
                <a:latin typeface="Arial" panose="020B0604020202020204" pitchFamily="34" charset="0"/>
              </a:defRPr>
            </a:lvl2pPr>
            <a:lvl3pPr marL="987425" indent="-184150">
              <a:spcBef>
                <a:spcPct val="30000"/>
              </a:spcBef>
              <a:spcAft>
                <a:spcPct val="30000"/>
              </a:spcAft>
              <a:buChar char="•"/>
              <a:defRPr sz="2000">
                <a:solidFill>
                  <a:srgbClr val="000000"/>
                </a:solidFill>
                <a:latin typeface="Arial" panose="020B0604020202020204" pitchFamily="34" charset="0"/>
              </a:defRPr>
            </a:lvl3pPr>
            <a:lvl4pPr marL="1349375" indent="-182563">
              <a:spcBef>
                <a:spcPct val="30000"/>
              </a:spcBef>
              <a:spcAft>
                <a:spcPct val="30000"/>
              </a:spcAft>
              <a:buChar char="•"/>
              <a:defRPr sz="2000">
                <a:solidFill>
                  <a:srgbClr val="000000"/>
                </a:solidFill>
                <a:latin typeface="Arial" panose="020B0604020202020204" pitchFamily="34" charset="0"/>
              </a:defRPr>
            </a:lvl4pPr>
            <a:lvl5pPr marL="1698625" indent="-169863">
              <a:spcBef>
                <a:spcPct val="30000"/>
              </a:spcBef>
              <a:spcAft>
                <a:spcPct val="30000"/>
              </a:spcAft>
              <a:buChar char="•"/>
              <a:defRPr sz="2000">
                <a:solidFill>
                  <a:srgbClr val="000000"/>
                </a:solidFill>
                <a:latin typeface="Arial" panose="020B0604020202020204" pitchFamily="34" charset="0"/>
              </a:defRPr>
            </a:lvl5pPr>
            <a:lvl6pPr marL="2155825" indent="-169863" fontAlgn="base">
              <a:spcBef>
                <a:spcPct val="30000"/>
              </a:spcBef>
              <a:spcAft>
                <a:spcPct val="30000"/>
              </a:spcAft>
              <a:buChar char="•"/>
              <a:defRPr sz="2000">
                <a:solidFill>
                  <a:srgbClr val="000000"/>
                </a:solidFill>
                <a:latin typeface="Arial" panose="020B0604020202020204" pitchFamily="34" charset="0"/>
              </a:defRPr>
            </a:lvl6pPr>
            <a:lvl7pPr marL="2613025" indent="-169863" fontAlgn="base">
              <a:spcBef>
                <a:spcPct val="30000"/>
              </a:spcBef>
              <a:spcAft>
                <a:spcPct val="30000"/>
              </a:spcAft>
              <a:buChar char="•"/>
              <a:defRPr sz="2000">
                <a:solidFill>
                  <a:srgbClr val="000000"/>
                </a:solidFill>
                <a:latin typeface="Arial" panose="020B0604020202020204" pitchFamily="34" charset="0"/>
              </a:defRPr>
            </a:lvl7pPr>
            <a:lvl8pPr marL="3070225" indent="-169863" fontAlgn="base">
              <a:spcBef>
                <a:spcPct val="30000"/>
              </a:spcBef>
              <a:spcAft>
                <a:spcPct val="30000"/>
              </a:spcAft>
              <a:buChar char="•"/>
              <a:defRPr sz="2000">
                <a:solidFill>
                  <a:srgbClr val="000000"/>
                </a:solidFill>
                <a:latin typeface="Arial" panose="020B0604020202020204" pitchFamily="34" charset="0"/>
              </a:defRPr>
            </a:lvl8pPr>
            <a:lvl9pPr marL="3527425" indent="-169863" fontAlgn="base">
              <a:spcBef>
                <a:spcPct val="30000"/>
              </a:spcBef>
              <a:spcAft>
                <a:spcPct val="30000"/>
              </a:spcAft>
              <a:buChar char="•"/>
              <a:defRPr sz="2000">
                <a:solidFill>
                  <a:srgbClr val="000000"/>
                </a:solidFill>
                <a:latin typeface="Arial" panose="020B0604020202020204" pitchFamily="34" charset="0"/>
              </a:defRPr>
            </a:lvl9pPr>
          </a:lstStyle>
          <a:p>
            <a:pPr>
              <a:lnSpc>
                <a:spcPct val="100000"/>
              </a:lnSpc>
            </a:pPr>
            <a:r>
              <a:rPr lang="en-GB" altLang="en-US" sz="1800" dirty="0"/>
              <a:t>Perform a series of OSE to find which of these observations had the impact.</a:t>
            </a:r>
          </a:p>
        </p:txBody>
      </p:sp>
    </p:spTree>
    <p:extLst>
      <p:ext uri="{BB962C8B-B14F-4D97-AF65-F5344CB8AC3E}">
        <p14:creationId xmlns:p14="http://schemas.microsoft.com/office/powerpoint/2010/main" val="203771150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2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3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p:bldP spid="22323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GB" altLang="en-US"/>
              <a:t>© Crown copyright   Met Office  Andrew Lorenc  </a:t>
            </a:r>
            <a:fld id="{DC811523-F01F-450F-82D6-CFD394FF27AC}" type="slidenum">
              <a:rPr lang="en-GB" altLang="en-US"/>
              <a:pPr/>
              <a:t>53</a:t>
            </a:fld>
            <a:endParaRPr lang="en-GB" altLang="en-US" sz="1050">
              <a:latin typeface="Times" panose="02020603050405020304" pitchFamily="18" charset="0"/>
            </a:endParaRPr>
          </a:p>
        </p:txBody>
      </p:sp>
      <p:pic>
        <p:nvPicPr>
          <p:cNvPr id="222211" name="Picture 3" descr="top20p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59594"/>
            <a:ext cx="4111229" cy="6372225"/>
          </a:xfrm>
          <a:prstGeom prst="rect">
            <a:avLst/>
          </a:prstGeom>
          <a:noFill/>
          <a:extLst>
            <a:ext uri="{909E8E84-426E-40DD-AFC4-6F175D3DCCD1}">
              <a14:hiddenFill xmlns:a14="http://schemas.microsoft.com/office/drawing/2010/main">
                <a:solidFill>
                  <a:srgbClr val="FFFFFF"/>
                </a:solidFill>
              </a14:hiddenFill>
            </a:ext>
          </a:extLst>
        </p:spPr>
      </p:pic>
      <p:sp>
        <p:nvSpPr>
          <p:cNvPr id="222210" name="Rectangle 2"/>
          <p:cNvSpPr>
            <a:spLocks noGrp="1" noChangeArrowheads="1"/>
          </p:cNvSpPr>
          <p:nvPr>
            <p:ph type="title"/>
          </p:nvPr>
        </p:nvSpPr>
        <p:spPr>
          <a:xfrm>
            <a:off x="5168348" y="76614"/>
            <a:ext cx="4027832" cy="3323987"/>
          </a:xfrm>
        </p:spPr>
        <p:txBody>
          <a:bodyPr/>
          <a:lstStyle/>
          <a:p>
            <a:r>
              <a:rPr lang="en-US" altLang="en-US" sz="1350" dirty="0" smtClean="0">
                <a:solidFill>
                  <a:schemeClr val="tx2"/>
                </a:solidFill>
                <a:latin typeface="Stone Sans ITC TT" pitchFamily="2" charset="0"/>
              </a:rPr>
              <a:t>Graham Anderson </a:t>
            </a:r>
            <a:r>
              <a:rPr lang="en-US" altLang="en-US" sz="1350" dirty="0">
                <a:solidFill>
                  <a:schemeClr val="tx2"/>
                </a:solidFill>
                <a:latin typeface="Stone Sans ITC TT" pitchFamily="2" charset="0"/>
              </a:rPr>
              <a:t>and </a:t>
            </a:r>
            <a:r>
              <a:rPr lang="en-US" altLang="en-US" sz="1350" dirty="0" smtClean="0">
                <a:solidFill>
                  <a:schemeClr val="tx2"/>
                </a:solidFill>
                <a:latin typeface="Stone Sans ITC TT" pitchFamily="2" charset="0"/>
              </a:rPr>
              <a:t>Bader </a:t>
            </a:r>
            <a:r>
              <a:rPr lang="en-US" altLang="en-US" sz="1350" dirty="0">
                <a:solidFill>
                  <a:schemeClr val="tx2"/>
                </a:solidFill>
                <a:latin typeface="Stone Sans ITC TT" pitchFamily="2" charset="0"/>
              </a:rPr>
              <a:t>(2000)</a:t>
            </a:r>
            <a:br>
              <a:rPr lang="en-US" altLang="en-US" sz="1350" dirty="0">
                <a:solidFill>
                  <a:schemeClr val="tx2"/>
                </a:solidFill>
                <a:latin typeface="Stone Sans ITC TT" pitchFamily="2" charset="0"/>
              </a:rPr>
            </a:br>
            <a:r>
              <a:rPr lang="en-US" altLang="en-US" sz="2400" dirty="0">
                <a:solidFill>
                  <a:schemeClr val="tx2"/>
                </a:solidFill>
                <a:latin typeface="Stone Sans ITC TT" pitchFamily="2" charset="0"/>
              </a:rPr>
              <a:t>The relative utility of current observation systems to global-scale NWP forecasts</a:t>
            </a:r>
            <a:r>
              <a:rPr lang="en-US" altLang="en-US" sz="1350" dirty="0">
                <a:solidFill>
                  <a:schemeClr val="tx2"/>
                </a:solidFill>
                <a:latin typeface="Stone Sans ITC TT" pitchFamily="2" charset="0"/>
              </a:rPr>
              <a:t/>
            </a:r>
            <a:br>
              <a:rPr lang="en-US" altLang="en-US" sz="1350" dirty="0">
                <a:solidFill>
                  <a:schemeClr val="tx2"/>
                </a:solidFill>
                <a:latin typeface="Stone Sans ITC TT" pitchFamily="2" charset="0"/>
              </a:rPr>
            </a:br>
            <a:endParaRPr lang="en-GB" altLang="en-US" sz="4050" dirty="0">
              <a:latin typeface="HELVETICA" panose="020B0604020202020204" pitchFamily="34" charset="0"/>
            </a:endParaRPr>
          </a:p>
        </p:txBody>
      </p:sp>
    </p:spTree>
    <p:extLst>
      <p:ext uri="{BB962C8B-B14F-4D97-AF65-F5344CB8AC3E}">
        <p14:creationId xmlns:p14="http://schemas.microsoft.com/office/powerpoint/2010/main" val="1971756288"/>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GB" altLang="en-US"/>
              <a:t>© Crown copyright   Met Office  Andrew Lorenc  </a:t>
            </a:r>
            <a:fld id="{498249E8-6664-46BF-A620-D8DE6C79E0AC}" type="slidenum">
              <a:rPr lang="en-GB" altLang="en-US"/>
              <a:pPr/>
              <a:t>54</a:t>
            </a:fld>
            <a:endParaRPr lang="en-GB" altLang="en-US" sz="1050">
              <a:latin typeface="Times" panose="02020603050405020304" pitchFamily="18" charset="0"/>
            </a:endParaRPr>
          </a:p>
        </p:txBody>
      </p:sp>
      <p:sp>
        <p:nvSpPr>
          <p:cNvPr id="221186" name="Rectangle 2"/>
          <p:cNvSpPr>
            <a:spLocks noGrp="1" noChangeArrowheads="1"/>
          </p:cNvSpPr>
          <p:nvPr>
            <p:ph type="title"/>
          </p:nvPr>
        </p:nvSpPr>
        <p:spPr>
          <a:xfrm>
            <a:off x="3979069" y="136193"/>
            <a:ext cx="4959522" cy="715581"/>
          </a:xfrm>
        </p:spPr>
        <p:txBody>
          <a:bodyPr/>
          <a:lstStyle/>
          <a:p>
            <a:r>
              <a:rPr lang="en-GB" altLang="en-US" sz="1000" dirty="0"/>
              <a:t>S Anderson (</a:t>
            </a:r>
            <a:r>
              <a:rPr lang="en-GB" altLang="en-US" sz="1000" dirty="0" smtClean="0"/>
              <a:t>2000, 2002</a:t>
            </a:r>
            <a:r>
              <a:rPr lang="en-GB" altLang="en-US" sz="1000" dirty="0"/>
              <a:t>)</a:t>
            </a:r>
            <a:br>
              <a:rPr lang="en-GB" altLang="en-US" sz="1000" dirty="0"/>
            </a:br>
            <a:r>
              <a:rPr lang="en-GB" altLang="en-US" sz="1600" dirty="0"/>
              <a:t>The Impact of Observations on Mesoscale Model Forecasts of 3-hourly Rainfall </a:t>
            </a:r>
            <a:r>
              <a:rPr lang="en-GB" altLang="en-US" sz="1600" dirty="0" smtClean="0"/>
              <a:t>Accumulations</a:t>
            </a:r>
            <a:endParaRPr lang="en-GB" altLang="en-US" sz="1600" dirty="0"/>
          </a:p>
        </p:txBody>
      </p:sp>
      <p:pic>
        <p:nvPicPr>
          <p:cNvPr id="221187" name="Picture 3" descr="histo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300" y="0"/>
            <a:ext cx="2721769" cy="4836319"/>
          </a:xfrm>
          <a:prstGeom prst="rect">
            <a:avLst/>
          </a:prstGeom>
          <a:noFill/>
          <a:extLst>
            <a:ext uri="{909E8E84-426E-40DD-AFC4-6F175D3DCCD1}">
              <a14:hiddenFill xmlns:a14="http://schemas.microsoft.com/office/drawing/2010/main">
                <a:solidFill>
                  <a:srgbClr val="FFFFFF"/>
                </a:solidFill>
              </a14:hiddenFill>
            </a:ext>
          </a:extLst>
        </p:spPr>
      </p:pic>
      <p:sp>
        <p:nvSpPr>
          <p:cNvPr id="221188" name="Rectangle 4"/>
          <p:cNvSpPr>
            <a:spLocks noChangeArrowheads="1"/>
          </p:cNvSpPr>
          <p:nvPr/>
        </p:nvSpPr>
        <p:spPr bwMode="auto">
          <a:xfrm>
            <a:off x="4000499" y="1097996"/>
            <a:ext cx="4938091" cy="318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1938" indent="-261938">
              <a:spcBef>
                <a:spcPct val="30000"/>
              </a:spcBef>
              <a:spcAft>
                <a:spcPct val="30000"/>
              </a:spcAft>
              <a:buChar char="•"/>
              <a:defRPr sz="2400">
                <a:solidFill>
                  <a:srgbClr val="000000"/>
                </a:solidFill>
                <a:latin typeface="Arial" panose="020B0604020202020204" pitchFamily="34" charset="0"/>
              </a:defRPr>
            </a:lvl1pPr>
            <a:lvl2pPr marL="623888" indent="-182563">
              <a:spcBef>
                <a:spcPct val="30000"/>
              </a:spcBef>
              <a:spcAft>
                <a:spcPct val="30000"/>
              </a:spcAft>
              <a:buChar char="•"/>
              <a:defRPr sz="2000">
                <a:solidFill>
                  <a:srgbClr val="000000"/>
                </a:solidFill>
                <a:latin typeface="Arial" panose="020B0604020202020204" pitchFamily="34" charset="0"/>
              </a:defRPr>
            </a:lvl2pPr>
            <a:lvl3pPr marL="987425" indent="-184150">
              <a:spcBef>
                <a:spcPct val="30000"/>
              </a:spcBef>
              <a:spcAft>
                <a:spcPct val="30000"/>
              </a:spcAft>
              <a:buChar char="•"/>
              <a:defRPr sz="2000">
                <a:solidFill>
                  <a:srgbClr val="000000"/>
                </a:solidFill>
                <a:latin typeface="Arial" panose="020B0604020202020204" pitchFamily="34" charset="0"/>
              </a:defRPr>
            </a:lvl3pPr>
            <a:lvl4pPr marL="1349375" indent="-182563">
              <a:spcBef>
                <a:spcPct val="30000"/>
              </a:spcBef>
              <a:spcAft>
                <a:spcPct val="30000"/>
              </a:spcAft>
              <a:buChar char="•"/>
              <a:defRPr sz="2000">
                <a:solidFill>
                  <a:srgbClr val="000000"/>
                </a:solidFill>
                <a:latin typeface="Arial" panose="020B0604020202020204" pitchFamily="34" charset="0"/>
              </a:defRPr>
            </a:lvl4pPr>
            <a:lvl5pPr marL="1698625" indent="-169863">
              <a:spcBef>
                <a:spcPct val="30000"/>
              </a:spcBef>
              <a:spcAft>
                <a:spcPct val="30000"/>
              </a:spcAft>
              <a:buChar char="•"/>
              <a:defRPr sz="2000">
                <a:solidFill>
                  <a:srgbClr val="000000"/>
                </a:solidFill>
                <a:latin typeface="Arial" panose="020B0604020202020204" pitchFamily="34" charset="0"/>
              </a:defRPr>
            </a:lvl5pPr>
            <a:lvl6pPr marL="2155825" indent="-169863" fontAlgn="base">
              <a:spcBef>
                <a:spcPct val="30000"/>
              </a:spcBef>
              <a:spcAft>
                <a:spcPct val="30000"/>
              </a:spcAft>
              <a:buChar char="•"/>
              <a:defRPr sz="2000">
                <a:solidFill>
                  <a:srgbClr val="000000"/>
                </a:solidFill>
                <a:latin typeface="Arial" panose="020B0604020202020204" pitchFamily="34" charset="0"/>
              </a:defRPr>
            </a:lvl6pPr>
            <a:lvl7pPr marL="2613025" indent="-169863" fontAlgn="base">
              <a:spcBef>
                <a:spcPct val="30000"/>
              </a:spcBef>
              <a:spcAft>
                <a:spcPct val="30000"/>
              </a:spcAft>
              <a:buChar char="•"/>
              <a:defRPr sz="2000">
                <a:solidFill>
                  <a:srgbClr val="000000"/>
                </a:solidFill>
                <a:latin typeface="Arial" panose="020B0604020202020204" pitchFamily="34" charset="0"/>
              </a:defRPr>
            </a:lvl7pPr>
            <a:lvl8pPr marL="3070225" indent="-169863" fontAlgn="base">
              <a:spcBef>
                <a:spcPct val="30000"/>
              </a:spcBef>
              <a:spcAft>
                <a:spcPct val="30000"/>
              </a:spcAft>
              <a:buChar char="•"/>
              <a:defRPr sz="2000">
                <a:solidFill>
                  <a:srgbClr val="000000"/>
                </a:solidFill>
                <a:latin typeface="Arial" panose="020B0604020202020204" pitchFamily="34" charset="0"/>
              </a:defRPr>
            </a:lvl8pPr>
            <a:lvl9pPr marL="3527425" indent="-169863" fontAlgn="base">
              <a:spcBef>
                <a:spcPct val="30000"/>
              </a:spcBef>
              <a:spcAft>
                <a:spcPct val="30000"/>
              </a:spcAft>
              <a:buChar char="•"/>
              <a:defRPr sz="2000">
                <a:solidFill>
                  <a:srgbClr val="000000"/>
                </a:solidFill>
                <a:latin typeface="Arial" panose="020B0604020202020204" pitchFamily="34" charset="0"/>
              </a:defRPr>
            </a:lvl9pPr>
          </a:lstStyle>
          <a:p>
            <a:pPr>
              <a:lnSpc>
                <a:spcPct val="100000"/>
              </a:lnSpc>
            </a:pPr>
            <a:r>
              <a:rPr lang="en-GB" altLang="en-US" sz="1600" dirty="0"/>
              <a:t>Each observation type is shown to provide benefit in 3 or more cases </a:t>
            </a:r>
          </a:p>
          <a:p>
            <a:pPr>
              <a:lnSpc>
                <a:spcPct val="100000"/>
              </a:lnSpc>
            </a:pPr>
            <a:r>
              <a:rPr lang="en-GB" altLang="en-US" sz="1600" dirty="0"/>
              <a:t>MOPS, Surface and Aircraft data in particular show strong benefits </a:t>
            </a:r>
          </a:p>
          <a:p>
            <a:pPr>
              <a:lnSpc>
                <a:spcPct val="100000"/>
              </a:lnSpc>
            </a:pPr>
            <a:r>
              <a:rPr lang="en-GB" altLang="en-US" sz="1600" dirty="0"/>
              <a:t>The benefit of aircraft data is far greater than in the mid-90's (probably due to the increase in AMDAR reports) </a:t>
            </a:r>
          </a:p>
          <a:p>
            <a:pPr>
              <a:lnSpc>
                <a:spcPct val="100000"/>
              </a:lnSpc>
            </a:pPr>
            <a:r>
              <a:rPr lang="en-GB" altLang="en-US" sz="1600" dirty="0" err="1"/>
              <a:t>Sonde</a:t>
            </a:r>
            <a:r>
              <a:rPr lang="en-GB" altLang="en-US" sz="1600" dirty="0"/>
              <a:t> data show a more supporting role </a:t>
            </a:r>
          </a:p>
          <a:p>
            <a:pPr>
              <a:lnSpc>
                <a:spcPct val="100000"/>
              </a:lnSpc>
            </a:pPr>
            <a:r>
              <a:rPr lang="en-GB" altLang="en-US" sz="1600" dirty="0"/>
              <a:t>No significant impacts were found from model boundary data up to T+12. </a:t>
            </a:r>
          </a:p>
        </p:txBody>
      </p:sp>
    </p:spTree>
    <p:extLst>
      <p:ext uri="{BB962C8B-B14F-4D97-AF65-F5344CB8AC3E}">
        <p14:creationId xmlns:p14="http://schemas.microsoft.com/office/powerpoint/2010/main" val="1037327988"/>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p:txBody>
          <a:bodyPr/>
          <a:lstStyle/>
          <a:p>
            <a:r>
              <a:rPr lang="en-GB" altLang="en-US"/>
              <a:t>© Crown copyright   Met Office</a:t>
            </a:r>
          </a:p>
        </p:txBody>
      </p:sp>
      <p:sp>
        <p:nvSpPr>
          <p:cNvPr id="214018" name="Rectangle 2"/>
          <p:cNvSpPr>
            <a:spLocks noGrp="1" noChangeArrowheads="1"/>
          </p:cNvSpPr>
          <p:nvPr>
            <p:ph type="title"/>
          </p:nvPr>
        </p:nvSpPr>
        <p:spPr>
          <a:xfrm>
            <a:off x="1072287" y="2571750"/>
            <a:ext cx="6507956" cy="946413"/>
          </a:xfrm>
        </p:spPr>
        <p:txBody>
          <a:bodyPr/>
          <a:lstStyle/>
          <a:p>
            <a:pPr algn="ctr"/>
            <a:r>
              <a:rPr lang="en-GB" altLang="en-US" sz="2400" dirty="0"/>
              <a:t>Observing System Simulation Experiments</a:t>
            </a:r>
            <a:br>
              <a:rPr lang="en-GB" altLang="en-US" sz="2400" dirty="0"/>
            </a:br>
            <a:r>
              <a:rPr lang="en-GB" altLang="en-US" sz="3300" dirty="0"/>
              <a:t>OSSE</a:t>
            </a:r>
            <a:r>
              <a:rPr lang="en-GB" altLang="en-US" sz="2400" dirty="0"/>
              <a:t>s</a:t>
            </a:r>
            <a:endParaRPr lang="en-US" altLang="en-US" sz="2400" dirty="0"/>
          </a:p>
        </p:txBody>
      </p:sp>
    </p:spTree>
    <p:extLst>
      <p:ext uri="{BB962C8B-B14F-4D97-AF65-F5344CB8AC3E}">
        <p14:creationId xmlns:p14="http://schemas.microsoft.com/office/powerpoint/2010/main" val="359557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a:t>© Crown copyright   Met Office  Andrew Lorenc  </a:t>
            </a:r>
            <a:fld id="{BBCA8E9A-4711-430D-94EE-3CFCEE9EFC99}" type="slidenum">
              <a:rPr lang="en-GB" altLang="en-US"/>
              <a:pPr/>
              <a:t>56</a:t>
            </a:fld>
            <a:endParaRPr lang="en-GB" altLang="en-US" sz="1050">
              <a:latin typeface="Times" panose="02020603050405020304" pitchFamily="18" charset="0"/>
            </a:endParaRPr>
          </a:p>
        </p:txBody>
      </p:sp>
      <p:sp>
        <p:nvSpPr>
          <p:cNvPr id="163842" name="Rectangle 2"/>
          <p:cNvSpPr>
            <a:spLocks noGrp="1" noChangeArrowheads="1"/>
          </p:cNvSpPr>
          <p:nvPr>
            <p:ph type="title"/>
          </p:nvPr>
        </p:nvSpPr>
        <p:spPr>
          <a:xfrm>
            <a:off x="2073964" y="0"/>
            <a:ext cx="6561179" cy="662609"/>
          </a:xfrm>
        </p:spPr>
        <p:txBody>
          <a:bodyPr/>
          <a:lstStyle/>
          <a:p>
            <a:r>
              <a:rPr lang="en-US" altLang="en-US" dirty="0"/>
              <a:t>OSSEs</a:t>
            </a:r>
          </a:p>
        </p:txBody>
      </p:sp>
      <p:sp>
        <p:nvSpPr>
          <p:cNvPr id="163843" name="Rectangle 3"/>
          <p:cNvSpPr>
            <a:spLocks noGrp="1" noChangeArrowheads="1"/>
          </p:cNvSpPr>
          <p:nvPr>
            <p:ph type="body" idx="1"/>
          </p:nvPr>
        </p:nvSpPr>
        <p:spPr>
          <a:xfrm>
            <a:off x="527050" y="1252329"/>
            <a:ext cx="8272393" cy="3332831"/>
          </a:xfrm>
        </p:spPr>
        <p:txBody>
          <a:bodyPr/>
          <a:lstStyle/>
          <a:p>
            <a:pPr marL="342900" indent="-342900">
              <a:spcAft>
                <a:spcPts val="1200"/>
              </a:spcAft>
            </a:pPr>
            <a:r>
              <a:rPr lang="en-US" altLang="en-US" sz="1800" dirty="0"/>
              <a:t>Allow us to estimate the impact of observing systems which do not yet exist.</a:t>
            </a:r>
          </a:p>
          <a:p>
            <a:pPr marL="342900" indent="-342900">
              <a:spcAft>
                <a:spcPts val="1200"/>
              </a:spcAft>
              <a:buFontTx/>
              <a:buAutoNum type="arabicPeriod"/>
            </a:pPr>
            <a:r>
              <a:rPr lang="en-US" altLang="en-US" sz="1800" dirty="0"/>
              <a:t>Simple </a:t>
            </a:r>
            <a:r>
              <a:rPr lang="en-US" altLang="en-US" sz="1800" dirty="0" err="1"/>
              <a:t>idealised</a:t>
            </a:r>
            <a:r>
              <a:rPr lang="en-US" altLang="en-US" sz="1800" dirty="0"/>
              <a:t> experiments.  </a:t>
            </a:r>
            <a:r>
              <a:rPr lang="en-US" altLang="en-US" sz="1800" i="1" dirty="0"/>
              <a:t>What might be the impact of next generation satellite data on next generation NWP systems?</a:t>
            </a:r>
          </a:p>
          <a:p>
            <a:pPr marL="342900" indent="-342900">
              <a:spcAft>
                <a:spcPts val="1200"/>
              </a:spcAft>
              <a:buFontTx/>
              <a:buAutoNum type="arabicPeriod"/>
            </a:pPr>
            <a:r>
              <a:rPr lang="en-US" altLang="en-US" sz="1800" dirty="0"/>
              <a:t>Full calibrated OSSEs.  </a:t>
            </a:r>
            <a:r>
              <a:rPr lang="en-US" altLang="en-US" sz="1800" i="1" dirty="0"/>
              <a:t>What is the impact of next generation satellite data on current NWP systems?</a:t>
            </a:r>
          </a:p>
          <a:p>
            <a:pPr marL="342900" indent="-342900">
              <a:spcAft>
                <a:spcPts val="1200"/>
              </a:spcAft>
            </a:pPr>
            <a:endParaRPr lang="en-US" altLang="en-US" sz="1800" i="1" dirty="0"/>
          </a:p>
        </p:txBody>
      </p:sp>
    </p:spTree>
    <p:extLst>
      <p:ext uri="{BB962C8B-B14F-4D97-AF65-F5344CB8AC3E}">
        <p14:creationId xmlns:p14="http://schemas.microsoft.com/office/powerpoint/2010/main" val="688749159"/>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303860" y="0"/>
            <a:ext cx="5697140" cy="1165704"/>
          </a:xfrm>
        </p:spPr>
        <p:txBody>
          <a:bodyPr>
            <a:normAutofit/>
          </a:bodyPr>
          <a:lstStyle/>
          <a:p>
            <a:pPr eaLnBrk="1" hangingPunct="1">
              <a:lnSpc>
                <a:spcPct val="100000"/>
              </a:lnSpc>
              <a:spcBef>
                <a:spcPct val="10000"/>
              </a:spcBef>
            </a:pPr>
            <a:r>
              <a:rPr lang="en-GB" altLang="en-US" sz="1800" dirty="0"/>
              <a:t>J. </a:t>
            </a:r>
            <a:r>
              <a:rPr lang="en-GB" altLang="en-US" sz="1800" dirty="0" err="1"/>
              <a:t>Charney</a:t>
            </a:r>
            <a:r>
              <a:rPr lang="en-GB" altLang="en-US" sz="1800" dirty="0"/>
              <a:t>, M. </a:t>
            </a:r>
            <a:r>
              <a:rPr lang="en-GB" altLang="en-US" sz="1800" dirty="0" err="1" smtClean="0"/>
              <a:t>Halem</a:t>
            </a:r>
            <a:r>
              <a:rPr lang="en-GB" altLang="en-US" sz="1800" dirty="0"/>
              <a:t>, and R. </a:t>
            </a:r>
            <a:r>
              <a:rPr lang="en-GB" altLang="en-US" sz="1800" dirty="0" err="1"/>
              <a:t>Jastrow</a:t>
            </a:r>
            <a:r>
              <a:rPr lang="en-GB" altLang="en-US" sz="1800" dirty="0"/>
              <a:t> (1969)</a:t>
            </a:r>
            <a:r>
              <a:rPr lang="en-GB" altLang="en-US" sz="975" dirty="0"/>
              <a:t> </a:t>
            </a:r>
            <a:br>
              <a:rPr lang="en-GB" altLang="en-US" sz="975" dirty="0"/>
            </a:br>
            <a:r>
              <a:rPr lang="en-GB" altLang="en-US" sz="975" i="1" dirty="0"/>
              <a:t>J. Atmos. Sci.</a:t>
            </a:r>
            <a:r>
              <a:rPr lang="en-GB" altLang="en-US" sz="975" dirty="0"/>
              <a:t> </a:t>
            </a:r>
            <a:r>
              <a:rPr lang="en-GB" altLang="en-US" sz="975" b="1" dirty="0"/>
              <a:t>26</a:t>
            </a:r>
            <a:r>
              <a:rPr lang="en-GB" altLang="en-US" sz="975" dirty="0"/>
              <a:t>, 1160-1163.</a:t>
            </a:r>
            <a:r>
              <a:rPr lang="en-GB" altLang="en-US" sz="1125" dirty="0"/>
              <a:t>   </a:t>
            </a:r>
            <a:br>
              <a:rPr lang="en-GB" altLang="en-US" sz="1125" dirty="0"/>
            </a:br>
            <a:r>
              <a:rPr lang="en-GB" altLang="en-US" sz="2100" b="1" dirty="0"/>
              <a:t>Use of incomplete historical data to infer the present state of the atmosphere</a:t>
            </a:r>
          </a:p>
        </p:txBody>
      </p:sp>
      <p:sp>
        <p:nvSpPr>
          <p:cNvPr id="6" name="Footer Placeholder 3"/>
          <p:cNvSpPr>
            <a:spLocks noGrp="1"/>
          </p:cNvSpPr>
          <p:nvPr>
            <p:ph type="ftr" sz="quarter" idx="10"/>
          </p:nvPr>
        </p:nvSpPr>
        <p:spPr/>
        <p:txBody>
          <a:bodyPr/>
          <a:lstStyle>
            <a:lvl1pPr eaLnBrk="0" hangingPunct="0">
              <a:defRPr sz="3300">
                <a:solidFill>
                  <a:schemeClr val="tx2"/>
                </a:solidFill>
                <a:latin typeface="Arial" panose="020B0604020202020204" pitchFamily="34" charset="0"/>
              </a:defRPr>
            </a:lvl1pPr>
            <a:lvl2pPr marL="557213" indent="-214313" eaLnBrk="0" hangingPunct="0">
              <a:defRPr sz="3300">
                <a:solidFill>
                  <a:schemeClr val="tx2"/>
                </a:solidFill>
                <a:latin typeface="Arial" panose="020B0604020202020204" pitchFamily="34" charset="0"/>
              </a:defRPr>
            </a:lvl2pPr>
            <a:lvl3pPr marL="857250" indent="-171450" eaLnBrk="0" hangingPunct="0">
              <a:defRPr sz="3300">
                <a:solidFill>
                  <a:schemeClr val="tx2"/>
                </a:solidFill>
                <a:latin typeface="Arial" panose="020B0604020202020204" pitchFamily="34" charset="0"/>
              </a:defRPr>
            </a:lvl3pPr>
            <a:lvl4pPr marL="1200150" indent="-171450" eaLnBrk="0" hangingPunct="0">
              <a:defRPr sz="3300">
                <a:solidFill>
                  <a:schemeClr val="tx2"/>
                </a:solidFill>
                <a:latin typeface="Arial" panose="020B0604020202020204" pitchFamily="34" charset="0"/>
              </a:defRPr>
            </a:lvl4pPr>
            <a:lvl5pPr marL="1543050" indent="-171450" eaLnBrk="0" hangingPunct="0">
              <a:defRPr sz="3300">
                <a:solidFill>
                  <a:schemeClr val="tx2"/>
                </a:solidFill>
                <a:latin typeface="Arial" panose="020B0604020202020204" pitchFamily="34" charset="0"/>
              </a:defRPr>
            </a:lvl5pPr>
            <a:lvl6pPr marL="1885950" indent="-171450" eaLnBrk="0" fontAlgn="base" hangingPunct="0">
              <a:lnSpc>
                <a:spcPct val="85000"/>
              </a:lnSpc>
              <a:spcBef>
                <a:spcPct val="0"/>
              </a:spcBef>
              <a:spcAft>
                <a:spcPct val="0"/>
              </a:spcAft>
              <a:defRPr sz="3300">
                <a:solidFill>
                  <a:schemeClr val="tx2"/>
                </a:solidFill>
                <a:latin typeface="Arial" panose="020B0604020202020204" pitchFamily="34" charset="0"/>
              </a:defRPr>
            </a:lvl6pPr>
            <a:lvl7pPr marL="2228850" indent="-171450" eaLnBrk="0" fontAlgn="base" hangingPunct="0">
              <a:lnSpc>
                <a:spcPct val="85000"/>
              </a:lnSpc>
              <a:spcBef>
                <a:spcPct val="0"/>
              </a:spcBef>
              <a:spcAft>
                <a:spcPct val="0"/>
              </a:spcAft>
              <a:defRPr sz="3300">
                <a:solidFill>
                  <a:schemeClr val="tx2"/>
                </a:solidFill>
                <a:latin typeface="Arial" panose="020B0604020202020204" pitchFamily="34" charset="0"/>
              </a:defRPr>
            </a:lvl7pPr>
            <a:lvl8pPr marL="2571750" indent="-171450" eaLnBrk="0" fontAlgn="base" hangingPunct="0">
              <a:lnSpc>
                <a:spcPct val="85000"/>
              </a:lnSpc>
              <a:spcBef>
                <a:spcPct val="0"/>
              </a:spcBef>
              <a:spcAft>
                <a:spcPct val="0"/>
              </a:spcAft>
              <a:defRPr sz="3300">
                <a:solidFill>
                  <a:schemeClr val="tx2"/>
                </a:solidFill>
                <a:latin typeface="Arial" panose="020B0604020202020204" pitchFamily="34" charset="0"/>
              </a:defRPr>
            </a:lvl8pPr>
            <a:lvl9pPr marL="2914650" indent="-171450" eaLnBrk="0" fontAlgn="base" hangingPunct="0">
              <a:lnSpc>
                <a:spcPct val="85000"/>
              </a:lnSpc>
              <a:spcBef>
                <a:spcPct val="0"/>
              </a:spcBef>
              <a:spcAft>
                <a:spcPct val="0"/>
              </a:spcAft>
              <a:defRPr sz="3300">
                <a:solidFill>
                  <a:schemeClr val="tx2"/>
                </a:solidFill>
                <a:latin typeface="Arial" panose="020B0604020202020204" pitchFamily="34" charset="0"/>
              </a:defRPr>
            </a:lvl9pPr>
          </a:lstStyle>
          <a:p>
            <a:r>
              <a:rPr lang="en-GB" altLang="en-US" sz="750" dirty="0">
                <a:solidFill>
                  <a:schemeClr val="tx1"/>
                </a:solidFill>
              </a:rPr>
              <a:t>© Crown </a:t>
            </a:r>
            <a:r>
              <a:rPr lang="en-GB" altLang="en-US" sz="750" dirty="0" smtClean="0">
                <a:solidFill>
                  <a:schemeClr val="tx1"/>
                </a:solidFill>
              </a:rPr>
              <a:t>copyright   </a:t>
            </a:r>
            <a:r>
              <a:rPr lang="en-GB" altLang="en-US" sz="750" dirty="0">
                <a:solidFill>
                  <a:schemeClr val="tx1"/>
                </a:solidFill>
              </a:rPr>
              <a:t>Met Office  Andrew Lorenc  </a:t>
            </a:r>
            <a:fld id="{139CA56E-24CC-4F1A-A0CB-035A5C9E97D6}" type="slidenum">
              <a:rPr lang="en-GB" altLang="en-US" sz="750">
                <a:solidFill>
                  <a:schemeClr val="tx1"/>
                </a:solidFill>
              </a:rPr>
              <a:pPr/>
              <a:t>57</a:t>
            </a:fld>
            <a:endParaRPr lang="en-GB" altLang="en-US" sz="1050" dirty="0">
              <a:solidFill>
                <a:schemeClr val="tx1"/>
              </a:solidFill>
              <a:latin typeface="Times" panose="02020603050405020304" pitchFamily="18" charset="0"/>
            </a:endParaRPr>
          </a:p>
          <a:p>
            <a:endParaRPr lang="en-GB" altLang="en-US" sz="1050" dirty="0">
              <a:solidFill>
                <a:schemeClr val="tx1"/>
              </a:solidFill>
              <a:latin typeface="Times" panose="02020603050405020304" pitchFamily="18" charset="0"/>
            </a:endParaRPr>
          </a:p>
        </p:txBody>
      </p:sp>
      <p:sp>
        <p:nvSpPr>
          <p:cNvPr id="45060" name="Text Box 3"/>
          <p:cNvSpPr txBox="1">
            <a:spLocks noChangeArrowheads="1"/>
          </p:cNvSpPr>
          <p:nvPr/>
        </p:nvSpPr>
        <p:spPr bwMode="auto">
          <a:xfrm>
            <a:off x="5536611" y="1192336"/>
            <a:ext cx="2888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nSpc>
                <a:spcPct val="100000"/>
              </a:lnSpc>
            </a:pPr>
            <a:r>
              <a:rPr lang="en-GB" altLang="en-US" sz="2400" b="1" dirty="0">
                <a:solidFill>
                  <a:schemeClr val="accent2"/>
                </a:solidFill>
                <a:latin typeface="Stone Sans ITC TT" pitchFamily="2" charset="0"/>
              </a:rPr>
              <a:t>OSSE</a:t>
            </a:r>
            <a:r>
              <a:rPr lang="en-GB" altLang="en-US" sz="1800" dirty="0">
                <a:solidFill>
                  <a:schemeClr val="accent2"/>
                </a:solidFill>
                <a:latin typeface="Stone Sans ITC TT" pitchFamily="2" charset="0"/>
              </a:rPr>
              <a:t> using </a:t>
            </a:r>
          </a:p>
          <a:p>
            <a:pPr>
              <a:lnSpc>
                <a:spcPct val="100000"/>
              </a:lnSpc>
            </a:pPr>
            <a:r>
              <a:rPr lang="en-GB" altLang="en-US" sz="1800" dirty="0" err="1">
                <a:solidFill>
                  <a:schemeClr val="accent2"/>
                </a:solidFill>
                <a:latin typeface="Stone Sans ITC TT" pitchFamily="2" charset="0"/>
              </a:rPr>
              <a:t>Mintz</a:t>
            </a:r>
            <a:r>
              <a:rPr lang="en-GB" altLang="en-US" sz="1800" dirty="0">
                <a:solidFill>
                  <a:schemeClr val="accent2"/>
                </a:solidFill>
                <a:latin typeface="Stone Sans ITC TT" pitchFamily="2" charset="0"/>
              </a:rPr>
              <a:t>-Arakawa model :  </a:t>
            </a:r>
          </a:p>
          <a:p>
            <a:pPr>
              <a:lnSpc>
                <a:spcPct val="100000"/>
              </a:lnSpc>
            </a:pPr>
            <a:r>
              <a:rPr lang="en-GB" altLang="en-US" sz="1800" dirty="0">
                <a:solidFill>
                  <a:schemeClr val="accent2"/>
                </a:solidFill>
                <a:latin typeface="Stone Sans ITC TT" pitchFamily="2" charset="0"/>
              </a:rPr>
              <a:t>9°</a:t>
            </a:r>
            <a:r>
              <a:rPr lang="en-GB" altLang="en-US" sz="1800" baseline="30000" dirty="0">
                <a:solidFill>
                  <a:schemeClr val="accent2"/>
                </a:solidFill>
                <a:latin typeface="Stone Sans ITC TT" pitchFamily="2" charset="0"/>
              </a:rPr>
              <a:t> </a:t>
            </a:r>
            <a:r>
              <a:rPr lang="en-GB" altLang="en-US" sz="1050" baseline="30000" dirty="0">
                <a:solidFill>
                  <a:schemeClr val="accent2"/>
                </a:solidFill>
                <a:latin typeface="Stone Sans ITC TT" pitchFamily="2" charset="0"/>
              </a:rPr>
              <a:t>x</a:t>
            </a:r>
            <a:r>
              <a:rPr lang="en-GB" altLang="en-US" sz="1800" dirty="0">
                <a:solidFill>
                  <a:schemeClr val="accent2"/>
                </a:solidFill>
                <a:latin typeface="Stone Sans ITC TT" pitchFamily="2" charset="0"/>
              </a:rPr>
              <a:t> 7° </a:t>
            </a:r>
            <a:r>
              <a:rPr lang="en-GB" altLang="en-US" sz="1050" baseline="30000" dirty="0">
                <a:solidFill>
                  <a:schemeClr val="accent2"/>
                </a:solidFill>
                <a:latin typeface="Stone Sans ITC TT" pitchFamily="2" charset="0"/>
              </a:rPr>
              <a:t>x</a:t>
            </a:r>
            <a:r>
              <a:rPr lang="en-GB" altLang="en-US" sz="1800" dirty="0">
                <a:solidFill>
                  <a:schemeClr val="accent2"/>
                </a:solidFill>
                <a:latin typeface="Stone Sans ITC TT" pitchFamily="2" charset="0"/>
              </a:rPr>
              <a:t> 2 levels.</a:t>
            </a:r>
          </a:p>
        </p:txBody>
      </p:sp>
      <p:pic>
        <p:nvPicPr>
          <p:cNvPr id="45061" name="Picture 4" descr="screen_du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09510"/>
            <a:ext cx="4057651" cy="364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1" name="Text Box 5"/>
          <p:cNvSpPr txBox="1">
            <a:spLocks noChangeArrowheads="1"/>
          </p:cNvSpPr>
          <p:nvPr/>
        </p:nvSpPr>
        <p:spPr bwMode="auto">
          <a:xfrm>
            <a:off x="5536611" y="2325811"/>
            <a:ext cx="2888456" cy="22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nSpc>
                <a:spcPct val="100000"/>
              </a:lnSpc>
              <a:spcBef>
                <a:spcPct val="30000"/>
              </a:spcBef>
              <a:buSzPct val="180000"/>
              <a:buFont typeface="Wingdings" panose="05000000000000000000" pitchFamily="2" charset="2"/>
              <a:buChar char="ü"/>
            </a:pPr>
            <a:r>
              <a:rPr lang="en-GB" altLang="en-US" sz="1950" i="1" dirty="0">
                <a:solidFill>
                  <a:srgbClr val="FF3300"/>
                </a:solidFill>
                <a:latin typeface="Stone Sans ITC TT" pitchFamily="2" charset="0"/>
              </a:rPr>
              <a:t> Satellite sounders could become a major part of the global OS.</a:t>
            </a:r>
          </a:p>
          <a:p>
            <a:pPr>
              <a:lnSpc>
                <a:spcPct val="100000"/>
              </a:lnSpc>
              <a:spcBef>
                <a:spcPct val="30000"/>
              </a:spcBef>
              <a:buSzPct val="180000"/>
              <a:buFont typeface="Wingdings" panose="05000000000000000000" pitchFamily="2" charset="2"/>
              <a:buChar char="û"/>
            </a:pPr>
            <a:r>
              <a:rPr lang="en-GB" altLang="en-US" sz="1950" i="1" dirty="0">
                <a:solidFill>
                  <a:srgbClr val="FF3300"/>
                </a:solidFill>
                <a:latin typeface="Stone Sans ITC TT" pitchFamily="2" charset="0"/>
              </a:rPr>
              <a:t>  Direct insertion of satellite temperature retrievals is a viable DA method.</a:t>
            </a:r>
          </a:p>
        </p:txBody>
      </p:sp>
    </p:spTree>
    <p:extLst>
      <p:ext uri="{BB962C8B-B14F-4D97-AF65-F5344CB8AC3E}">
        <p14:creationId xmlns:p14="http://schemas.microsoft.com/office/powerpoint/2010/main" val="19536896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5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GB" altLang="en-US"/>
              <a:t>© Crown copyright   Met Office  Andrew Lorenc  </a:t>
            </a:r>
            <a:fld id="{DEC5BED0-1D63-4832-B9A7-481A80A84D82}" type="slidenum">
              <a:rPr lang="en-GB" altLang="en-US"/>
              <a:pPr/>
              <a:t>58</a:t>
            </a:fld>
            <a:endParaRPr lang="en-GB" altLang="en-US" sz="1050">
              <a:latin typeface="Times" panose="02020603050405020304" pitchFamily="18" charset="0"/>
            </a:endParaRPr>
          </a:p>
        </p:txBody>
      </p:sp>
      <p:sp>
        <p:nvSpPr>
          <p:cNvPr id="217090" name="Rectangle 2"/>
          <p:cNvSpPr>
            <a:spLocks noGrp="1" noChangeArrowheads="1"/>
          </p:cNvSpPr>
          <p:nvPr>
            <p:ph type="title"/>
          </p:nvPr>
        </p:nvSpPr>
        <p:spPr>
          <a:xfrm>
            <a:off x="5922169" y="340519"/>
            <a:ext cx="2939198" cy="1823576"/>
          </a:xfrm>
        </p:spPr>
        <p:txBody>
          <a:bodyPr/>
          <a:lstStyle/>
          <a:p>
            <a:r>
              <a:rPr lang="en-GB" altLang="en-US" sz="1400" dirty="0" err="1" smtClean="0"/>
              <a:t>Morss</a:t>
            </a:r>
            <a:r>
              <a:rPr lang="en-GB" altLang="en-US" sz="1400" dirty="0" smtClean="0"/>
              <a:t> </a:t>
            </a:r>
            <a:r>
              <a:rPr lang="en-GB" altLang="en-US" sz="1400" dirty="0"/>
              <a:t>and </a:t>
            </a:r>
            <a:r>
              <a:rPr lang="en-GB" altLang="en-US" sz="1400" dirty="0" smtClean="0"/>
              <a:t>Emanuel </a:t>
            </a:r>
            <a:r>
              <a:rPr lang="en-GB" altLang="en-US" sz="1400" dirty="0"/>
              <a:t>(2001)</a:t>
            </a:r>
            <a:r>
              <a:rPr lang="en-GB" altLang="en-US" sz="900" dirty="0"/>
              <a:t/>
            </a:r>
            <a:br>
              <a:rPr lang="en-GB" altLang="en-US" sz="900" dirty="0"/>
            </a:br>
            <a:r>
              <a:rPr lang="en-GB" altLang="en-US" sz="2000" dirty="0"/>
              <a:t>Idealized Adaptive Observation Strategies for Improving Numerical Weather </a:t>
            </a:r>
            <a:r>
              <a:rPr lang="en-GB" altLang="en-US" sz="2000" dirty="0" smtClean="0"/>
              <a:t>Prediction</a:t>
            </a:r>
            <a:endParaRPr lang="en-GB" altLang="en-US" dirty="0"/>
          </a:p>
        </p:txBody>
      </p:sp>
      <p:pic>
        <p:nvPicPr>
          <p:cNvPr id="217091" name="Picture 3" descr="i1520-0469-058-02-0210-f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114300"/>
            <a:ext cx="4586288" cy="3782616"/>
          </a:xfrm>
          <a:prstGeom prst="rect">
            <a:avLst/>
          </a:prstGeom>
          <a:noFill/>
          <a:extLst>
            <a:ext uri="{909E8E84-426E-40DD-AFC4-6F175D3DCCD1}">
              <a14:hiddenFill xmlns:a14="http://schemas.microsoft.com/office/drawing/2010/main">
                <a:solidFill>
                  <a:srgbClr val="FFFFFF"/>
                </a:solidFill>
              </a14:hiddenFill>
            </a:ext>
          </a:extLst>
        </p:spPr>
      </p:pic>
      <p:sp>
        <p:nvSpPr>
          <p:cNvPr id="217092" name="Text Box 4"/>
          <p:cNvSpPr txBox="1">
            <a:spLocks noChangeArrowheads="1"/>
          </p:cNvSpPr>
          <p:nvPr/>
        </p:nvSpPr>
        <p:spPr bwMode="auto">
          <a:xfrm>
            <a:off x="5886450" y="3200401"/>
            <a:ext cx="2228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pPr>
            <a:r>
              <a:rPr lang="en-GB" altLang="en-US" sz="1800">
                <a:latin typeface="Stone Sans ITC TT" pitchFamily="2" charset="0"/>
              </a:rPr>
              <a:t>QG channel model: 250</a:t>
            </a:r>
            <a:r>
              <a:rPr lang="en-GB" altLang="en-US" sz="1050" baseline="30000">
                <a:latin typeface="Stone Sans ITC TT" pitchFamily="2" charset="0"/>
              </a:rPr>
              <a:t>x</a:t>
            </a:r>
            <a:r>
              <a:rPr lang="en-GB" altLang="en-US" sz="1800">
                <a:latin typeface="Stone Sans ITC TT" pitchFamily="2" charset="0"/>
              </a:rPr>
              <a:t>250km </a:t>
            </a:r>
            <a:r>
              <a:rPr lang="en-GB" altLang="en-US" sz="1050" baseline="30000">
                <a:latin typeface="Stone Sans ITC TT" pitchFamily="2" charset="0"/>
              </a:rPr>
              <a:t>x</a:t>
            </a:r>
            <a:r>
              <a:rPr lang="en-GB" altLang="en-US" sz="1800">
                <a:latin typeface="Stone Sans ITC TT" pitchFamily="2" charset="0"/>
              </a:rPr>
              <a:t> 5levels</a:t>
            </a:r>
          </a:p>
        </p:txBody>
      </p:sp>
      <p:sp>
        <p:nvSpPr>
          <p:cNvPr id="217093" name="Text Box 5"/>
          <p:cNvSpPr txBox="1">
            <a:spLocks noChangeArrowheads="1"/>
          </p:cNvSpPr>
          <p:nvPr/>
        </p:nvSpPr>
        <p:spPr bwMode="auto">
          <a:xfrm>
            <a:off x="1371600" y="4000500"/>
            <a:ext cx="66294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30000"/>
              </a:spcBef>
              <a:buSzPct val="180000"/>
              <a:buFont typeface="Wingdings" panose="05000000000000000000" pitchFamily="2" charset="2"/>
              <a:buChar char="ü"/>
            </a:pPr>
            <a:r>
              <a:rPr lang="en-GB" altLang="en-US" sz="1650" i="1">
                <a:solidFill>
                  <a:srgbClr val="FF0000"/>
                </a:solidFill>
                <a:latin typeface="Stone Sans ITC TT" pitchFamily="2" charset="0"/>
              </a:rPr>
              <a:t>  Targeted observations are twice as effective as random ones.</a:t>
            </a:r>
          </a:p>
        </p:txBody>
      </p:sp>
    </p:spTree>
    <p:extLst>
      <p:ext uri="{BB962C8B-B14F-4D97-AF65-F5344CB8AC3E}">
        <p14:creationId xmlns:p14="http://schemas.microsoft.com/office/powerpoint/2010/main" val="3558500730"/>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GB" altLang="en-US"/>
              <a:t>© Crown copyright   Met Office  Andrew Lorenc  </a:t>
            </a:r>
            <a:fld id="{42182C6F-B66B-4ADE-AE98-8F0268B1C02C}" type="slidenum">
              <a:rPr lang="en-GB" altLang="en-US"/>
              <a:pPr/>
              <a:t>59</a:t>
            </a:fld>
            <a:endParaRPr lang="en-GB" altLang="en-US" sz="1050">
              <a:latin typeface="Times" panose="02020603050405020304" pitchFamily="18" charset="0"/>
            </a:endParaRPr>
          </a:p>
        </p:txBody>
      </p:sp>
      <p:sp>
        <p:nvSpPr>
          <p:cNvPr id="198658" name="AutoShape 3"/>
          <p:cNvSpPr>
            <a:spLocks noChangeArrowheads="1"/>
          </p:cNvSpPr>
          <p:nvPr/>
        </p:nvSpPr>
        <p:spPr bwMode="auto">
          <a:xfrm>
            <a:off x="2396729" y="4319588"/>
            <a:ext cx="3429000" cy="229791"/>
          </a:xfrm>
          <a:prstGeom prst="roundRect">
            <a:avLst>
              <a:gd name="adj" fmla="val 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2" tIns="34286" rIns="68572" bIns="34286" anchor="ctr"/>
          <a:lstStyle>
            <a:lvl1pPr>
              <a:defRPr>
                <a:solidFill>
                  <a:schemeClr val="tx1"/>
                </a:solidFill>
                <a:latin typeface="Arial" panose="020B0604020202020204" pitchFamily="34" charset="0"/>
              </a:defRPr>
            </a:lvl1pPr>
            <a:lvl2pPr marL="34039175" indent="-33629600">
              <a:defRPr>
                <a:solidFill>
                  <a:schemeClr val="tx1"/>
                </a:solidFill>
                <a:latin typeface="Arial" panose="020B0604020202020204" pitchFamily="34" charset="0"/>
              </a:defRPr>
            </a:lvl2pPr>
            <a:lvl3pPr marL="46397863" indent="-4557712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lnSpc>
                <a:spcPct val="100000"/>
              </a:lnSpc>
            </a:pPr>
            <a:endParaRPr lang="en-US" altLang="en-US" sz="825" b="1">
              <a:ea typeface="ＭＳ Ｐゴシック" panose="020B0600070205080204" pitchFamily="34" charset="-128"/>
            </a:endParaRPr>
          </a:p>
        </p:txBody>
      </p:sp>
      <p:sp>
        <p:nvSpPr>
          <p:cNvPr id="198659" name="Text Box 5"/>
          <p:cNvSpPr txBox="1">
            <a:spLocks noChangeArrowheads="1"/>
          </p:cNvSpPr>
          <p:nvPr/>
        </p:nvSpPr>
        <p:spPr bwMode="auto">
          <a:xfrm>
            <a:off x="1280765" y="159544"/>
            <a:ext cx="6588919" cy="896963"/>
          </a:xfrm>
          <a:prstGeom prst="rect">
            <a:avLst/>
          </a:prstGeom>
          <a:solidFill>
            <a:srgbClr val="0308D3"/>
          </a:solidFill>
          <a:ln w="9525">
            <a:solidFill>
              <a:srgbClr val="ABFFAB"/>
            </a:solidFill>
            <a:miter lim="800000"/>
            <a:headEnd/>
            <a:tailEnd/>
          </a:ln>
        </p:spPr>
        <p:txBody>
          <a:bodyPr lIns="42467" tIns="21234" rIns="42467" bIns="21234">
            <a:spAutoFit/>
          </a:bodyPr>
          <a:lstStyle>
            <a:lvl1pPr defTabSz="906463">
              <a:defRPr>
                <a:solidFill>
                  <a:schemeClr val="tx1"/>
                </a:solidFill>
                <a:latin typeface="Arial" panose="020B0604020202020204" pitchFamily="34" charset="0"/>
              </a:defRPr>
            </a:lvl1pPr>
            <a:lvl2pPr marL="34039175" indent="-33629600" defTabSz="906463">
              <a:defRPr>
                <a:solidFill>
                  <a:schemeClr val="tx1"/>
                </a:solidFill>
                <a:latin typeface="Arial" panose="020B0604020202020204" pitchFamily="34" charset="0"/>
              </a:defRPr>
            </a:lvl2pPr>
            <a:lvl3pPr marL="46397863" indent="-45577125" defTabSz="9064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lnSpc>
                <a:spcPct val="100000"/>
              </a:lnSpc>
            </a:pPr>
            <a:r>
              <a:rPr lang="en-US" altLang="en-US" sz="2100" b="1" dirty="0">
                <a:solidFill>
                  <a:srgbClr val="F7FD07"/>
                </a:solidFill>
                <a:ea typeface="ＭＳ Ｐゴシック" panose="020B0600070205080204" pitchFamily="34" charset="-128"/>
              </a:rPr>
              <a:t>International Collaborative Joint OSSE</a:t>
            </a:r>
          </a:p>
          <a:p>
            <a:pPr algn="ctr" eaLnBrk="0" hangingPunct="0">
              <a:lnSpc>
                <a:spcPct val="100000"/>
              </a:lnSpc>
            </a:pPr>
            <a:r>
              <a:rPr lang="en-US" altLang="en-US" sz="1275" b="1" dirty="0">
                <a:solidFill>
                  <a:srgbClr val="F7FD07"/>
                </a:solidFill>
                <a:ea typeface="ＭＳ Ｐゴシック" panose="020B0600070205080204" pitchFamily="34" charset="-128"/>
              </a:rPr>
              <a:t>- Toward reliable and timely assessment of future observing systems -</a:t>
            </a:r>
          </a:p>
          <a:p>
            <a:pPr algn="ctr" eaLnBrk="0" hangingPunct="0">
              <a:lnSpc>
                <a:spcPct val="100000"/>
              </a:lnSpc>
            </a:pPr>
            <a:r>
              <a:rPr lang="en-US" altLang="en-US" sz="1125" i="1" dirty="0">
                <a:solidFill>
                  <a:srgbClr val="FF9933"/>
                </a:solidFill>
                <a:latin typeface="Times New Roman" panose="02020603050405020304" pitchFamily="18" charset="0"/>
                <a:ea typeface="ＭＳ Ｐゴシック" panose="020B0600070205080204" pitchFamily="34" charset="-128"/>
              </a:rPr>
              <a:t>http://www.emc.ncep.noaa.gov/research/JointOSSEs</a:t>
            </a:r>
          </a:p>
          <a:p>
            <a:pPr algn="r" eaLnBrk="0" hangingPunct="0">
              <a:lnSpc>
                <a:spcPct val="100000"/>
              </a:lnSpc>
            </a:pPr>
            <a:endParaRPr lang="en-US" altLang="en-US" sz="1050" i="1" dirty="0">
              <a:solidFill>
                <a:srgbClr val="C5FFC5"/>
              </a:solidFill>
              <a:latin typeface="Times New Roman" panose="02020603050405020304" pitchFamily="18" charset="0"/>
              <a:ea typeface="ＭＳ Ｐゴシック" panose="020B0600070205080204" pitchFamily="34" charset="-128"/>
            </a:endParaRPr>
          </a:p>
        </p:txBody>
      </p:sp>
      <p:sp>
        <p:nvSpPr>
          <p:cNvPr id="198660" name="Text Box 7"/>
          <p:cNvSpPr txBox="1">
            <a:spLocks noChangeArrowheads="1"/>
          </p:cNvSpPr>
          <p:nvPr/>
        </p:nvSpPr>
        <p:spPr bwMode="auto">
          <a:xfrm>
            <a:off x="1926432" y="1171576"/>
            <a:ext cx="5213747" cy="389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77" tIns="32139" rIns="64277" bIns="32139">
            <a:spAutoFit/>
          </a:bodyPr>
          <a:lstStyle>
            <a:lvl1pPr defTabSz="906463">
              <a:tabLst>
                <a:tab pos="4251325" algn="l"/>
              </a:tabLst>
              <a:defRPr>
                <a:solidFill>
                  <a:schemeClr val="tx1"/>
                </a:solidFill>
                <a:latin typeface="Arial" panose="020B0604020202020204" pitchFamily="34" charset="0"/>
              </a:defRPr>
            </a:lvl1pPr>
            <a:lvl2pPr marL="34039175" indent="-33629600" defTabSz="906463">
              <a:tabLst>
                <a:tab pos="4251325" algn="l"/>
              </a:tabLst>
              <a:defRPr>
                <a:solidFill>
                  <a:schemeClr val="tx1"/>
                </a:solidFill>
                <a:latin typeface="Arial" panose="020B0604020202020204" pitchFamily="34" charset="0"/>
              </a:defRPr>
            </a:lvl2pPr>
            <a:lvl3pPr marL="46397863" indent="-45577125" defTabSz="906463">
              <a:tabLst>
                <a:tab pos="4251325" algn="l"/>
              </a:tabLst>
              <a:defRPr>
                <a:solidFill>
                  <a:schemeClr val="tx1"/>
                </a:solidFill>
                <a:latin typeface="Arial" panose="020B0604020202020204" pitchFamily="34" charset="0"/>
              </a:defRPr>
            </a:lvl3pPr>
            <a:lvl4pPr>
              <a:tabLst>
                <a:tab pos="4251325" algn="l"/>
              </a:tabLst>
              <a:defRPr>
                <a:solidFill>
                  <a:schemeClr val="tx1"/>
                </a:solidFill>
                <a:latin typeface="Arial" panose="020B0604020202020204" pitchFamily="34" charset="0"/>
              </a:defRPr>
            </a:lvl4pPr>
            <a:lvl5pPr>
              <a:tabLst>
                <a:tab pos="4251325" algn="l"/>
              </a:tabLst>
              <a:defRPr>
                <a:solidFill>
                  <a:schemeClr val="tx1"/>
                </a:solidFill>
                <a:latin typeface="Arial" panose="020B0604020202020204" pitchFamily="34" charset="0"/>
              </a:defRPr>
            </a:lvl5pPr>
            <a:lvl6pPr marL="457200" fontAlgn="base">
              <a:spcBef>
                <a:spcPct val="0"/>
              </a:spcBef>
              <a:spcAft>
                <a:spcPct val="0"/>
              </a:spcAft>
              <a:tabLst>
                <a:tab pos="4251325" algn="l"/>
              </a:tabLst>
              <a:defRPr>
                <a:solidFill>
                  <a:schemeClr val="tx1"/>
                </a:solidFill>
                <a:latin typeface="Arial" panose="020B0604020202020204" pitchFamily="34" charset="0"/>
              </a:defRPr>
            </a:lvl6pPr>
            <a:lvl7pPr marL="914400" fontAlgn="base">
              <a:spcBef>
                <a:spcPct val="0"/>
              </a:spcBef>
              <a:spcAft>
                <a:spcPct val="0"/>
              </a:spcAft>
              <a:tabLst>
                <a:tab pos="4251325" algn="l"/>
              </a:tabLst>
              <a:defRPr>
                <a:solidFill>
                  <a:schemeClr val="tx1"/>
                </a:solidFill>
                <a:latin typeface="Arial" panose="020B0604020202020204" pitchFamily="34" charset="0"/>
              </a:defRPr>
            </a:lvl7pPr>
            <a:lvl8pPr marL="1371600" fontAlgn="base">
              <a:spcBef>
                <a:spcPct val="0"/>
              </a:spcBef>
              <a:spcAft>
                <a:spcPct val="0"/>
              </a:spcAft>
              <a:tabLst>
                <a:tab pos="4251325" algn="l"/>
              </a:tabLst>
              <a:defRPr>
                <a:solidFill>
                  <a:schemeClr val="tx1"/>
                </a:solidFill>
                <a:latin typeface="Arial" panose="020B0604020202020204" pitchFamily="34" charset="0"/>
              </a:defRPr>
            </a:lvl8pPr>
            <a:lvl9pPr marL="1828800" fontAlgn="base">
              <a:spcBef>
                <a:spcPct val="0"/>
              </a:spcBef>
              <a:spcAft>
                <a:spcPct val="0"/>
              </a:spcAft>
              <a:tabLst>
                <a:tab pos="4251325" algn="l"/>
              </a:tabLst>
              <a:defRPr>
                <a:solidFill>
                  <a:schemeClr val="tx1"/>
                </a:solidFill>
                <a:latin typeface="Arial" panose="020B0604020202020204" pitchFamily="34" charset="0"/>
              </a:defRPr>
            </a:lvl9pPr>
          </a:lstStyle>
          <a:p>
            <a:pPr algn="ctr" eaLnBrk="0" hangingPunct="0">
              <a:lnSpc>
                <a:spcPct val="100000"/>
              </a:lnSpc>
            </a:pPr>
            <a:r>
              <a:rPr lang="en-US" altLang="ja-JP" sz="1650" b="1">
                <a:ea typeface="ＭＳ Ｐゴシック" panose="020B0600070205080204" pitchFamily="34" charset="-128"/>
              </a:rPr>
              <a:t>Participating Institutes</a:t>
            </a:r>
          </a:p>
          <a:p>
            <a:pPr algn="ctr" eaLnBrk="0" hangingPunct="0">
              <a:lnSpc>
                <a:spcPct val="100000"/>
              </a:lnSpc>
            </a:pPr>
            <a:r>
              <a:rPr lang="en-US" altLang="ja-JP" sz="1350">
                <a:ea typeface="ＭＳ Ｐゴシック" panose="020B0600070205080204" pitchFamily="34" charset="-128"/>
              </a:rPr>
              <a:t>National Centers for Environmental Prediction (NCEP)</a:t>
            </a:r>
          </a:p>
          <a:p>
            <a:pPr algn="ctr" eaLnBrk="0" hangingPunct="0">
              <a:lnSpc>
                <a:spcPct val="100000"/>
              </a:lnSpc>
            </a:pPr>
            <a:r>
              <a:rPr lang="en-US" altLang="ja-JP" sz="1350">
                <a:ea typeface="ＭＳ Ｐゴシック" panose="020B0600070205080204" pitchFamily="34" charset="-128"/>
              </a:rPr>
              <a:t>NASA/Goddard Space Flight Center (GSFC)</a:t>
            </a:r>
            <a:endParaRPr lang="fr-FR" altLang="ja-JP" sz="1350">
              <a:ea typeface="ＭＳ Ｐゴシック" panose="020B0600070205080204" pitchFamily="34" charset="-128"/>
            </a:endParaRPr>
          </a:p>
          <a:p>
            <a:pPr algn="ctr" eaLnBrk="0" hangingPunct="0">
              <a:lnSpc>
                <a:spcPct val="100000"/>
              </a:lnSpc>
            </a:pPr>
            <a:r>
              <a:rPr lang="fr-FR" altLang="ja-JP" sz="1350">
                <a:ea typeface="ＭＳ Ｐゴシック" panose="020B0600070205080204" pitchFamily="34" charset="-128"/>
              </a:rPr>
              <a:t>NOAA/ NESDIS/STAR</a:t>
            </a:r>
            <a:r>
              <a:rPr lang="en-US" altLang="ja-JP" sz="1350">
                <a:ea typeface="ＭＳ Ｐゴシック" panose="020B0600070205080204" pitchFamily="34" charset="-128"/>
              </a:rPr>
              <a:t>,  </a:t>
            </a:r>
          </a:p>
          <a:p>
            <a:pPr algn="ctr" eaLnBrk="0" hangingPunct="0">
              <a:lnSpc>
                <a:spcPct val="100000"/>
              </a:lnSpc>
            </a:pPr>
            <a:r>
              <a:rPr lang="en-US" altLang="ja-JP" sz="1350">
                <a:ea typeface="ＭＳ Ｐゴシック" panose="020B0600070205080204" pitchFamily="34" charset="-128"/>
              </a:rPr>
              <a:t>ECMWF,</a:t>
            </a:r>
          </a:p>
          <a:p>
            <a:pPr algn="ctr" eaLnBrk="0" hangingPunct="0">
              <a:lnSpc>
                <a:spcPct val="100000"/>
              </a:lnSpc>
            </a:pPr>
            <a:r>
              <a:rPr lang="en-US" altLang="ja-JP" sz="1350">
                <a:ea typeface="ＭＳ Ｐゴシック" panose="020B0600070205080204" pitchFamily="34" charset="-128"/>
              </a:rPr>
              <a:t>Joint Center for Satellite and Data Assimilation (JCSDA)</a:t>
            </a:r>
          </a:p>
          <a:p>
            <a:pPr algn="ctr" eaLnBrk="0" hangingPunct="0">
              <a:lnSpc>
                <a:spcPct val="100000"/>
              </a:lnSpc>
            </a:pPr>
            <a:r>
              <a:rPr lang="en-US" altLang="ja-JP" sz="1350">
                <a:ea typeface="ＭＳ Ｐゴシック" panose="020B0600070205080204" pitchFamily="34" charset="-128"/>
              </a:rPr>
              <a:t>NOAA/Earth System Research Laboratory (ESRL)    </a:t>
            </a:r>
          </a:p>
          <a:p>
            <a:pPr algn="ctr" eaLnBrk="0" hangingPunct="0">
              <a:lnSpc>
                <a:spcPct val="100000"/>
              </a:lnSpc>
            </a:pPr>
            <a:r>
              <a:rPr lang="en-US" altLang="ja-JP" sz="1350">
                <a:ea typeface="ＭＳ Ｐゴシック" panose="020B0600070205080204" pitchFamily="34" charset="-128"/>
              </a:rPr>
              <a:t>Simpson Weather Associates(SWA),</a:t>
            </a:r>
          </a:p>
          <a:p>
            <a:pPr algn="ctr" eaLnBrk="0" hangingPunct="0">
              <a:lnSpc>
                <a:spcPct val="100000"/>
              </a:lnSpc>
            </a:pPr>
            <a:r>
              <a:rPr lang="en-US" altLang="ja-JP" sz="1350">
                <a:ea typeface="ＭＳ Ｐゴシック" panose="020B0600070205080204" pitchFamily="34" charset="-128"/>
              </a:rPr>
              <a:t>Royal Dutch Meteorological Institute (KNMI)</a:t>
            </a:r>
          </a:p>
          <a:p>
            <a:pPr algn="ctr" eaLnBrk="0" hangingPunct="0">
              <a:lnSpc>
                <a:spcPct val="100000"/>
              </a:lnSpc>
            </a:pPr>
            <a:r>
              <a:rPr lang="en-US" altLang="ja-JP" sz="1350">
                <a:ea typeface="ＭＳ Ｐゴシック" panose="020B0600070205080204" pitchFamily="34" charset="-128"/>
              </a:rPr>
              <a:t>Mississippi State University/GRI (MSU)</a:t>
            </a:r>
          </a:p>
          <a:p>
            <a:pPr algn="ctr" eaLnBrk="0" hangingPunct="0">
              <a:lnSpc>
                <a:spcPct val="100000"/>
              </a:lnSpc>
            </a:pPr>
            <a:r>
              <a:rPr lang="en-US" altLang="ja-JP" sz="1350">
                <a:ea typeface="ＭＳ Ｐゴシック" panose="020B0600070205080204" pitchFamily="34" charset="-128"/>
              </a:rPr>
              <a:t>University of Utah</a:t>
            </a:r>
          </a:p>
          <a:p>
            <a:pPr algn="ctr" eaLnBrk="0" hangingPunct="0">
              <a:lnSpc>
                <a:spcPct val="100000"/>
              </a:lnSpc>
            </a:pPr>
            <a:r>
              <a:rPr lang="en-US" altLang="ja-JP" sz="1350" b="1">
                <a:ea typeface="ＭＳ Ｐゴシック" panose="020B0600070205080204" pitchFamily="34" charset="-128"/>
              </a:rPr>
              <a:t>Other institutes expressing interest</a:t>
            </a:r>
          </a:p>
          <a:p>
            <a:pPr algn="ctr" eaLnBrk="0" hangingPunct="0">
              <a:lnSpc>
                <a:spcPct val="100000"/>
              </a:lnSpc>
            </a:pPr>
            <a:r>
              <a:rPr lang="en-US" altLang="ja-JP" sz="1200">
                <a:ea typeface="ＭＳ Ｐゴシック" panose="020B0600070205080204" pitchFamily="34" charset="-128"/>
              </a:rPr>
              <a:t>Northrop Grumman Space Technology, NCAR,</a:t>
            </a:r>
          </a:p>
          <a:p>
            <a:pPr algn="ctr" eaLnBrk="0" hangingPunct="0">
              <a:lnSpc>
                <a:spcPct val="100000"/>
              </a:lnSpc>
            </a:pPr>
            <a:r>
              <a:rPr lang="en-US" altLang="ja-JP" sz="1200">
                <a:ea typeface="ＭＳ Ｐゴシック" panose="020B0600070205080204" pitchFamily="34" charset="-128"/>
              </a:rPr>
              <a:t> NOAA/OAR/AOML</a:t>
            </a:r>
            <a:r>
              <a:rPr lang="fr-FR" altLang="ja-JP" sz="1200">
                <a:ea typeface="ＭＳ Ｐゴシック" panose="020B0600070205080204" pitchFamily="34" charset="-128"/>
              </a:rPr>
              <a:t>,  </a:t>
            </a:r>
            <a:r>
              <a:rPr lang="en-US" altLang="ja-JP" sz="1200">
                <a:ea typeface="ＭＳ Ｐゴシック" panose="020B0600070205080204" pitchFamily="34" charset="-128"/>
              </a:rPr>
              <a:t>Environment of Canada,</a:t>
            </a:r>
          </a:p>
          <a:p>
            <a:pPr algn="ctr" eaLnBrk="0" hangingPunct="0">
              <a:lnSpc>
                <a:spcPct val="100000"/>
              </a:lnSpc>
            </a:pPr>
            <a:r>
              <a:rPr lang="nb-NO" altLang="ja-JP" sz="1200">
                <a:ea typeface="ＭＳ Ｐゴシック" panose="020B0600070205080204" pitchFamily="34" charset="-128"/>
              </a:rPr>
              <a:t>National Space Organization (NSPO,Taiwan),</a:t>
            </a:r>
          </a:p>
          <a:p>
            <a:pPr algn="ctr" eaLnBrk="0" hangingPunct="0">
              <a:lnSpc>
                <a:spcPct val="100000"/>
              </a:lnSpc>
            </a:pPr>
            <a:r>
              <a:rPr lang="nb-NO" altLang="ja-JP" sz="1200">
                <a:ea typeface="ＭＳ Ｐゴシック" panose="020B0600070205080204" pitchFamily="34" charset="-128"/>
              </a:rPr>
              <a:t>Central Weather Bureau(Taiwan),</a:t>
            </a:r>
          </a:p>
          <a:p>
            <a:pPr algn="ctr" eaLnBrk="0" hangingPunct="0">
              <a:lnSpc>
                <a:spcPct val="100000"/>
              </a:lnSpc>
            </a:pPr>
            <a:r>
              <a:rPr lang="nb-NO" altLang="ja-JP" sz="1200">
                <a:ea typeface="ＭＳ Ｐゴシック" panose="020B0600070205080204" pitchFamily="34" charset="-128"/>
              </a:rPr>
              <a:t> </a:t>
            </a:r>
            <a:r>
              <a:rPr lang="en-US" altLang="ja-JP" sz="1200">
                <a:ea typeface="ＭＳ Ｐゴシック" panose="020B0600070205080204" pitchFamily="34" charset="-128"/>
              </a:rPr>
              <a:t>JMA(Japan), University of Tokyo, JAMSTEC, </a:t>
            </a:r>
          </a:p>
          <a:p>
            <a:pPr algn="ctr" eaLnBrk="0" hangingPunct="0">
              <a:lnSpc>
                <a:spcPct val="100000"/>
              </a:lnSpc>
            </a:pPr>
            <a:r>
              <a:rPr lang="nb-NO" altLang="ja-JP" sz="1200">
                <a:ea typeface="ＭＳ Ｐゴシック" panose="020B0600070205080204" pitchFamily="34" charset="-128"/>
              </a:rPr>
              <a:t>Norsk Institutt for Luftforskning (NILU,Norway), CMA(China), and more</a:t>
            </a:r>
          </a:p>
          <a:p>
            <a:pPr algn="ctr" eaLnBrk="0" hangingPunct="0">
              <a:lnSpc>
                <a:spcPct val="100000"/>
              </a:lnSpc>
            </a:pPr>
            <a:endParaRPr lang="fr-FR" altLang="ja-JP" sz="1200">
              <a:ea typeface="ＭＳ Ｐゴシック" panose="020B0600070205080204" pitchFamily="34" charset="-128"/>
            </a:endParaRPr>
          </a:p>
        </p:txBody>
      </p:sp>
    </p:spTree>
    <p:extLst>
      <p:ext uri="{BB962C8B-B14F-4D97-AF65-F5344CB8AC3E}">
        <p14:creationId xmlns:p14="http://schemas.microsoft.com/office/powerpoint/2010/main" val="90856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564481" y="81898"/>
            <a:ext cx="5829300" cy="530915"/>
          </a:xfrm>
        </p:spPr>
        <p:txBody>
          <a:bodyPr/>
          <a:lstStyle/>
          <a:p>
            <a:pPr algn="ctr"/>
            <a:r>
              <a:rPr lang="fr-FR" altLang="en-US" sz="3000" dirty="0" err="1">
                <a:latin typeface="Comic Sans MS" panose="030F0702030302020204" pitchFamily="66" charset="0"/>
              </a:rPr>
              <a:t>Statistical</a:t>
            </a:r>
            <a:r>
              <a:rPr lang="fr-FR" altLang="en-US" sz="3000" dirty="0">
                <a:latin typeface="Comic Sans MS" panose="030F0702030302020204" pitchFamily="66" charset="0"/>
              </a:rPr>
              <a:t> use of innovations</a:t>
            </a:r>
          </a:p>
        </p:txBody>
      </p:sp>
      <p:graphicFrame>
        <p:nvGraphicFramePr>
          <p:cNvPr id="161819" name="Object 27"/>
          <p:cNvGraphicFramePr>
            <a:graphicFrameLocks noChangeAspect="1"/>
          </p:cNvGraphicFramePr>
          <p:nvPr>
            <p:extLst>
              <p:ext uri="{D42A27DB-BD31-4B8C-83A1-F6EECF244321}">
                <p14:modId xmlns:p14="http://schemas.microsoft.com/office/powerpoint/2010/main" val="1311436898"/>
              </p:ext>
            </p:extLst>
          </p:nvPr>
        </p:nvGraphicFramePr>
        <p:xfrm>
          <a:off x="2383631" y="1118932"/>
          <a:ext cx="1504950" cy="456009"/>
        </p:xfrm>
        <a:graphic>
          <a:graphicData uri="http://schemas.openxmlformats.org/presentationml/2006/ole">
            <mc:AlternateContent xmlns:mc="http://schemas.openxmlformats.org/markup-compatibility/2006">
              <mc:Choice xmlns:v="urn:schemas-microsoft-com:vml" Requires="v">
                <p:oleObj spid="_x0000_s5254" name="Equation" r:id="rId4" imgW="782640" imgH="248040" progId="Equation.3">
                  <p:embed/>
                </p:oleObj>
              </mc:Choice>
              <mc:Fallback>
                <p:oleObj name="Equation" r:id="rId4" imgW="782640" imgH="248040" progId="Equation.3">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631" y="1118932"/>
                        <a:ext cx="1504950"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61843" name="Text Box 51"/>
          <p:cNvSpPr txBox="1">
            <a:spLocks noChangeArrowheads="1"/>
          </p:cNvSpPr>
          <p:nvPr/>
        </p:nvSpPr>
        <p:spPr bwMode="auto">
          <a:xfrm>
            <a:off x="3050382" y="4213366"/>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161844" name="Text Box 52"/>
          <p:cNvSpPr txBox="1">
            <a:spLocks noChangeArrowheads="1"/>
          </p:cNvSpPr>
          <p:nvPr/>
        </p:nvSpPr>
        <p:spPr bwMode="auto">
          <a:xfrm>
            <a:off x="3050382" y="4277660"/>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161852" name="Text Box 60"/>
          <p:cNvSpPr txBox="1">
            <a:spLocks noChangeArrowheads="1"/>
          </p:cNvSpPr>
          <p:nvPr/>
        </p:nvSpPr>
        <p:spPr bwMode="auto">
          <a:xfrm>
            <a:off x="2276475" y="3477560"/>
            <a:ext cx="84189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 where</a:t>
            </a:r>
          </a:p>
        </p:txBody>
      </p:sp>
      <p:sp>
        <p:nvSpPr>
          <p:cNvPr id="161854" name="Text Box 62"/>
          <p:cNvSpPr txBox="1">
            <a:spLocks noChangeArrowheads="1"/>
          </p:cNvSpPr>
          <p:nvPr/>
        </p:nvSpPr>
        <p:spPr bwMode="auto">
          <a:xfrm>
            <a:off x="4029076" y="3463273"/>
            <a:ext cx="321273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are assumed to be un-correlated. </a:t>
            </a:r>
            <a:endParaRPr lang="fr-FR" altLang="en-US" sz="1050"/>
          </a:p>
        </p:txBody>
      </p:sp>
      <p:graphicFrame>
        <p:nvGraphicFramePr>
          <p:cNvPr id="161857" name="Object 65"/>
          <p:cNvGraphicFramePr>
            <a:graphicFrameLocks noChangeAspect="1"/>
          </p:cNvGraphicFramePr>
          <p:nvPr>
            <p:extLst>
              <p:ext uri="{D42A27DB-BD31-4B8C-83A1-F6EECF244321}">
                <p14:modId xmlns:p14="http://schemas.microsoft.com/office/powerpoint/2010/main" val="187310990"/>
              </p:ext>
            </p:extLst>
          </p:nvPr>
        </p:nvGraphicFramePr>
        <p:xfrm>
          <a:off x="2638425" y="1704720"/>
          <a:ext cx="1019175" cy="456009"/>
        </p:xfrm>
        <a:graphic>
          <a:graphicData uri="http://schemas.openxmlformats.org/presentationml/2006/ole">
            <mc:AlternateContent xmlns:mc="http://schemas.openxmlformats.org/markup-compatibility/2006">
              <mc:Choice xmlns:v="urn:schemas-microsoft-com:vml" Requires="v">
                <p:oleObj spid="_x0000_s5255" name="Equation" r:id="rId6" imgW="524880" imgH="248040" progId="Equation.3">
                  <p:embed/>
                </p:oleObj>
              </mc:Choice>
              <mc:Fallback>
                <p:oleObj name="Equation" r:id="rId6" imgW="524880" imgH="248040" progId="Equation.3">
                  <p:embed/>
                  <p:pic>
                    <p:nvPicPr>
                      <p:cNvPr id="0" name="Picture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8425" y="1704720"/>
                        <a:ext cx="1019175"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61858" name="Text Box 66"/>
          <p:cNvSpPr txBox="1">
            <a:spLocks noChangeArrowheads="1"/>
          </p:cNvSpPr>
          <p:nvPr/>
        </p:nvSpPr>
        <p:spPr bwMode="auto">
          <a:xfrm>
            <a:off x="2200276" y="2241691"/>
            <a:ext cx="63350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Then</a:t>
            </a:r>
          </a:p>
        </p:txBody>
      </p:sp>
      <p:graphicFrame>
        <p:nvGraphicFramePr>
          <p:cNvPr id="161859" name="Object 67"/>
          <p:cNvGraphicFramePr>
            <a:graphicFrameLocks noChangeAspect="1"/>
          </p:cNvGraphicFramePr>
          <p:nvPr>
            <p:extLst>
              <p:ext uri="{D42A27DB-BD31-4B8C-83A1-F6EECF244321}">
                <p14:modId xmlns:p14="http://schemas.microsoft.com/office/powerpoint/2010/main" val="2019081751"/>
              </p:ext>
            </p:extLst>
          </p:nvPr>
        </p:nvGraphicFramePr>
        <p:xfrm>
          <a:off x="2246710" y="2590545"/>
          <a:ext cx="3788569" cy="456009"/>
        </p:xfrm>
        <a:graphic>
          <a:graphicData uri="http://schemas.openxmlformats.org/presentationml/2006/ole">
            <mc:AlternateContent xmlns:mc="http://schemas.openxmlformats.org/markup-compatibility/2006">
              <mc:Choice xmlns:v="urn:schemas-microsoft-com:vml" Requires="v">
                <p:oleObj spid="_x0000_s5256" name="Equation" r:id="rId8" imgW="1975680" imgH="248040" progId="Equation.3">
                  <p:embed/>
                </p:oleObj>
              </mc:Choice>
              <mc:Fallback>
                <p:oleObj name="Equation" r:id="rId8" imgW="1975680" imgH="248040" progId="Equation.3">
                  <p:embed/>
                  <p:pic>
                    <p:nvPicPr>
                      <p:cNvPr id="0" name="Picture 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6710" y="2590545"/>
                        <a:ext cx="3788569"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61860" name="Object 68"/>
          <p:cNvGraphicFramePr>
            <a:graphicFrameLocks noChangeAspect="1"/>
          </p:cNvGraphicFramePr>
          <p:nvPr>
            <p:extLst>
              <p:ext uri="{D42A27DB-BD31-4B8C-83A1-F6EECF244321}">
                <p14:modId xmlns:p14="http://schemas.microsoft.com/office/powerpoint/2010/main" val="2634583639"/>
              </p:ext>
            </p:extLst>
          </p:nvPr>
        </p:nvGraphicFramePr>
        <p:xfrm>
          <a:off x="3106341" y="3026313"/>
          <a:ext cx="3009900" cy="456009"/>
        </p:xfrm>
        <a:graphic>
          <a:graphicData uri="http://schemas.openxmlformats.org/presentationml/2006/ole">
            <mc:AlternateContent xmlns:mc="http://schemas.openxmlformats.org/markup-compatibility/2006">
              <mc:Choice xmlns:v="urn:schemas-microsoft-com:vml" Requires="v">
                <p:oleObj spid="_x0000_s5257" name="Equation" r:id="rId10" imgW="1565280" imgH="248040" progId="Equation.3">
                  <p:embed/>
                </p:oleObj>
              </mc:Choice>
              <mc:Fallback>
                <p:oleObj name="Equation" r:id="rId10" imgW="1565280" imgH="248040" progId="Equation.3">
                  <p:embed/>
                  <p:pic>
                    <p:nvPicPr>
                      <p:cNvPr id="0" name="Picture 8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6341" y="3026313"/>
                        <a:ext cx="3009900"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61861" name="Object 69"/>
          <p:cNvGraphicFramePr>
            <a:graphicFrameLocks noChangeAspect="1"/>
          </p:cNvGraphicFramePr>
          <p:nvPr>
            <p:extLst>
              <p:ext uri="{D42A27DB-BD31-4B8C-83A1-F6EECF244321}">
                <p14:modId xmlns:p14="http://schemas.microsoft.com/office/powerpoint/2010/main" val="3545705412"/>
              </p:ext>
            </p:extLst>
          </p:nvPr>
        </p:nvGraphicFramePr>
        <p:xfrm>
          <a:off x="3045619" y="3370404"/>
          <a:ext cx="290513" cy="410766"/>
        </p:xfrm>
        <a:graphic>
          <a:graphicData uri="http://schemas.openxmlformats.org/presentationml/2006/ole">
            <mc:AlternateContent xmlns:mc="http://schemas.openxmlformats.org/markup-compatibility/2006">
              <mc:Choice xmlns:v="urn:schemas-microsoft-com:vml" Requires="v">
                <p:oleObj spid="_x0000_s5258" name="Equation" r:id="rId12" imgW="143280" imgH="219240" progId="Equation.3">
                  <p:embed/>
                </p:oleObj>
              </mc:Choice>
              <mc:Fallback>
                <p:oleObj name="Equation" r:id="rId12" imgW="143280" imgH="219240" progId="Equation.3">
                  <p:embed/>
                  <p:pic>
                    <p:nvPicPr>
                      <p:cNvPr id="0" name="Picture 8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5619" y="3370404"/>
                        <a:ext cx="290513" cy="410766"/>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61862" name="Text Box 70"/>
          <p:cNvSpPr txBox="1">
            <a:spLocks noChangeArrowheads="1"/>
          </p:cNvSpPr>
          <p:nvPr/>
        </p:nvSpPr>
        <p:spPr bwMode="auto">
          <a:xfrm>
            <a:off x="3324225" y="3484704"/>
            <a:ext cx="49564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and</a:t>
            </a:r>
          </a:p>
        </p:txBody>
      </p:sp>
      <p:graphicFrame>
        <p:nvGraphicFramePr>
          <p:cNvPr id="161863" name="Object 71"/>
          <p:cNvGraphicFramePr>
            <a:graphicFrameLocks noChangeAspect="1"/>
          </p:cNvGraphicFramePr>
          <p:nvPr>
            <p:extLst>
              <p:ext uri="{D42A27DB-BD31-4B8C-83A1-F6EECF244321}">
                <p14:modId xmlns:p14="http://schemas.microsoft.com/office/powerpoint/2010/main" val="333065562"/>
              </p:ext>
            </p:extLst>
          </p:nvPr>
        </p:nvGraphicFramePr>
        <p:xfrm>
          <a:off x="3745706" y="3370404"/>
          <a:ext cx="290513" cy="410766"/>
        </p:xfrm>
        <a:graphic>
          <a:graphicData uri="http://schemas.openxmlformats.org/presentationml/2006/ole">
            <mc:AlternateContent xmlns:mc="http://schemas.openxmlformats.org/markup-compatibility/2006">
              <mc:Choice xmlns:v="urn:schemas-microsoft-com:vml" Requires="v">
                <p:oleObj spid="_x0000_s5259" name="Equation" r:id="rId14" imgW="143280" imgH="219240" progId="Equation.3">
                  <p:embed/>
                </p:oleObj>
              </mc:Choice>
              <mc:Fallback>
                <p:oleObj name="Equation" r:id="rId14" imgW="143280" imgH="219240" progId="Equation.3">
                  <p:embed/>
                  <p:pic>
                    <p:nvPicPr>
                      <p:cNvPr id="0" name="Picture 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5706" y="3370404"/>
                        <a:ext cx="290513" cy="410766"/>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61864" name="Object 72"/>
          <p:cNvGraphicFramePr>
            <a:graphicFrameLocks noChangeAspect="1"/>
          </p:cNvGraphicFramePr>
          <p:nvPr>
            <p:extLst>
              <p:ext uri="{D42A27DB-BD31-4B8C-83A1-F6EECF244321}">
                <p14:modId xmlns:p14="http://schemas.microsoft.com/office/powerpoint/2010/main" val="2080406140"/>
              </p:ext>
            </p:extLst>
          </p:nvPr>
        </p:nvGraphicFramePr>
        <p:xfrm>
          <a:off x="2290763" y="3854988"/>
          <a:ext cx="971550" cy="456009"/>
        </p:xfrm>
        <a:graphic>
          <a:graphicData uri="http://schemas.openxmlformats.org/presentationml/2006/ole">
            <mc:AlternateContent xmlns:mc="http://schemas.openxmlformats.org/markup-compatibility/2006">
              <mc:Choice xmlns:v="urn:schemas-microsoft-com:vml" Requires="v">
                <p:oleObj spid="_x0000_s5260" name="Equation" r:id="rId16" imgW="496440" imgH="248040" progId="Equation.3">
                  <p:embed/>
                </p:oleObj>
              </mc:Choice>
              <mc:Fallback>
                <p:oleObj name="Equation" r:id="rId16" imgW="496440" imgH="248040" progId="Equation.3">
                  <p:embed/>
                  <p:pic>
                    <p:nvPicPr>
                      <p:cNvPr id="0" name="Picture 8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90763" y="3854988"/>
                        <a:ext cx="971550"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61865" name="Text Box 73"/>
          <p:cNvSpPr txBox="1">
            <a:spLocks noChangeArrowheads="1"/>
          </p:cNvSpPr>
          <p:nvPr/>
        </p:nvSpPr>
        <p:spPr bwMode="auto">
          <a:xfrm>
            <a:off x="3167063" y="3949048"/>
            <a:ext cx="331853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should be approximatively equal to </a:t>
            </a:r>
          </a:p>
        </p:txBody>
      </p:sp>
      <p:graphicFrame>
        <p:nvGraphicFramePr>
          <p:cNvPr id="161866" name="Object 74"/>
          <p:cNvGraphicFramePr>
            <a:graphicFrameLocks noChangeAspect="1"/>
          </p:cNvGraphicFramePr>
          <p:nvPr>
            <p:extLst>
              <p:ext uri="{D42A27DB-BD31-4B8C-83A1-F6EECF244321}">
                <p14:modId xmlns:p14="http://schemas.microsoft.com/office/powerpoint/2010/main" val="1939175016"/>
              </p:ext>
            </p:extLst>
          </p:nvPr>
        </p:nvGraphicFramePr>
        <p:xfrm>
          <a:off x="6241256" y="3852607"/>
          <a:ext cx="1262063" cy="433388"/>
        </p:xfrm>
        <a:graphic>
          <a:graphicData uri="http://schemas.openxmlformats.org/presentationml/2006/ole">
            <mc:AlternateContent xmlns:mc="http://schemas.openxmlformats.org/markup-compatibility/2006">
              <mc:Choice xmlns:v="urn:schemas-microsoft-com:vml" Requires="v">
                <p:oleObj spid="_x0000_s5261" name="Equation" r:id="rId18" imgW="649080" imgH="228960" progId="Equation.3">
                  <p:embed/>
                </p:oleObj>
              </mc:Choice>
              <mc:Fallback>
                <p:oleObj name="Equation" r:id="rId18" imgW="649080" imgH="228960" progId="Equation.3">
                  <p:embed/>
                  <p:pic>
                    <p:nvPicPr>
                      <p:cNvPr id="0" name="Picture 8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1256" y="3852607"/>
                        <a:ext cx="1262063" cy="4333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61868" name="Text Box 76"/>
          <p:cNvSpPr txBox="1">
            <a:spLocks noChangeArrowheads="1"/>
          </p:cNvSpPr>
          <p:nvPr/>
        </p:nvSpPr>
        <p:spPr bwMode="auto">
          <a:xfrm>
            <a:off x="2326481" y="4356241"/>
            <a:ext cx="33695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if</a:t>
            </a:r>
          </a:p>
        </p:txBody>
      </p:sp>
      <p:graphicFrame>
        <p:nvGraphicFramePr>
          <p:cNvPr id="161869" name="Object 77"/>
          <p:cNvGraphicFramePr>
            <a:graphicFrameLocks noChangeAspect="1"/>
          </p:cNvGraphicFramePr>
          <p:nvPr>
            <p:extLst>
              <p:ext uri="{D42A27DB-BD31-4B8C-83A1-F6EECF244321}">
                <p14:modId xmlns:p14="http://schemas.microsoft.com/office/powerpoint/2010/main" val="3977017439"/>
              </p:ext>
            </p:extLst>
          </p:nvPr>
        </p:nvGraphicFramePr>
        <p:xfrm>
          <a:off x="2513410" y="4328857"/>
          <a:ext cx="339328" cy="365522"/>
        </p:xfrm>
        <a:graphic>
          <a:graphicData uri="http://schemas.openxmlformats.org/presentationml/2006/ole">
            <mc:AlternateContent xmlns:mc="http://schemas.openxmlformats.org/markup-compatibility/2006">
              <mc:Choice xmlns:v="urn:schemas-microsoft-com:vml" Requires="v">
                <p:oleObj spid="_x0000_s5262" name="Equation" r:id="rId20" imgW="171720" imgH="190800" progId="Equation.3">
                  <p:embed/>
                </p:oleObj>
              </mc:Choice>
              <mc:Fallback>
                <p:oleObj name="Equation" r:id="rId20" imgW="171720" imgH="190800" progId="Equation.3">
                  <p:embed/>
                  <p:pic>
                    <p:nvPicPr>
                      <p:cNvPr id="0" name="Picture 8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13410" y="4328857"/>
                        <a:ext cx="339328" cy="36552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61870" name="Text Box 78"/>
          <p:cNvSpPr txBox="1">
            <a:spLocks noChangeArrowheads="1"/>
          </p:cNvSpPr>
          <p:nvPr/>
        </p:nvSpPr>
        <p:spPr bwMode="auto">
          <a:xfrm>
            <a:off x="2795588" y="4363385"/>
            <a:ext cx="49564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and</a:t>
            </a:r>
          </a:p>
        </p:txBody>
      </p:sp>
      <p:graphicFrame>
        <p:nvGraphicFramePr>
          <p:cNvPr id="161871" name="Object 79"/>
          <p:cNvGraphicFramePr>
            <a:graphicFrameLocks noChangeAspect="1"/>
          </p:cNvGraphicFramePr>
          <p:nvPr>
            <p:extLst>
              <p:ext uri="{D42A27DB-BD31-4B8C-83A1-F6EECF244321}">
                <p14:modId xmlns:p14="http://schemas.microsoft.com/office/powerpoint/2010/main" val="295717195"/>
              </p:ext>
            </p:extLst>
          </p:nvPr>
        </p:nvGraphicFramePr>
        <p:xfrm>
          <a:off x="3211117" y="4328857"/>
          <a:ext cx="316706" cy="365522"/>
        </p:xfrm>
        <a:graphic>
          <a:graphicData uri="http://schemas.openxmlformats.org/presentationml/2006/ole">
            <mc:AlternateContent xmlns:mc="http://schemas.openxmlformats.org/markup-compatibility/2006">
              <mc:Choice xmlns:v="urn:schemas-microsoft-com:vml" Requires="v">
                <p:oleObj spid="_x0000_s5263" name="Equation" r:id="rId22" imgW="152640" imgH="190800" progId="Equation.3">
                  <p:embed/>
                </p:oleObj>
              </mc:Choice>
              <mc:Fallback>
                <p:oleObj name="Equation" r:id="rId22" imgW="152640" imgH="190800" progId="Equation.3">
                  <p:embed/>
                  <p:pic>
                    <p:nvPicPr>
                      <p:cNvPr id="0" name="Picture 8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11117" y="4328857"/>
                        <a:ext cx="316706" cy="36552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61872" name="Text Box 80"/>
          <p:cNvSpPr txBox="1">
            <a:spLocks noChangeArrowheads="1"/>
          </p:cNvSpPr>
          <p:nvPr/>
        </p:nvSpPr>
        <p:spPr bwMode="auto">
          <a:xfrm>
            <a:off x="3489723" y="4363385"/>
            <a:ext cx="181331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are well specified.</a:t>
            </a:r>
          </a:p>
        </p:txBody>
      </p:sp>
      <p:sp>
        <p:nvSpPr>
          <p:cNvPr id="161873" name="Text Box 81"/>
          <p:cNvSpPr txBox="1">
            <a:spLocks noChangeArrowheads="1"/>
          </p:cNvSpPr>
          <p:nvPr/>
        </p:nvSpPr>
        <p:spPr bwMode="auto">
          <a:xfrm>
            <a:off x="2271713" y="827229"/>
            <a:ext cx="113204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Innovation</a:t>
            </a:r>
          </a:p>
        </p:txBody>
      </p:sp>
      <p:graphicFrame>
        <p:nvGraphicFramePr>
          <p:cNvPr id="161874" name="Object 82"/>
          <p:cNvGraphicFramePr>
            <a:graphicFrameLocks noChangeAspect="1"/>
          </p:cNvGraphicFramePr>
          <p:nvPr>
            <p:extLst>
              <p:ext uri="{D42A27DB-BD31-4B8C-83A1-F6EECF244321}">
                <p14:modId xmlns:p14="http://schemas.microsoft.com/office/powerpoint/2010/main" val="3318129302"/>
              </p:ext>
            </p:extLst>
          </p:nvPr>
        </p:nvGraphicFramePr>
        <p:xfrm>
          <a:off x="2637235" y="1404682"/>
          <a:ext cx="2694384" cy="456009"/>
        </p:xfrm>
        <a:graphic>
          <a:graphicData uri="http://schemas.openxmlformats.org/presentationml/2006/ole">
            <mc:AlternateContent xmlns:mc="http://schemas.openxmlformats.org/markup-compatibility/2006">
              <mc:Choice xmlns:v="urn:schemas-microsoft-com:vml" Requires="v">
                <p:oleObj spid="_x0000_s5264" name="Equation" r:id="rId24" imgW="1402920" imgH="248040" progId="Equation.3">
                  <p:embed/>
                </p:oleObj>
              </mc:Choice>
              <mc:Fallback>
                <p:oleObj name="Equation" r:id="rId24" imgW="1402920" imgH="248040" progId="Equation.3">
                  <p:embed/>
                  <p:pic>
                    <p:nvPicPr>
                      <p:cNvPr id="0" name="Picture 8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37235" y="1404682"/>
                        <a:ext cx="2694384"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7" name="Footer Placeholder 2"/>
          <p:cNvSpPr>
            <a:spLocks noGrp="1"/>
          </p:cNvSpPr>
          <p:nvPr>
            <p:ph type="ftr" sz="quarter" idx="4294967295"/>
          </p:nvPr>
        </p:nvSpPr>
        <p:spPr>
          <a:xfrm>
            <a:off x="0" y="4738766"/>
            <a:ext cx="9144000" cy="411361"/>
          </a:xfrm>
          <a:prstGeom prst="rect">
            <a:avLst/>
          </a:prstGeom>
        </p:spPr>
        <p:txBody>
          <a:bodyPr anchor="ctr"/>
          <a:lstStyle/>
          <a:p>
            <a:r>
              <a:rPr lang="en-GB" sz="1100" dirty="0" err="1" smtClean="0">
                <a:solidFill>
                  <a:srgbClr val="0066FF"/>
                </a:solidFill>
              </a:rPr>
              <a:t>Gérald</a:t>
            </a:r>
            <a:r>
              <a:rPr lang="en-GB" sz="1100" dirty="0" smtClean="0">
                <a:solidFill>
                  <a:srgbClr val="0066FF"/>
                </a:solidFill>
              </a:rPr>
              <a:t> </a:t>
            </a:r>
            <a:r>
              <a:rPr lang="en-GB" sz="1100" dirty="0" err="1" smtClean="0">
                <a:solidFill>
                  <a:srgbClr val="0066FF"/>
                </a:solidFill>
              </a:rPr>
              <a:t>Desroziers</a:t>
            </a:r>
            <a:r>
              <a:rPr lang="en-GB" sz="1100" dirty="0" smtClean="0">
                <a:solidFill>
                  <a:srgbClr val="0066FF"/>
                </a:solidFill>
              </a:rPr>
              <a:t>.  4th WMO DA Symposium, Prague, 2005.</a:t>
            </a:r>
          </a:p>
        </p:txBody>
      </p:sp>
    </p:spTree>
    <p:extLst>
      <p:ext uri="{BB962C8B-B14F-4D97-AF65-F5344CB8AC3E}">
        <p14:creationId xmlns:p14="http://schemas.microsoft.com/office/powerpoint/2010/main" val="3854632117"/>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GB" altLang="en-US"/>
              <a:t>© Crown copyright   Met Office  Andrew Lorenc  </a:t>
            </a:r>
            <a:fld id="{5FF0D95D-E600-4D91-9EFB-8A6BE76EECE0}" type="slidenum">
              <a:rPr lang="en-GB" altLang="en-US"/>
              <a:pPr/>
              <a:t>60</a:t>
            </a:fld>
            <a:endParaRPr lang="en-GB" altLang="en-US" sz="1050">
              <a:latin typeface="Times" panose="02020603050405020304" pitchFamily="18" charset="0"/>
            </a:endParaRPr>
          </a:p>
        </p:txBody>
      </p:sp>
      <p:sp>
        <p:nvSpPr>
          <p:cNvPr id="199682" name="Rectangle 2"/>
          <p:cNvSpPr>
            <a:spLocks noChangeArrowheads="1"/>
          </p:cNvSpPr>
          <p:nvPr/>
        </p:nvSpPr>
        <p:spPr bwMode="auto">
          <a:xfrm>
            <a:off x="1279922" y="798910"/>
            <a:ext cx="6513909" cy="398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lstStyle>
            <a:lvl1pPr marL="685800" indent="-685800" defTabSz="1019175">
              <a:spcBef>
                <a:spcPct val="30000"/>
              </a:spcBef>
              <a:spcAft>
                <a:spcPct val="30000"/>
              </a:spcAft>
              <a:buChar char="•"/>
              <a:defRPr sz="2400">
                <a:solidFill>
                  <a:srgbClr val="000000"/>
                </a:solidFill>
                <a:latin typeface="Arial" panose="020B0604020202020204" pitchFamily="34" charset="0"/>
              </a:defRPr>
            </a:lvl1pPr>
            <a:lvl2pPr marL="1100138" indent="-590550" defTabSz="1019175">
              <a:spcBef>
                <a:spcPct val="30000"/>
              </a:spcBef>
              <a:spcAft>
                <a:spcPct val="30000"/>
              </a:spcAft>
              <a:buChar char="•"/>
              <a:defRPr sz="2000">
                <a:solidFill>
                  <a:srgbClr val="000000"/>
                </a:solidFill>
                <a:latin typeface="Arial" panose="020B0604020202020204" pitchFamily="34" charset="0"/>
              </a:defRPr>
            </a:lvl2pPr>
            <a:lvl3pPr marL="1514475" indent="-495300" defTabSz="1019175">
              <a:spcBef>
                <a:spcPct val="30000"/>
              </a:spcBef>
              <a:spcAft>
                <a:spcPct val="30000"/>
              </a:spcAft>
              <a:buChar char="•"/>
              <a:defRPr sz="2000">
                <a:solidFill>
                  <a:srgbClr val="000000"/>
                </a:solidFill>
                <a:latin typeface="Arial" panose="020B0604020202020204" pitchFamily="34" charset="0"/>
              </a:defRPr>
            </a:lvl3pPr>
            <a:lvl4pPr marL="1946275" indent="-419100" defTabSz="1019175">
              <a:spcBef>
                <a:spcPct val="30000"/>
              </a:spcBef>
              <a:spcAft>
                <a:spcPct val="30000"/>
              </a:spcAft>
              <a:buChar char="•"/>
              <a:defRPr sz="2000">
                <a:solidFill>
                  <a:srgbClr val="000000"/>
                </a:solidFill>
                <a:latin typeface="Arial" panose="020B0604020202020204" pitchFamily="34" charset="0"/>
              </a:defRPr>
            </a:lvl4pPr>
            <a:lvl5pPr marL="2454275" indent="-419100" defTabSz="1019175">
              <a:spcBef>
                <a:spcPct val="30000"/>
              </a:spcBef>
              <a:spcAft>
                <a:spcPct val="30000"/>
              </a:spcAft>
              <a:buChar char="•"/>
              <a:defRPr sz="2000">
                <a:solidFill>
                  <a:srgbClr val="000000"/>
                </a:solidFill>
                <a:latin typeface="Arial" panose="020B0604020202020204" pitchFamily="34" charset="0"/>
              </a:defRPr>
            </a:lvl5pPr>
            <a:lvl6pPr marL="2911475" indent="-419100" defTabSz="1019175" fontAlgn="base">
              <a:spcBef>
                <a:spcPct val="30000"/>
              </a:spcBef>
              <a:spcAft>
                <a:spcPct val="30000"/>
              </a:spcAft>
              <a:buChar char="•"/>
              <a:defRPr sz="2000">
                <a:solidFill>
                  <a:srgbClr val="000000"/>
                </a:solidFill>
                <a:latin typeface="Arial" panose="020B0604020202020204" pitchFamily="34" charset="0"/>
              </a:defRPr>
            </a:lvl6pPr>
            <a:lvl7pPr marL="3368675" indent="-419100" defTabSz="1019175" fontAlgn="base">
              <a:spcBef>
                <a:spcPct val="30000"/>
              </a:spcBef>
              <a:spcAft>
                <a:spcPct val="30000"/>
              </a:spcAft>
              <a:buChar char="•"/>
              <a:defRPr sz="2000">
                <a:solidFill>
                  <a:srgbClr val="000000"/>
                </a:solidFill>
                <a:latin typeface="Arial" panose="020B0604020202020204" pitchFamily="34" charset="0"/>
              </a:defRPr>
            </a:lvl7pPr>
            <a:lvl8pPr marL="3825875" indent="-419100" defTabSz="1019175" fontAlgn="base">
              <a:spcBef>
                <a:spcPct val="30000"/>
              </a:spcBef>
              <a:spcAft>
                <a:spcPct val="30000"/>
              </a:spcAft>
              <a:buChar char="•"/>
              <a:defRPr sz="2000">
                <a:solidFill>
                  <a:srgbClr val="000000"/>
                </a:solidFill>
                <a:latin typeface="Arial" panose="020B0604020202020204" pitchFamily="34" charset="0"/>
              </a:defRPr>
            </a:lvl8pPr>
            <a:lvl9pPr marL="4283075" indent="-419100" defTabSz="1019175" fontAlgn="base">
              <a:spcBef>
                <a:spcPct val="30000"/>
              </a:spcBef>
              <a:spcAft>
                <a:spcPct val="30000"/>
              </a:spcAft>
              <a:buChar char="•"/>
              <a:defRPr sz="2000">
                <a:solidFill>
                  <a:srgbClr val="000000"/>
                </a:solidFill>
                <a:latin typeface="Arial" panose="020B0604020202020204" pitchFamily="34" charset="0"/>
              </a:defRPr>
            </a:lvl9pPr>
          </a:lstStyle>
          <a:p>
            <a:pPr>
              <a:lnSpc>
                <a:spcPct val="90000"/>
              </a:lnSpc>
              <a:buFontTx/>
              <a:buNone/>
            </a:pPr>
            <a:r>
              <a:rPr lang="en-US" altLang="en-US" sz="1350" b="1" dirty="0">
                <a:latin typeface="Times New Roman" panose="02020603050405020304" pitchFamily="18" charset="0"/>
              </a:rPr>
              <a:t>Future GPSRO constellation configuration and impact</a:t>
            </a:r>
          </a:p>
          <a:p>
            <a:pPr algn="ctr">
              <a:lnSpc>
                <a:spcPct val="90000"/>
              </a:lnSpc>
              <a:buFontTx/>
              <a:buNone/>
            </a:pPr>
            <a:r>
              <a:rPr lang="en-US" altLang="en-US" sz="1350" dirty="0">
                <a:latin typeface="Times New Roman" panose="02020603050405020304" pitchFamily="18" charset="0"/>
              </a:rPr>
              <a:t> </a:t>
            </a:r>
            <a:r>
              <a:rPr lang="en-US" altLang="en-US" sz="1050" dirty="0">
                <a:latin typeface="Times New Roman" panose="02020603050405020304" pitchFamily="18" charset="0"/>
              </a:rPr>
              <a:t>Lidia </a:t>
            </a:r>
            <a:r>
              <a:rPr lang="en-US" altLang="en-US" sz="1050" dirty="0" err="1">
                <a:latin typeface="Times New Roman" panose="02020603050405020304" pitchFamily="18" charset="0"/>
              </a:rPr>
              <a:t>Cucurull</a:t>
            </a:r>
            <a:r>
              <a:rPr lang="en-US" altLang="en-US" sz="1050" dirty="0">
                <a:latin typeface="Times New Roman" panose="02020603050405020304" pitchFamily="18" charset="0"/>
              </a:rPr>
              <a:t>  (JCSDA,NOAA/NESDIS), NCAR, CWB, NPSO</a:t>
            </a:r>
          </a:p>
          <a:p>
            <a:pPr>
              <a:lnSpc>
                <a:spcPct val="90000"/>
              </a:lnSpc>
              <a:buFontTx/>
              <a:buNone/>
            </a:pPr>
            <a:r>
              <a:rPr lang="en-US" altLang="en-US" sz="1200" b="1" dirty="0">
                <a:latin typeface="Times New Roman" panose="02020603050405020304" pitchFamily="18" charset="0"/>
              </a:rPr>
              <a:t>GOES-R preparation experiments (NOAA/NESDIS)</a:t>
            </a:r>
          </a:p>
          <a:p>
            <a:pPr algn="ctr">
              <a:lnSpc>
                <a:spcPct val="100000"/>
              </a:lnSpc>
              <a:spcBef>
                <a:spcPct val="0"/>
              </a:spcBef>
              <a:buFontTx/>
              <a:buNone/>
            </a:pP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Tong Zhu,, </a:t>
            </a:r>
            <a:r>
              <a:rPr lang="en-US" altLang="zh-CN" sz="900" dirty="0" err="1">
                <a:latin typeface="Times New Roman" panose="02020603050405020304" pitchFamily="18" charset="0"/>
                <a:ea typeface="SimSun" panose="02010600030101010101" pitchFamily="2" charset="-122"/>
                <a:cs typeface="Times New Roman" panose="02020603050405020304" pitchFamily="18" charset="0"/>
              </a:rPr>
              <a:t>Fuzhong</a:t>
            </a: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900" dirty="0" err="1">
                <a:latin typeface="Times New Roman" panose="02020603050405020304" pitchFamily="18" charset="0"/>
                <a:ea typeface="SimSun" panose="02010600030101010101" pitchFamily="2" charset="-122"/>
                <a:cs typeface="Times New Roman" panose="02020603050405020304" pitchFamily="18" charset="0"/>
              </a:rPr>
              <a:t>Weng</a:t>
            </a: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 T.J. </a:t>
            </a:r>
            <a:r>
              <a:rPr lang="en-US" altLang="zh-CN" sz="900" dirty="0" err="1">
                <a:latin typeface="Times New Roman" panose="02020603050405020304" pitchFamily="18" charset="0"/>
                <a:ea typeface="SimSun" panose="02010600030101010101" pitchFamily="2" charset="-122"/>
                <a:cs typeface="Times New Roman" panose="02020603050405020304" pitchFamily="18" charset="0"/>
              </a:rPr>
              <a:t>Kleespies</a:t>
            </a: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 Yong Han, Q. Liu, Sid </a:t>
            </a:r>
            <a:r>
              <a:rPr lang="en-US" altLang="zh-CN" sz="900" dirty="0" err="1">
                <a:latin typeface="Times New Roman" panose="02020603050405020304" pitchFamily="18" charset="0"/>
                <a:ea typeface="SimSun" panose="02010600030101010101" pitchFamily="2" charset="-122"/>
                <a:cs typeface="Times New Roman" panose="02020603050405020304" pitchFamily="18" charset="0"/>
              </a:rPr>
              <a:t>Boukabara</a:t>
            </a: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 (NOAA/NESDIS),</a:t>
            </a:r>
          </a:p>
          <a:p>
            <a:pPr algn="ctr">
              <a:lnSpc>
                <a:spcPct val="90000"/>
              </a:lnSpc>
              <a:buFontTx/>
              <a:buNone/>
            </a:pP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Jack </a:t>
            </a:r>
            <a:r>
              <a:rPr lang="en-US" altLang="zh-CN" sz="900" dirty="0" err="1">
                <a:latin typeface="Times New Roman" panose="02020603050405020304" pitchFamily="18" charset="0"/>
                <a:ea typeface="SimSun" panose="02010600030101010101" pitchFamily="2" charset="-122"/>
                <a:cs typeface="Times New Roman" panose="02020603050405020304" pitchFamily="18" charset="0"/>
              </a:rPr>
              <a:t>Woollen</a:t>
            </a: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 Michiko </a:t>
            </a:r>
            <a:r>
              <a:rPr lang="en-US" altLang="zh-CN" sz="900" dirty="0" err="1">
                <a:latin typeface="Times New Roman" panose="02020603050405020304" pitchFamily="18" charset="0"/>
                <a:ea typeface="SimSun" panose="02010600030101010101" pitchFamily="2" charset="-122"/>
                <a:cs typeface="Times New Roman" panose="02020603050405020304" pitchFamily="18" charset="0"/>
              </a:rPr>
              <a:t>Masutani</a:t>
            </a: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 (NOAA/EMC),  </a:t>
            </a:r>
            <a:br>
              <a:rPr lang="en-US" altLang="zh-CN" sz="900" dirty="0">
                <a:latin typeface="Times New Roman" panose="02020603050405020304" pitchFamily="18" charset="0"/>
                <a:ea typeface="SimSun" panose="02010600030101010101" pitchFamily="2" charset="-122"/>
                <a:cs typeface="Times New Roman" panose="02020603050405020304" pitchFamily="18" charset="0"/>
              </a:rPr>
            </a:br>
            <a:r>
              <a:rPr lang="en-US" altLang="zh-CN" sz="900"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900" dirty="0">
                <a:latin typeface="Times New Roman" panose="02020603050405020304" pitchFamily="18" charset="0"/>
                <a:cs typeface="Times New Roman" panose="02020603050405020304" pitchFamily="18" charset="0"/>
              </a:rPr>
              <a:t>L. P </a:t>
            </a:r>
            <a:r>
              <a:rPr lang="en-US" altLang="en-US" sz="900" dirty="0" err="1">
                <a:latin typeface="Times New Roman" panose="02020603050405020304" pitchFamily="18" charset="0"/>
                <a:cs typeface="Times New Roman" panose="02020603050405020304" pitchFamily="18" charset="0"/>
              </a:rPr>
              <a:t>Riishojgaard</a:t>
            </a:r>
            <a:r>
              <a:rPr lang="en-US" altLang="en-US" sz="900" dirty="0">
                <a:latin typeface="Times New Roman" panose="02020603050405020304" pitchFamily="18" charset="0"/>
                <a:cs typeface="Times New Roman" panose="02020603050405020304" pitchFamily="18" charset="0"/>
              </a:rPr>
              <a:t> (JCSDA)</a:t>
            </a:r>
            <a:r>
              <a:rPr lang="en-US" altLang="zh-CN" sz="900" dirty="0">
                <a:latin typeface="Times New Roman" panose="02020603050405020304" pitchFamily="18" charset="0"/>
                <a:ea typeface="SimSun" panose="02010600030101010101" pitchFamily="2" charset="-122"/>
              </a:rPr>
              <a:t>),</a:t>
            </a:r>
            <a:r>
              <a:rPr lang="en-US" altLang="zh-CN" sz="900" dirty="0">
                <a:effectLst>
                  <a:outerShdw blurRad="38100" dist="38100" dir="2700000" algn="tl">
                    <a:srgbClr val="C0C0C0"/>
                  </a:outerShdw>
                </a:effectLst>
                <a:latin typeface="Times New Roman" panose="02020603050405020304" pitchFamily="18" charset="0"/>
                <a:ea typeface="SimSun" panose="02010600030101010101" pitchFamily="2" charset="-122"/>
              </a:rPr>
              <a:t> </a:t>
            </a:r>
            <a:endParaRPr lang="en-US" altLang="en-US" sz="1200" dirty="0">
              <a:latin typeface="Times New Roman" panose="02020603050405020304" pitchFamily="18" charset="0"/>
            </a:endParaRPr>
          </a:p>
          <a:p>
            <a:pPr>
              <a:lnSpc>
                <a:spcPct val="90000"/>
              </a:lnSpc>
              <a:buFontTx/>
              <a:buNone/>
            </a:pPr>
            <a:r>
              <a:rPr lang="en-US" altLang="en-US" sz="1200" b="1" dirty="0">
                <a:latin typeface="Times New Roman" panose="02020603050405020304" pitchFamily="18" charset="0"/>
              </a:rPr>
              <a:t>Wind Lidar (GWOS) impact and configuration experiments for NASA</a:t>
            </a:r>
          </a:p>
          <a:p>
            <a:pPr algn="ctr">
              <a:lnSpc>
                <a:spcPct val="90000"/>
              </a:lnSpc>
              <a:buFontTx/>
              <a:buNone/>
            </a:pPr>
            <a:r>
              <a:rPr lang="en-US" altLang="en-US" sz="900" dirty="0" err="1">
                <a:latin typeface="Times New Roman" panose="02020603050405020304" pitchFamily="18" charset="0"/>
              </a:rPr>
              <a:t>M.Masutani</a:t>
            </a:r>
            <a:r>
              <a:rPr lang="en-US" altLang="en-US" sz="900" dirty="0">
                <a:latin typeface="Times New Roman" panose="02020603050405020304" pitchFamily="18" charset="0"/>
              </a:rPr>
              <a:t>(NCEP), L. P </a:t>
            </a:r>
            <a:r>
              <a:rPr lang="en-US" altLang="en-US" sz="900" dirty="0" err="1">
                <a:latin typeface="Times New Roman" panose="02020603050405020304" pitchFamily="18" charset="0"/>
              </a:rPr>
              <a:t>Riishojgaard</a:t>
            </a:r>
            <a:r>
              <a:rPr lang="en-US" altLang="en-US" sz="900" dirty="0">
                <a:latin typeface="Times New Roman" panose="02020603050405020304" pitchFamily="18" charset="0"/>
              </a:rPr>
              <a:t> (JCSDA)</a:t>
            </a:r>
          </a:p>
          <a:p>
            <a:pPr>
              <a:lnSpc>
                <a:spcPct val="100000"/>
              </a:lnSpc>
              <a:spcBef>
                <a:spcPct val="0"/>
              </a:spcBef>
              <a:buFontTx/>
              <a:buNone/>
            </a:pPr>
            <a:r>
              <a:rPr lang="en-US" altLang="en-US" sz="1200" b="1" dirty="0">
                <a:latin typeface="Times New Roman" panose="02020603050405020304" pitchFamily="18" charset="0"/>
              </a:rPr>
              <a:t>Simulation of DWL planned from NASA and selected DWL from ESA</a:t>
            </a:r>
            <a:r>
              <a:rPr lang="en-US" altLang="en-US" sz="1350" b="1" dirty="0">
                <a:latin typeface="Times New Roman" panose="02020603050405020304" pitchFamily="18" charset="0"/>
              </a:rPr>
              <a:t> </a:t>
            </a:r>
          </a:p>
          <a:p>
            <a:pPr algn="ctr">
              <a:lnSpc>
                <a:spcPct val="100000"/>
              </a:lnSpc>
              <a:spcBef>
                <a:spcPct val="0"/>
              </a:spcBef>
              <a:buFontTx/>
              <a:buNone/>
            </a:pPr>
            <a:r>
              <a:rPr lang="en-US" altLang="en-US" sz="900" dirty="0">
                <a:latin typeface="Times New Roman" panose="02020603050405020304" pitchFamily="18" charset="0"/>
              </a:rPr>
              <a:t>G. David Emmitt,  Steve Greco, Sid A. Wood,(SWA)</a:t>
            </a:r>
          </a:p>
          <a:p>
            <a:pPr>
              <a:lnSpc>
                <a:spcPct val="100000"/>
              </a:lnSpc>
              <a:spcBef>
                <a:spcPct val="0"/>
              </a:spcBef>
              <a:buFontTx/>
              <a:buNone/>
            </a:pPr>
            <a:r>
              <a:rPr lang="nl-NL" altLang="en-US" sz="1200" b="1" dirty="0">
                <a:latin typeface="Times New Roman" panose="02020603050405020304" pitchFamily="18" charset="0"/>
              </a:rPr>
              <a:t>Simulation of ADM-Aeolus and follow up mission</a:t>
            </a:r>
            <a:endParaRPr lang="en-US" altLang="en-US" sz="900" dirty="0">
              <a:latin typeface="Times New Roman" panose="02020603050405020304" pitchFamily="18" charset="0"/>
            </a:endParaRPr>
          </a:p>
          <a:p>
            <a:pPr algn="ctr">
              <a:lnSpc>
                <a:spcPct val="100000"/>
              </a:lnSpc>
              <a:spcBef>
                <a:spcPct val="0"/>
              </a:spcBef>
              <a:buFontTx/>
              <a:buNone/>
            </a:pPr>
            <a:r>
              <a:rPr lang="nl-NL" altLang="en-US" sz="900" dirty="0">
                <a:latin typeface="Times New Roman" panose="02020603050405020304" pitchFamily="18" charset="0"/>
              </a:rPr>
              <a:t>G.J. Marseille and Ad Stoffelen (KNMI)</a:t>
            </a:r>
          </a:p>
          <a:p>
            <a:pPr>
              <a:lnSpc>
                <a:spcPct val="100000"/>
              </a:lnSpc>
              <a:spcBef>
                <a:spcPct val="0"/>
              </a:spcBef>
              <a:buFontTx/>
              <a:buNone/>
            </a:pPr>
            <a:r>
              <a:rPr lang="en-US" altLang="en-US" sz="1200" b="1" dirty="0">
                <a:latin typeface="Times New Roman" panose="02020603050405020304" pitchFamily="18" charset="0"/>
              </a:rPr>
              <a:t>Evaluation of Unmanned Aircraft System </a:t>
            </a:r>
            <a:r>
              <a:rPr lang="en-US" altLang="en-US" sz="1200" dirty="0">
                <a:latin typeface="Times New Roman" panose="02020603050405020304" pitchFamily="18" charset="0"/>
              </a:rPr>
              <a:t> </a:t>
            </a:r>
          </a:p>
          <a:p>
            <a:pPr algn="ctr">
              <a:lnSpc>
                <a:spcPct val="100000"/>
              </a:lnSpc>
              <a:spcBef>
                <a:spcPct val="0"/>
              </a:spcBef>
              <a:buFontTx/>
              <a:buNone/>
            </a:pPr>
            <a:r>
              <a:rPr lang="en-US" altLang="en-US" sz="900" dirty="0" err="1">
                <a:latin typeface="Times New Roman" panose="02020603050405020304" pitchFamily="18" charset="0"/>
                <a:cs typeface="Times New Roman" panose="02020603050405020304" pitchFamily="18" charset="0"/>
              </a:rPr>
              <a:t>Yuanfu</a:t>
            </a:r>
            <a:r>
              <a:rPr lang="en-US" altLang="en-US" sz="900" dirty="0">
                <a:latin typeface="Times New Roman" panose="02020603050405020304" pitchFamily="18" charset="0"/>
                <a:cs typeface="Times New Roman" panose="02020603050405020304" pitchFamily="18" charset="0"/>
              </a:rPr>
              <a:t> </a:t>
            </a:r>
            <a:r>
              <a:rPr lang="en-US" altLang="en-US" sz="900" dirty="0" err="1">
                <a:latin typeface="Times New Roman" panose="02020603050405020304" pitchFamily="18" charset="0"/>
                <a:cs typeface="Times New Roman" panose="02020603050405020304" pitchFamily="18" charset="0"/>
              </a:rPr>
              <a:t>Xie</a:t>
            </a:r>
            <a:r>
              <a:rPr lang="en-US" altLang="en-US" sz="900" dirty="0">
                <a:latin typeface="Times New Roman" panose="02020603050405020304" pitchFamily="18" charset="0"/>
                <a:cs typeface="Times New Roman" panose="02020603050405020304" pitchFamily="18" charset="0"/>
              </a:rPr>
              <a:t>, Nikki </a:t>
            </a:r>
            <a:r>
              <a:rPr lang="en-US" altLang="en-US" sz="900" dirty="0" err="1">
                <a:latin typeface="Times New Roman" panose="02020603050405020304" pitchFamily="18" charset="0"/>
                <a:cs typeface="Times New Roman" panose="02020603050405020304" pitchFamily="18" charset="0"/>
              </a:rPr>
              <a:t>Prive</a:t>
            </a:r>
            <a:r>
              <a:rPr lang="en-US" altLang="en-US" sz="900" dirty="0">
                <a:latin typeface="Times New Roman" panose="02020603050405020304" pitchFamily="18" charset="0"/>
                <a:cs typeface="Times New Roman" panose="02020603050405020304" pitchFamily="18" charset="0"/>
              </a:rPr>
              <a:t>, Tom </a:t>
            </a:r>
            <a:r>
              <a:rPr lang="en-US" altLang="en-US" sz="900" dirty="0" err="1">
                <a:latin typeface="Times New Roman" panose="02020603050405020304" pitchFamily="18" charset="0"/>
                <a:cs typeface="Times New Roman" panose="02020603050405020304" pitchFamily="18" charset="0"/>
              </a:rPr>
              <a:t>Schlatter</a:t>
            </a:r>
            <a:r>
              <a:rPr lang="en-US" altLang="en-US" sz="900" dirty="0">
                <a:latin typeface="Times New Roman" panose="02020603050405020304" pitchFamily="18" charset="0"/>
                <a:cs typeface="Times New Roman" panose="02020603050405020304" pitchFamily="18" charset="0"/>
              </a:rPr>
              <a:t>, Steve Koch (NOAA/ESRL)</a:t>
            </a:r>
          </a:p>
          <a:p>
            <a:pPr algn="ctr">
              <a:lnSpc>
                <a:spcPct val="100000"/>
              </a:lnSpc>
              <a:spcBef>
                <a:spcPct val="0"/>
              </a:spcBef>
              <a:buFontTx/>
              <a:buNone/>
            </a:pPr>
            <a:r>
              <a:rPr lang="en-US" altLang="en-US" sz="900" dirty="0">
                <a:latin typeface="Times New Roman" panose="02020603050405020304" pitchFamily="18" charset="0"/>
                <a:cs typeface="Times New Roman" panose="02020603050405020304" pitchFamily="18" charset="0"/>
              </a:rPr>
              <a:t>Michiko </a:t>
            </a:r>
            <a:r>
              <a:rPr lang="en-US" altLang="en-US" sz="900" dirty="0" err="1">
                <a:latin typeface="Times New Roman" panose="02020603050405020304" pitchFamily="18" charset="0"/>
                <a:cs typeface="Times New Roman" panose="02020603050405020304" pitchFamily="18" charset="0"/>
              </a:rPr>
              <a:t>Matsutani</a:t>
            </a:r>
            <a:r>
              <a:rPr lang="en-US" altLang="en-US" sz="900" dirty="0">
                <a:latin typeface="Times New Roman" panose="02020603050405020304" pitchFamily="18" charset="0"/>
                <a:cs typeface="Times New Roman" panose="02020603050405020304" pitchFamily="18" charset="0"/>
              </a:rPr>
              <a:t>, Jack </a:t>
            </a:r>
            <a:r>
              <a:rPr lang="en-US" altLang="en-US" sz="900" dirty="0" err="1">
                <a:latin typeface="Times New Roman" panose="02020603050405020304" pitchFamily="18" charset="0"/>
                <a:cs typeface="Times New Roman" panose="02020603050405020304" pitchFamily="18" charset="0"/>
              </a:rPr>
              <a:t>Woollen</a:t>
            </a:r>
            <a:r>
              <a:rPr lang="en-US" altLang="en-US" sz="900" dirty="0">
                <a:latin typeface="Times New Roman" panose="02020603050405020304" pitchFamily="18" charset="0"/>
                <a:cs typeface="Times New Roman" panose="02020603050405020304" pitchFamily="18" charset="0"/>
              </a:rPr>
              <a:t> (NOAA/EMC)</a:t>
            </a:r>
          </a:p>
          <a:p>
            <a:pPr>
              <a:lnSpc>
                <a:spcPct val="90000"/>
              </a:lnSpc>
              <a:buFontTx/>
              <a:buNone/>
            </a:pPr>
            <a:r>
              <a:rPr lang="en-US" altLang="en-US" sz="1200" b="1" dirty="0">
                <a:latin typeface="Times New Roman" panose="02020603050405020304" pitchFamily="18" charset="0"/>
              </a:rPr>
              <a:t>NPP (</a:t>
            </a:r>
            <a:r>
              <a:rPr lang="en-US" altLang="en-US" sz="1200" b="1" dirty="0" err="1">
                <a:latin typeface="Times New Roman" panose="02020603050405020304" pitchFamily="18" charset="0"/>
              </a:rPr>
              <a:t>CrIS</a:t>
            </a:r>
            <a:r>
              <a:rPr lang="en-US" altLang="en-US" sz="1200" b="1" dirty="0">
                <a:latin typeface="Times New Roman" panose="02020603050405020304" pitchFamily="18" charset="0"/>
              </a:rPr>
              <a:t> and ATMS) regional impact studies (NASA)</a:t>
            </a:r>
          </a:p>
          <a:p>
            <a:pPr algn="ctr">
              <a:lnSpc>
                <a:spcPct val="100000"/>
              </a:lnSpc>
              <a:spcBef>
                <a:spcPct val="0"/>
              </a:spcBef>
              <a:buFontTx/>
              <a:buNone/>
            </a:pPr>
            <a:r>
              <a:rPr lang="en-US" altLang="en-US" sz="900" dirty="0">
                <a:latin typeface="Times New Roman" panose="02020603050405020304" pitchFamily="18" charset="0"/>
              </a:rPr>
              <a:t>C. M. Hill,  P. J. Fitzpatrick, X. Fan, V. </a:t>
            </a:r>
            <a:r>
              <a:rPr lang="en-US" altLang="en-US" sz="900" dirty="0" err="1">
                <a:latin typeface="Times New Roman" panose="02020603050405020304" pitchFamily="18" charset="0"/>
              </a:rPr>
              <a:t>Anantharaj</a:t>
            </a:r>
            <a:r>
              <a:rPr lang="en-US" altLang="en-US" sz="900" dirty="0">
                <a:latin typeface="Times New Roman" panose="02020603050405020304" pitchFamily="18" charset="0"/>
              </a:rPr>
              <a:t>, and Y. Li  (MSU)</a:t>
            </a:r>
          </a:p>
          <a:p>
            <a:pPr algn="ctr">
              <a:lnSpc>
                <a:spcPct val="90000"/>
              </a:lnSpc>
            </a:pPr>
            <a:endParaRPr lang="en-US" altLang="en-US" sz="900" dirty="0">
              <a:latin typeface="Times New Roman" panose="02020603050405020304" pitchFamily="18" charset="0"/>
            </a:endParaRPr>
          </a:p>
          <a:p>
            <a:pPr>
              <a:lnSpc>
                <a:spcPct val="90000"/>
              </a:lnSpc>
              <a:buFontTx/>
              <a:buNone/>
            </a:pPr>
            <a:r>
              <a:rPr lang="en-US" altLang="zh-CN" sz="675" b="1" dirty="0">
                <a:solidFill>
                  <a:srgbClr val="55BC30"/>
                </a:solidFill>
                <a:latin typeface="Arial Narrow" panose="020B0606020202030204" pitchFamily="34" charset="0"/>
                <a:ea typeface="SimSun" panose="02010600030101010101" pitchFamily="2" charset="-122"/>
              </a:rPr>
              <a:t/>
            </a:r>
            <a:br>
              <a:rPr lang="en-US" altLang="zh-CN" sz="675" b="1" dirty="0">
                <a:solidFill>
                  <a:srgbClr val="55BC30"/>
                </a:solidFill>
                <a:latin typeface="Arial Narrow" panose="020B0606020202030204" pitchFamily="34" charset="0"/>
                <a:ea typeface="SimSun" panose="02010600030101010101" pitchFamily="2" charset="-122"/>
              </a:rPr>
            </a:br>
            <a:endParaRPr lang="en-US" altLang="en-US" sz="675" b="1" dirty="0">
              <a:solidFill>
                <a:srgbClr val="55BC30"/>
              </a:solidFill>
              <a:latin typeface="Arial Narrow" panose="020B0606020202030204" pitchFamily="34" charset="0"/>
              <a:ea typeface="SimSun" panose="02010600030101010101" pitchFamily="2" charset="-122"/>
            </a:endParaRPr>
          </a:p>
        </p:txBody>
      </p:sp>
      <p:sp>
        <p:nvSpPr>
          <p:cNvPr id="199683" name="Rectangle 3"/>
          <p:cNvSpPr>
            <a:spLocks noChangeArrowheads="1"/>
          </p:cNvSpPr>
          <p:nvPr/>
        </p:nvSpPr>
        <p:spPr bwMode="auto">
          <a:xfrm>
            <a:off x="2149079" y="169069"/>
            <a:ext cx="4964906" cy="327422"/>
          </a:xfrm>
          <a:prstGeom prst="rect">
            <a:avLst/>
          </a:prstGeom>
          <a:solidFill>
            <a:srgbClr val="E4F3F4"/>
          </a:solidFill>
          <a:ln w="38100" cmpd="dbl">
            <a:solidFill>
              <a:schemeClr val="hlink"/>
            </a:solidFill>
            <a:miter lim="800000"/>
            <a:headEnd/>
            <a:tailEnd/>
          </a:ln>
        </p:spPr>
        <p:txBody>
          <a:bodyPr lIns="68567" tIns="34283" rIns="68567" bIns="34283" anchor="ctr"/>
          <a:lstStyle>
            <a:lvl1pPr>
              <a:defRPr sz="4000">
                <a:solidFill>
                  <a:srgbClr val="000000"/>
                </a:solidFill>
                <a:latin typeface="Arial" panose="020B0604020202020204" pitchFamily="34" charset="0"/>
              </a:defRPr>
            </a:lvl1pPr>
            <a:lvl2pPr>
              <a:defRPr sz="4000">
                <a:solidFill>
                  <a:srgbClr val="000000"/>
                </a:solidFill>
                <a:latin typeface="Arial" panose="020B0604020202020204" pitchFamily="34" charset="0"/>
              </a:defRPr>
            </a:lvl2pPr>
            <a:lvl3pPr>
              <a:defRPr sz="4000">
                <a:solidFill>
                  <a:srgbClr val="000000"/>
                </a:solidFill>
                <a:latin typeface="Arial" panose="020B0604020202020204" pitchFamily="34" charset="0"/>
              </a:defRPr>
            </a:lvl3pPr>
            <a:lvl4pPr>
              <a:defRPr sz="4000">
                <a:solidFill>
                  <a:srgbClr val="000000"/>
                </a:solidFill>
                <a:latin typeface="Arial" panose="020B0604020202020204" pitchFamily="34" charset="0"/>
              </a:defRPr>
            </a:lvl4pPr>
            <a:lvl5pPr>
              <a:defRPr sz="4000">
                <a:solidFill>
                  <a:srgbClr val="000000"/>
                </a:solidFill>
                <a:latin typeface="Arial" panose="020B0604020202020204" pitchFamily="34" charset="0"/>
              </a:defRPr>
            </a:lvl5pPr>
            <a:lvl6pPr marL="457200" fontAlgn="base">
              <a:lnSpc>
                <a:spcPct val="85000"/>
              </a:lnSpc>
              <a:spcBef>
                <a:spcPct val="0"/>
              </a:spcBef>
              <a:spcAft>
                <a:spcPct val="0"/>
              </a:spcAft>
              <a:defRPr sz="4000">
                <a:solidFill>
                  <a:srgbClr val="000000"/>
                </a:solidFill>
                <a:latin typeface="Arial" panose="020B0604020202020204" pitchFamily="34" charset="0"/>
              </a:defRPr>
            </a:lvl6pPr>
            <a:lvl7pPr marL="914400" fontAlgn="base">
              <a:lnSpc>
                <a:spcPct val="85000"/>
              </a:lnSpc>
              <a:spcBef>
                <a:spcPct val="0"/>
              </a:spcBef>
              <a:spcAft>
                <a:spcPct val="0"/>
              </a:spcAft>
              <a:defRPr sz="4000">
                <a:solidFill>
                  <a:srgbClr val="000000"/>
                </a:solidFill>
                <a:latin typeface="Arial" panose="020B0604020202020204" pitchFamily="34" charset="0"/>
              </a:defRPr>
            </a:lvl7pPr>
            <a:lvl8pPr marL="1371600" fontAlgn="base">
              <a:lnSpc>
                <a:spcPct val="85000"/>
              </a:lnSpc>
              <a:spcBef>
                <a:spcPct val="0"/>
              </a:spcBef>
              <a:spcAft>
                <a:spcPct val="0"/>
              </a:spcAft>
              <a:defRPr sz="4000">
                <a:solidFill>
                  <a:srgbClr val="000000"/>
                </a:solidFill>
                <a:latin typeface="Arial" panose="020B0604020202020204" pitchFamily="34" charset="0"/>
              </a:defRPr>
            </a:lvl8pPr>
            <a:lvl9pPr marL="1828800" fontAlgn="base">
              <a:lnSpc>
                <a:spcPct val="85000"/>
              </a:lnSpc>
              <a:spcBef>
                <a:spcPct val="0"/>
              </a:spcBef>
              <a:spcAft>
                <a:spcPct val="0"/>
              </a:spcAft>
              <a:defRPr sz="4000">
                <a:solidFill>
                  <a:srgbClr val="000000"/>
                </a:solidFill>
                <a:latin typeface="Arial" panose="020B0604020202020204" pitchFamily="34" charset="0"/>
              </a:defRPr>
            </a:lvl9pPr>
          </a:lstStyle>
          <a:p>
            <a:r>
              <a:rPr lang="en-US" altLang="en-US" sz="1800" b="1">
                <a:solidFill>
                  <a:schemeClr val="tx1"/>
                </a:solidFill>
              </a:rPr>
              <a:t>Planned OSSEs (as of Sep. 2009)</a:t>
            </a:r>
          </a:p>
        </p:txBody>
      </p:sp>
    </p:spTree>
    <p:extLst>
      <p:ext uri="{BB962C8B-B14F-4D97-AF65-F5344CB8AC3E}">
        <p14:creationId xmlns:p14="http://schemas.microsoft.com/office/powerpoint/2010/main" val="4134222468"/>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GB" altLang="en-US"/>
              <a:t>© Crown copyright   Met Office  Andrew Lorenc  </a:t>
            </a:r>
            <a:fld id="{80EE9E2A-E77A-49B4-B6F3-E1813A44C4A1}" type="slidenum">
              <a:rPr lang="en-GB" altLang="en-US"/>
              <a:pPr/>
              <a:t>61</a:t>
            </a:fld>
            <a:endParaRPr lang="en-GB" altLang="en-US" sz="1050">
              <a:latin typeface="Times" panose="02020603050405020304" pitchFamily="18" charset="0"/>
            </a:endParaRPr>
          </a:p>
        </p:txBody>
      </p:sp>
      <p:sp>
        <p:nvSpPr>
          <p:cNvPr id="202754" name="Text Box 2"/>
          <p:cNvSpPr txBox="1">
            <a:spLocks noChangeArrowheads="1"/>
          </p:cNvSpPr>
          <p:nvPr/>
        </p:nvSpPr>
        <p:spPr bwMode="auto">
          <a:xfrm>
            <a:off x="1771650" y="3940969"/>
            <a:ext cx="5535216" cy="735380"/>
          </a:xfrm>
          <a:prstGeom prst="rect">
            <a:avLst/>
          </a:prstGeom>
          <a:solidFill>
            <a:srgbClr val="FBDEA3"/>
          </a:solidFill>
          <a:ln w="57150" cmpd="thinThick">
            <a:solidFill>
              <a:srgbClr val="D5150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2467" tIns="21234" rIns="42467" bIns="21234">
            <a:spAutoFit/>
          </a:bodyPr>
          <a:lstStyle>
            <a:lvl1pPr defTabSz="631825">
              <a:defRPr>
                <a:solidFill>
                  <a:schemeClr val="tx1"/>
                </a:solidFill>
                <a:latin typeface="Arial" panose="020B0604020202020204" pitchFamily="34" charset="0"/>
              </a:defRPr>
            </a:lvl1pPr>
            <a:lvl2pPr marL="282575" defTabSz="631825">
              <a:defRPr>
                <a:solidFill>
                  <a:schemeClr val="tx1"/>
                </a:solidFill>
                <a:latin typeface="Arial" panose="020B0604020202020204" pitchFamily="34" charset="0"/>
              </a:defRPr>
            </a:lvl2pPr>
            <a:lvl3pPr marL="566738" defTabSz="631825">
              <a:defRPr>
                <a:solidFill>
                  <a:schemeClr val="tx1"/>
                </a:solidFill>
                <a:latin typeface="Arial" panose="020B0604020202020204" pitchFamily="34" charset="0"/>
              </a:defRPr>
            </a:lvl3pPr>
            <a:lvl4pPr marL="849313" defTabSz="631825">
              <a:defRPr>
                <a:solidFill>
                  <a:schemeClr val="tx1"/>
                </a:solidFill>
                <a:latin typeface="Arial" panose="020B0604020202020204" pitchFamily="34" charset="0"/>
              </a:defRPr>
            </a:lvl4pPr>
            <a:lvl5pPr marL="1131888" defTabSz="631825">
              <a:defRPr>
                <a:solidFill>
                  <a:schemeClr val="tx1"/>
                </a:solidFill>
                <a:latin typeface="Arial" panose="020B0604020202020204" pitchFamily="34" charset="0"/>
              </a:defRPr>
            </a:lvl5pPr>
            <a:lvl6pPr marL="1589088" defTabSz="631825" fontAlgn="base">
              <a:spcBef>
                <a:spcPct val="0"/>
              </a:spcBef>
              <a:spcAft>
                <a:spcPct val="0"/>
              </a:spcAft>
              <a:defRPr>
                <a:solidFill>
                  <a:schemeClr val="tx1"/>
                </a:solidFill>
                <a:latin typeface="Arial" panose="020B0604020202020204" pitchFamily="34" charset="0"/>
              </a:defRPr>
            </a:lvl6pPr>
            <a:lvl7pPr marL="2046288" defTabSz="631825" fontAlgn="base">
              <a:spcBef>
                <a:spcPct val="0"/>
              </a:spcBef>
              <a:spcAft>
                <a:spcPct val="0"/>
              </a:spcAft>
              <a:defRPr>
                <a:solidFill>
                  <a:schemeClr val="tx1"/>
                </a:solidFill>
                <a:latin typeface="Arial" panose="020B0604020202020204" pitchFamily="34" charset="0"/>
              </a:defRPr>
            </a:lvl7pPr>
            <a:lvl8pPr marL="2503488" defTabSz="631825" fontAlgn="base">
              <a:spcBef>
                <a:spcPct val="0"/>
              </a:spcBef>
              <a:spcAft>
                <a:spcPct val="0"/>
              </a:spcAft>
              <a:defRPr>
                <a:solidFill>
                  <a:schemeClr val="tx1"/>
                </a:solidFill>
                <a:latin typeface="Arial" panose="020B0604020202020204" pitchFamily="34" charset="0"/>
              </a:defRPr>
            </a:lvl8pPr>
            <a:lvl9pPr marL="2960688" defTabSz="631825" fontAlgn="base">
              <a:spcBef>
                <a:spcPct val="0"/>
              </a:spcBef>
              <a:spcAft>
                <a:spcPct val="0"/>
              </a:spcAft>
              <a:defRPr>
                <a:solidFill>
                  <a:schemeClr val="tx1"/>
                </a:solidFill>
                <a:latin typeface="Arial" panose="020B0604020202020204" pitchFamily="34" charset="0"/>
              </a:defRPr>
            </a:lvl9pPr>
          </a:lstStyle>
          <a:p>
            <a:pPr>
              <a:spcBef>
                <a:spcPts val="263"/>
              </a:spcBef>
              <a:buClr>
                <a:srgbClr val="000000"/>
              </a:buClr>
              <a:buSzPct val="100000"/>
            </a:pPr>
            <a:r>
              <a:rPr lang="en-GB" altLang="en-US" sz="1500" b="1" i="1">
                <a:solidFill>
                  <a:srgbClr val="990033"/>
                </a:solidFill>
                <a:latin typeface="Times New Roman" panose="02020603050405020304" pitchFamily="18" charset="0"/>
                <a:ea typeface="ＭＳ Ｐゴシック" panose="020B0600070205080204" pitchFamily="34" charset="-128"/>
              </a:rPr>
              <a:t>Simulating observational data requires a significant amount of work.  However, if we cannot simulate observations, how could we assimilate observations? (Jack Woollen)</a:t>
            </a:r>
          </a:p>
        </p:txBody>
      </p:sp>
      <p:sp>
        <p:nvSpPr>
          <p:cNvPr id="202755" name="Text Box 3"/>
          <p:cNvSpPr txBox="1">
            <a:spLocks noChangeArrowheads="1"/>
          </p:cNvSpPr>
          <p:nvPr/>
        </p:nvSpPr>
        <p:spPr bwMode="auto">
          <a:xfrm>
            <a:off x="4521994" y="963216"/>
            <a:ext cx="3339704" cy="2466617"/>
          </a:xfrm>
          <a:prstGeom prst="rect">
            <a:avLst/>
          </a:prstGeom>
          <a:noFill/>
          <a:ln w="57150" cmpd="thinThick">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2463" tIns="21231" rIns="42463" bIns="21231">
            <a:spAutoFit/>
          </a:bodyPr>
          <a:lstStyle>
            <a:lvl1pPr defTabSz="631825">
              <a:defRPr>
                <a:solidFill>
                  <a:schemeClr val="tx1"/>
                </a:solidFill>
                <a:latin typeface="Arial" panose="020B0604020202020204" pitchFamily="34" charset="0"/>
              </a:defRPr>
            </a:lvl1pPr>
            <a:lvl2pPr marL="282575" defTabSz="631825">
              <a:defRPr>
                <a:solidFill>
                  <a:schemeClr val="tx1"/>
                </a:solidFill>
                <a:latin typeface="Arial" panose="020B0604020202020204" pitchFamily="34" charset="0"/>
              </a:defRPr>
            </a:lvl2pPr>
            <a:lvl3pPr marL="990600" defTabSz="631825">
              <a:defRPr>
                <a:solidFill>
                  <a:schemeClr val="tx1"/>
                </a:solidFill>
                <a:latin typeface="Arial" panose="020B0604020202020204" pitchFamily="34" charset="0"/>
              </a:defRPr>
            </a:lvl3pPr>
            <a:lvl4pPr marL="1062038" defTabSz="631825">
              <a:defRPr>
                <a:solidFill>
                  <a:schemeClr val="tx1"/>
                </a:solidFill>
                <a:latin typeface="Arial" panose="020B0604020202020204" pitchFamily="34" charset="0"/>
              </a:defRPr>
            </a:lvl4pPr>
            <a:lvl5pPr marL="1131888" defTabSz="631825">
              <a:defRPr>
                <a:solidFill>
                  <a:schemeClr val="tx1"/>
                </a:solidFill>
                <a:latin typeface="Arial" panose="020B0604020202020204" pitchFamily="34" charset="0"/>
              </a:defRPr>
            </a:lvl5pPr>
            <a:lvl6pPr marL="1589088" defTabSz="631825" fontAlgn="base">
              <a:spcBef>
                <a:spcPct val="0"/>
              </a:spcBef>
              <a:spcAft>
                <a:spcPct val="0"/>
              </a:spcAft>
              <a:defRPr>
                <a:solidFill>
                  <a:schemeClr val="tx1"/>
                </a:solidFill>
                <a:latin typeface="Arial" panose="020B0604020202020204" pitchFamily="34" charset="0"/>
              </a:defRPr>
            </a:lvl6pPr>
            <a:lvl7pPr marL="2046288" defTabSz="631825" fontAlgn="base">
              <a:spcBef>
                <a:spcPct val="0"/>
              </a:spcBef>
              <a:spcAft>
                <a:spcPct val="0"/>
              </a:spcAft>
              <a:defRPr>
                <a:solidFill>
                  <a:schemeClr val="tx1"/>
                </a:solidFill>
                <a:latin typeface="Arial" panose="020B0604020202020204" pitchFamily="34" charset="0"/>
              </a:defRPr>
            </a:lvl7pPr>
            <a:lvl8pPr marL="2503488" defTabSz="631825" fontAlgn="base">
              <a:spcBef>
                <a:spcPct val="0"/>
              </a:spcBef>
              <a:spcAft>
                <a:spcPct val="0"/>
              </a:spcAft>
              <a:defRPr>
                <a:solidFill>
                  <a:schemeClr val="tx1"/>
                </a:solidFill>
                <a:latin typeface="Arial" panose="020B0604020202020204" pitchFamily="34" charset="0"/>
              </a:defRPr>
            </a:lvl8pPr>
            <a:lvl9pPr marL="2960688" defTabSz="631825" fontAlgn="base">
              <a:spcBef>
                <a:spcPct val="0"/>
              </a:spcBef>
              <a:spcAft>
                <a:spcPct val="0"/>
              </a:spcAft>
              <a:defRPr>
                <a:solidFill>
                  <a:schemeClr val="tx1"/>
                </a:solidFill>
                <a:latin typeface="Arial" panose="020B0604020202020204" pitchFamily="34" charset="0"/>
              </a:defRPr>
            </a:lvl9pPr>
          </a:lstStyle>
          <a:p>
            <a:pPr>
              <a:spcBef>
                <a:spcPts val="263"/>
              </a:spcBef>
              <a:buClr>
                <a:srgbClr val="000000"/>
              </a:buClr>
              <a:buSzPct val="100000"/>
              <a:buFont typeface="Wingdings" panose="05000000000000000000" pitchFamily="2" charset="2"/>
              <a:buChar char="Ø"/>
            </a:pPr>
            <a:r>
              <a:rPr lang="en-GB" altLang="en-US" sz="1500" dirty="0">
                <a:ea typeface="ＭＳ Ｐゴシック" panose="020B0600070205080204" pitchFamily="34" charset="-128"/>
              </a:rPr>
              <a:t> </a:t>
            </a:r>
            <a:r>
              <a:rPr lang="en-GB" altLang="en-US" sz="1500" dirty="0">
                <a:solidFill>
                  <a:srgbClr val="000000"/>
                </a:solidFill>
                <a:ea typeface="ＭＳ Ｐゴシック" panose="020B0600070205080204" pitchFamily="34" charset="-128"/>
              </a:rPr>
              <a:t>OSSEs help in understanding and formulating observational errors</a:t>
            </a:r>
          </a:p>
          <a:p>
            <a:pPr>
              <a:spcBef>
                <a:spcPts val="263"/>
              </a:spcBef>
              <a:buClr>
                <a:srgbClr val="000000"/>
              </a:buClr>
              <a:buSzPct val="100000"/>
              <a:buFont typeface="Wingdings" panose="05000000000000000000" pitchFamily="2" charset="2"/>
              <a:buChar char="Ø"/>
            </a:pPr>
            <a:r>
              <a:rPr lang="en-GB" altLang="en-US" sz="1500" dirty="0">
                <a:solidFill>
                  <a:srgbClr val="000000"/>
                </a:solidFill>
                <a:ea typeface="ＭＳ Ｐゴシック" panose="020B0600070205080204" pitchFamily="34" charset="-128"/>
              </a:rPr>
              <a:t>DAS (Data Assimilation System) will be prepared for the new data</a:t>
            </a:r>
          </a:p>
          <a:p>
            <a:pPr>
              <a:spcBef>
                <a:spcPts val="263"/>
              </a:spcBef>
              <a:buClr>
                <a:srgbClr val="000000"/>
              </a:buClr>
              <a:buSzPct val="100000"/>
              <a:buFont typeface="Wingdings" panose="05000000000000000000" pitchFamily="2" charset="2"/>
              <a:buChar char="Ø"/>
            </a:pPr>
            <a:r>
              <a:rPr lang="en-GB" altLang="en-US" sz="1500" dirty="0">
                <a:solidFill>
                  <a:srgbClr val="000000"/>
                </a:solidFill>
                <a:ea typeface="ＭＳ Ｐゴシック" panose="020B0600070205080204" pitchFamily="34" charset="-128"/>
              </a:rPr>
              <a:t>Enable data formatting and handling in advance of “live” instrument</a:t>
            </a:r>
          </a:p>
          <a:p>
            <a:pPr>
              <a:spcBef>
                <a:spcPts val="263"/>
              </a:spcBef>
              <a:buClr>
                <a:srgbClr val="000000"/>
              </a:buClr>
              <a:buSzPct val="100000"/>
              <a:buFont typeface="Wingdings" panose="05000000000000000000" pitchFamily="2" charset="2"/>
              <a:buChar char="Ø"/>
            </a:pPr>
            <a:r>
              <a:rPr lang="en-US" altLang="en-US" sz="1500" dirty="0">
                <a:ea typeface="ＭＳ Ｐゴシック" panose="020B0600070205080204" pitchFamily="34" charset="-128"/>
              </a:rPr>
              <a:t>OSSE results also showed that theoretical explanations will not be satisfactory when designing future observing systems. </a:t>
            </a:r>
          </a:p>
        </p:txBody>
      </p:sp>
      <p:sp>
        <p:nvSpPr>
          <p:cNvPr id="202756" name="Text Box 4"/>
          <p:cNvSpPr txBox="1">
            <a:spLocks noChangeArrowheads="1"/>
          </p:cNvSpPr>
          <p:nvPr/>
        </p:nvSpPr>
        <p:spPr bwMode="auto">
          <a:xfrm>
            <a:off x="1643063" y="465535"/>
            <a:ext cx="2175272" cy="320710"/>
          </a:xfrm>
          <a:prstGeom prst="rect">
            <a:avLst/>
          </a:prstGeom>
          <a:solidFill>
            <a:srgbClr val="FEE5DA"/>
          </a:solidFill>
          <a:ln w="66675"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999" tIns="4499" rIns="8999" bIns="4499">
            <a:spAutoFit/>
          </a:bodyPr>
          <a:lstStyle>
            <a:lvl1pPr defTabSz="766763">
              <a:defRPr>
                <a:solidFill>
                  <a:schemeClr val="tx1"/>
                </a:solidFill>
                <a:latin typeface="Arial" panose="020B0604020202020204" pitchFamily="34" charset="0"/>
              </a:defRPr>
            </a:lvl1pPr>
            <a:lvl2pPr marL="60325" defTabSz="766763">
              <a:defRPr>
                <a:solidFill>
                  <a:schemeClr val="tx1"/>
                </a:solidFill>
                <a:latin typeface="Arial" panose="020B0604020202020204" pitchFamily="34" charset="0"/>
              </a:defRPr>
            </a:lvl2pPr>
            <a:lvl3pPr marL="119063" defTabSz="766763">
              <a:defRPr>
                <a:solidFill>
                  <a:schemeClr val="tx1"/>
                </a:solidFill>
                <a:latin typeface="Arial" panose="020B0604020202020204" pitchFamily="34" charset="0"/>
              </a:defRPr>
            </a:lvl3pPr>
            <a:lvl4pPr marL="179388" defTabSz="766763">
              <a:defRPr>
                <a:solidFill>
                  <a:schemeClr val="tx1"/>
                </a:solidFill>
                <a:latin typeface="Arial" panose="020B0604020202020204" pitchFamily="34" charset="0"/>
              </a:defRPr>
            </a:lvl4pPr>
            <a:lvl5pPr marL="241300" defTabSz="766763">
              <a:defRPr>
                <a:solidFill>
                  <a:schemeClr val="tx1"/>
                </a:solidFill>
                <a:latin typeface="Arial" panose="020B0604020202020204" pitchFamily="34" charset="0"/>
              </a:defRPr>
            </a:lvl5pPr>
            <a:lvl6pPr marL="698500" defTabSz="766763" fontAlgn="base">
              <a:spcBef>
                <a:spcPct val="0"/>
              </a:spcBef>
              <a:spcAft>
                <a:spcPct val="0"/>
              </a:spcAft>
              <a:defRPr>
                <a:solidFill>
                  <a:schemeClr val="tx1"/>
                </a:solidFill>
                <a:latin typeface="Arial" panose="020B0604020202020204" pitchFamily="34" charset="0"/>
              </a:defRPr>
            </a:lvl6pPr>
            <a:lvl7pPr marL="1155700" defTabSz="766763" fontAlgn="base">
              <a:spcBef>
                <a:spcPct val="0"/>
              </a:spcBef>
              <a:spcAft>
                <a:spcPct val="0"/>
              </a:spcAft>
              <a:defRPr>
                <a:solidFill>
                  <a:schemeClr val="tx1"/>
                </a:solidFill>
                <a:latin typeface="Arial" panose="020B0604020202020204" pitchFamily="34" charset="0"/>
              </a:defRPr>
            </a:lvl7pPr>
            <a:lvl8pPr marL="1612900" defTabSz="766763" fontAlgn="base">
              <a:spcBef>
                <a:spcPct val="0"/>
              </a:spcBef>
              <a:spcAft>
                <a:spcPct val="0"/>
              </a:spcAft>
              <a:defRPr>
                <a:solidFill>
                  <a:schemeClr val="tx1"/>
                </a:solidFill>
                <a:latin typeface="Arial" panose="020B0604020202020204" pitchFamily="34" charset="0"/>
              </a:defRPr>
            </a:lvl8pPr>
            <a:lvl9pPr marL="2070100" defTabSz="766763" fontAlgn="base">
              <a:spcBef>
                <a:spcPct val="0"/>
              </a:spcBef>
              <a:spcAft>
                <a:spcPct val="0"/>
              </a:spcAft>
              <a:defRPr>
                <a:solidFill>
                  <a:schemeClr val="tx1"/>
                </a:solidFill>
                <a:latin typeface="Arial" panose="020B0604020202020204" pitchFamily="34" charset="0"/>
              </a:defRPr>
            </a:lvl9pPr>
          </a:lstStyle>
          <a:p>
            <a:pPr algn="ctr">
              <a:lnSpc>
                <a:spcPct val="100000"/>
              </a:lnSpc>
            </a:pPr>
            <a:r>
              <a:rPr lang="en-US" altLang="en-US" sz="2025" b="1" i="1">
                <a:solidFill>
                  <a:srgbClr val="144C1B"/>
                </a:solidFill>
                <a:latin typeface="Times New Roman" panose="02020603050405020304" pitchFamily="18" charset="0"/>
                <a:ea typeface="ＭＳ Ｐゴシック" panose="020B0600070205080204" pitchFamily="34" charset="-128"/>
              </a:rPr>
              <a:t>Need for OSSEs</a:t>
            </a:r>
          </a:p>
        </p:txBody>
      </p:sp>
      <p:sp>
        <p:nvSpPr>
          <p:cNvPr id="202757" name="Text Box 5"/>
          <p:cNvSpPr txBox="1">
            <a:spLocks noChangeArrowheads="1"/>
          </p:cNvSpPr>
          <p:nvPr/>
        </p:nvSpPr>
        <p:spPr bwMode="auto">
          <a:xfrm>
            <a:off x="1328738" y="1095376"/>
            <a:ext cx="2745581" cy="2211229"/>
          </a:xfrm>
          <a:prstGeom prst="rect">
            <a:avLst/>
          </a:prstGeom>
          <a:noFill/>
          <a:ln w="38100" cmpd="dbl">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575" tIns="14787" rIns="29575" bIns="14787">
            <a:spAutoFit/>
          </a:bodyPr>
          <a:lstStyle>
            <a:lvl1pPr defTabSz="631825">
              <a:defRPr>
                <a:solidFill>
                  <a:schemeClr val="tx1"/>
                </a:solidFill>
                <a:latin typeface="Arial" panose="020B0604020202020204" pitchFamily="34" charset="0"/>
              </a:defRPr>
            </a:lvl1pPr>
            <a:lvl2pPr marL="198438" defTabSz="631825">
              <a:defRPr>
                <a:solidFill>
                  <a:schemeClr val="tx1"/>
                </a:solidFill>
                <a:latin typeface="Arial" panose="020B0604020202020204" pitchFamily="34" charset="0"/>
              </a:defRPr>
            </a:lvl2pPr>
            <a:lvl3pPr marL="393700" defTabSz="631825">
              <a:defRPr>
                <a:solidFill>
                  <a:schemeClr val="tx1"/>
                </a:solidFill>
                <a:latin typeface="Arial" panose="020B0604020202020204" pitchFamily="34" charset="0"/>
              </a:defRPr>
            </a:lvl3pPr>
            <a:lvl4pPr marL="592138" defTabSz="631825">
              <a:defRPr>
                <a:solidFill>
                  <a:schemeClr val="tx1"/>
                </a:solidFill>
                <a:latin typeface="Arial" panose="020B0604020202020204" pitchFamily="34" charset="0"/>
              </a:defRPr>
            </a:lvl4pPr>
            <a:lvl5pPr marL="788988" defTabSz="631825">
              <a:defRPr>
                <a:solidFill>
                  <a:schemeClr val="tx1"/>
                </a:solidFill>
                <a:latin typeface="Arial" panose="020B0604020202020204" pitchFamily="34" charset="0"/>
              </a:defRPr>
            </a:lvl5pPr>
            <a:lvl6pPr marL="1246188" defTabSz="631825" fontAlgn="base">
              <a:spcBef>
                <a:spcPct val="0"/>
              </a:spcBef>
              <a:spcAft>
                <a:spcPct val="0"/>
              </a:spcAft>
              <a:defRPr>
                <a:solidFill>
                  <a:schemeClr val="tx1"/>
                </a:solidFill>
                <a:latin typeface="Arial" panose="020B0604020202020204" pitchFamily="34" charset="0"/>
              </a:defRPr>
            </a:lvl6pPr>
            <a:lvl7pPr marL="1703388" defTabSz="631825" fontAlgn="base">
              <a:spcBef>
                <a:spcPct val="0"/>
              </a:spcBef>
              <a:spcAft>
                <a:spcPct val="0"/>
              </a:spcAft>
              <a:defRPr>
                <a:solidFill>
                  <a:schemeClr val="tx1"/>
                </a:solidFill>
                <a:latin typeface="Arial" panose="020B0604020202020204" pitchFamily="34" charset="0"/>
              </a:defRPr>
            </a:lvl7pPr>
            <a:lvl8pPr marL="2160588" defTabSz="631825" fontAlgn="base">
              <a:spcBef>
                <a:spcPct val="0"/>
              </a:spcBef>
              <a:spcAft>
                <a:spcPct val="0"/>
              </a:spcAft>
              <a:defRPr>
                <a:solidFill>
                  <a:schemeClr val="tx1"/>
                </a:solidFill>
                <a:latin typeface="Arial" panose="020B0604020202020204" pitchFamily="34" charset="0"/>
              </a:defRPr>
            </a:lvl8pPr>
            <a:lvl9pPr marL="2617788" defTabSz="631825"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GB" altLang="en-US" sz="1575">
                <a:ea typeface="ＭＳ Ｐゴシック" panose="020B0600070205080204" pitchFamily="34" charset="-128"/>
                <a:cs typeface="Arial" panose="020B0604020202020204" pitchFamily="34" charset="0"/>
              </a:rPr>
              <a:t>♦Quantitatively–based decisions on the design and implementation of future observing systems</a:t>
            </a:r>
          </a:p>
          <a:p>
            <a:pPr eaLnBrk="0" hangingPunct="0">
              <a:lnSpc>
                <a:spcPct val="100000"/>
              </a:lnSpc>
            </a:pPr>
            <a:endParaRPr lang="en-GB" altLang="en-US" sz="1575">
              <a:ea typeface="ＭＳ Ｐゴシック" panose="020B0600070205080204" pitchFamily="34" charset="-128"/>
              <a:cs typeface="Arial" panose="020B0604020202020204" pitchFamily="34" charset="0"/>
            </a:endParaRPr>
          </a:p>
          <a:p>
            <a:pPr eaLnBrk="0" hangingPunct="0">
              <a:lnSpc>
                <a:spcPct val="100000"/>
              </a:lnSpc>
            </a:pPr>
            <a:r>
              <a:rPr lang="en-GB" altLang="en-US" sz="1350">
                <a:ea typeface="ヒラギノ角ゴ ProN W3" pitchFamily="1" charset="-128"/>
                <a:cs typeface="Arial" panose="020B0604020202020204" pitchFamily="34" charset="0"/>
              </a:rPr>
              <a:t>♦</a:t>
            </a:r>
            <a:r>
              <a:rPr lang="en-GB" altLang="en-US" sz="1350">
                <a:ea typeface="ＭＳ Ｐゴシック" panose="020B0600070205080204" pitchFamily="34" charset="-128"/>
                <a:cs typeface="Arial" panose="020B0604020202020204" pitchFamily="34" charset="0"/>
              </a:rPr>
              <a:t> </a:t>
            </a:r>
            <a:r>
              <a:rPr lang="en-GB" altLang="en-US" sz="1575">
                <a:ea typeface="ＭＳ Ｐゴシック" panose="020B0600070205080204" pitchFamily="34" charset="-128"/>
                <a:cs typeface="Arial" panose="020B0604020202020204" pitchFamily="34" charset="0"/>
              </a:rPr>
              <a:t>Evaluate possible future instruments without the costs of developing, maintaining &amp; using observing systems. </a:t>
            </a:r>
          </a:p>
        </p:txBody>
      </p:sp>
      <p:sp>
        <p:nvSpPr>
          <p:cNvPr id="202758" name="Text Box 6"/>
          <p:cNvSpPr txBox="1">
            <a:spLocks noChangeArrowheads="1"/>
          </p:cNvSpPr>
          <p:nvPr/>
        </p:nvSpPr>
        <p:spPr bwMode="auto">
          <a:xfrm>
            <a:off x="5089922" y="434579"/>
            <a:ext cx="2175272" cy="320710"/>
          </a:xfrm>
          <a:prstGeom prst="rect">
            <a:avLst/>
          </a:prstGeom>
          <a:solidFill>
            <a:srgbClr val="CBE1C5"/>
          </a:solidFill>
          <a:ln w="285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999" tIns="4499" rIns="8999" bIns="4499">
            <a:spAutoFit/>
          </a:bodyPr>
          <a:lstStyle>
            <a:lvl1pPr defTabSz="766763">
              <a:defRPr>
                <a:solidFill>
                  <a:schemeClr val="tx1"/>
                </a:solidFill>
                <a:latin typeface="Arial" panose="020B0604020202020204" pitchFamily="34" charset="0"/>
              </a:defRPr>
            </a:lvl1pPr>
            <a:lvl2pPr marL="60325" defTabSz="766763">
              <a:defRPr>
                <a:solidFill>
                  <a:schemeClr val="tx1"/>
                </a:solidFill>
                <a:latin typeface="Arial" panose="020B0604020202020204" pitchFamily="34" charset="0"/>
              </a:defRPr>
            </a:lvl2pPr>
            <a:lvl3pPr marL="119063" defTabSz="766763">
              <a:defRPr>
                <a:solidFill>
                  <a:schemeClr val="tx1"/>
                </a:solidFill>
                <a:latin typeface="Arial" panose="020B0604020202020204" pitchFamily="34" charset="0"/>
              </a:defRPr>
            </a:lvl3pPr>
            <a:lvl4pPr marL="179388" defTabSz="766763">
              <a:defRPr>
                <a:solidFill>
                  <a:schemeClr val="tx1"/>
                </a:solidFill>
                <a:latin typeface="Arial" panose="020B0604020202020204" pitchFamily="34" charset="0"/>
              </a:defRPr>
            </a:lvl4pPr>
            <a:lvl5pPr marL="241300" defTabSz="766763">
              <a:defRPr>
                <a:solidFill>
                  <a:schemeClr val="tx1"/>
                </a:solidFill>
                <a:latin typeface="Arial" panose="020B0604020202020204" pitchFamily="34" charset="0"/>
              </a:defRPr>
            </a:lvl5pPr>
            <a:lvl6pPr marL="698500" defTabSz="766763" fontAlgn="base">
              <a:spcBef>
                <a:spcPct val="0"/>
              </a:spcBef>
              <a:spcAft>
                <a:spcPct val="0"/>
              </a:spcAft>
              <a:defRPr>
                <a:solidFill>
                  <a:schemeClr val="tx1"/>
                </a:solidFill>
                <a:latin typeface="Arial" panose="020B0604020202020204" pitchFamily="34" charset="0"/>
              </a:defRPr>
            </a:lvl6pPr>
            <a:lvl7pPr marL="1155700" defTabSz="766763" fontAlgn="base">
              <a:spcBef>
                <a:spcPct val="0"/>
              </a:spcBef>
              <a:spcAft>
                <a:spcPct val="0"/>
              </a:spcAft>
              <a:defRPr>
                <a:solidFill>
                  <a:schemeClr val="tx1"/>
                </a:solidFill>
                <a:latin typeface="Arial" panose="020B0604020202020204" pitchFamily="34" charset="0"/>
              </a:defRPr>
            </a:lvl7pPr>
            <a:lvl8pPr marL="1612900" defTabSz="766763" fontAlgn="base">
              <a:spcBef>
                <a:spcPct val="0"/>
              </a:spcBef>
              <a:spcAft>
                <a:spcPct val="0"/>
              </a:spcAft>
              <a:defRPr>
                <a:solidFill>
                  <a:schemeClr val="tx1"/>
                </a:solidFill>
                <a:latin typeface="Arial" panose="020B0604020202020204" pitchFamily="34" charset="0"/>
              </a:defRPr>
            </a:lvl8pPr>
            <a:lvl9pPr marL="2070100" defTabSz="766763" fontAlgn="base">
              <a:spcBef>
                <a:spcPct val="0"/>
              </a:spcBef>
              <a:spcAft>
                <a:spcPct val="0"/>
              </a:spcAft>
              <a:defRPr>
                <a:solidFill>
                  <a:schemeClr val="tx1"/>
                </a:solidFill>
                <a:latin typeface="Arial" panose="020B0604020202020204" pitchFamily="34" charset="0"/>
              </a:defRPr>
            </a:lvl9pPr>
          </a:lstStyle>
          <a:p>
            <a:pPr algn="ctr">
              <a:lnSpc>
                <a:spcPct val="100000"/>
              </a:lnSpc>
            </a:pPr>
            <a:r>
              <a:rPr lang="en-US" altLang="en-US" sz="2025" b="1" i="1">
                <a:solidFill>
                  <a:srgbClr val="144C1B"/>
                </a:solidFill>
                <a:latin typeface="Times New Roman" panose="02020603050405020304" pitchFamily="18" charset="0"/>
                <a:ea typeface="ＭＳ Ｐゴシック" panose="020B0600070205080204" pitchFamily="34" charset="-128"/>
              </a:rPr>
              <a:t>Benefit of OSSEs</a:t>
            </a:r>
          </a:p>
        </p:txBody>
      </p:sp>
    </p:spTree>
    <p:extLst>
      <p:ext uri="{BB962C8B-B14F-4D97-AF65-F5344CB8AC3E}">
        <p14:creationId xmlns:p14="http://schemas.microsoft.com/office/powerpoint/2010/main" val="191027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1"/>
          <p:cNvSpPr>
            <a:spLocks noGrp="1"/>
          </p:cNvSpPr>
          <p:nvPr>
            <p:ph type="ftr" sz="quarter" idx="10"/>
          </p:nvPr>
        </p:nvSpPr>
        <p:spPr/>
        <p:txBody>
          <a:bodyPr/>
          <a:lstStyle/>
          <a:p>
            <a:r>
              <a:rPr lang="en-GB" altLang="en-US"/>
              <a:t>© Crown copyright   Met Office  Andrew Lorenc  </a:t>
            </a:r>
            <a:fld id="{EAB26F48-CB90-4016-96E1-27D93D7FFC20}" type="slidenum">
              <a:rPr lang="en-GB" altLang="en-US"/>
              <a:pPr/>
              <a:t>62</a:t>
            </a:fld>
            <a:endParaRPr lang="en-GB" altLang="en-US" sz="1050">
              <a:latin typeface="Times" panose="02020603050405020304" pitchFamily="18" charset="0"/>
            </a:endParaRPr>
          </a:p>
        </p:txBody>
      </p:sp>
      <p:pic>
        <p:nvPicPr>
          <p:cNvPr id="206850" name="Picture 4" descr="Slid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519" y="535781"/>
            <a:ext cx="2000250" cy="89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1" name="Picture 5" descr="Slid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8287" y="3156347"/>
            <a:ext cx="2014538" cy="175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2" name="Picture 6" descr="Slide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1682" y="1614487"/>
            <a:ext cx="1670447" cy="82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3" name="Picture 8" descr="Errico_exp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2050" y="400050"/>
            <a:ext cx="1600200" cy="100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4" name="Text Box 9"/>
          <p:cNvSpPr txBox="1">
            <a:spLocks noChangeArrowheads="1"/>
          </p:cNvSpPr>
          <p:nvPr/>
        </p:nvSpPr>
        <p:spPr bwMode="auto">
          <a:xfrm>
            <a:off x="2228850" y="2972991"/>
            <a:ext cx="605925" cy="1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426" tIns="10713" rIns="21426" bIns="10713">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975" b="1">
                <a:ea typeface="ＭＳ Ｐゴシック" panose="020B0600070205080204" pitchFamily="34" charset="-128"/>
              </a:rPr>
              <a:t>Version 1</a:t>
            </a:r>
          </a:p>
        </p:txBody>
      </p:sp>
      <p:sp>
        <p:nvSpPr>
          <p:cNvPr id="206855" name="Text Box 10"/>
          <p:cNvSpPr txBox="1">
            <a:spLocks noChangeArrowheads="1"/>
          </p:cNvSpPr>
          <p:nvPr/>
        </p:nvSpPr>
        <p:spPr bwMode="auto">
          <a:xfrm>
            <a:off x="1314450" y="2022872"/>
            <a:ext cx="685800" cy="1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6" tIns="10713" rIns="21426" bIns="10713">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975" b="1">
                <a:ea typeface="ＭＳ Ｐゴシック" panose="020B0600070205080204" pitchFamily="34" charset="-128"/>
              </a:rPr>
              <a:t>Version 2</a:t>
            </a:r>
          </a:p>
        </p:txBody>
      </p:sp>
      <p:sp>
        <p:nvSpPr>
          <p:cNvPr id="206856" name="Text Box 11"/>
          <p:cNvSpPr txBox="1">
            <a:spLocks noChangeArrowheads="1"/>
          </p:cNvSpPr>
          <p:nvPr/>
        </p:nvSpPr>
        <p:spPr bwMode="auto">
          <a:xfrm>
            <a:off x="4132660" y="839392"/>
            <a:ext cx="702105" cy="25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426" tIns="10713" rIns="21426" bIns="10713">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1050" b="1">
                <a:ea typeface="ＭＳ Ｐゴシック" panose="020B0600070205080204" pitchFamily="34" charset="-128"/>
              </a:rPr>
              <a:t>Version 4</a:t>
            </a:r>
            <a:r>
              <a:rPr lang="en-US" altLang="en-US" sz="1500" b="1">
                <a:ea typeface="ＭＳ Ｐゴシック" panose="020B0600070205080204" pitchFamily="34" charset="-128"/>
              </a:rPr>
              <a:t> </a:t>
            </a:r>
          </a:p>
        </p:txBody>
      </p:sp>
      <p:sp>
        <p:nvSpPr>
          <p:cNvPr id="206857" name="Text Box 12"/>
          <p:cNvSpPr txBox="1">
            <a:spLocks noChangeArrowheads="1"/>
          </p:cNvSpPr>
          <p:nvPr/>
        </p:nvSpPr>
        <p:spPr bwMode="auto">
          <a:xfrm>
            <a:off x="2257425" y="1409700"/>
            <a:ext cx="1104458" cy="1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426" tIns="10713" rIns="21426" bIns="10713">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975">
                <a:ea typeface="ＭＳ Ｐゴシック" panose="020B0600070205080204" pitchFamily="34" charset="-128"/>
              </a:rPr>
              <a:t>REAL           OSSE</a:t>
            </a:r>
          </a:p>
        </p:txBody>
      </p:sp>
      <p:sp>
        <p:nvSpPr>
          <p:cNvPr id="206858" name="Text Box 13"/>
          <p:cNvSpPr txBox="1">
            <a:spLocks noChangeArrowheads="1"/>
          </p:cNvSpPr>
          <p:nvPr/>
        </p:nvSpPr>
        <p:spPr bwMode="auto">
          <a:xfrm>
            <a:off x="2290763" y="2368154"/>
            <a:ext cx="1088231" cy="1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6" tIns="10713" rIns="21426" bIns="10713">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975">
                <a:ea typeface="ＭＳ Ｐゴシック" panose="020B0600070205080204" pitchFamily="34" charset="-128"/>
              </a:rPr>
              <a:t>REAL          OSSE</a:t>
            </a:r>
          </a:p>
        </p:txBody>
      </p:sp>
      <p:sp>
        <p:nvSpPr>
          <p:cNvPr id="206859" name="Text Box 3"/>
          <p:cNvSpPr txBox="1">
            <a:spLocks noChangeArrowheads="1"/>
          </p:cNvSpPr>
          <p:nvPr/>
        </p:nvSpPr>
        <p:spPr bwMode="auto">
          <a:xfrm>
            <a:off x="2206229" y="86916"/>
            <a:ext cx="5180409" cy="287093"/>
          </a:xfrm>
          <a:prstGeom prst="rect">
            <a:avLst/>
          </a:prstGeom>
          <a:solidFill>
            <a:schemeClr val="accent1"/>
          </a:solidFill>
          <a:ln w="38100" cmpd="dbl">
            <a:solidFill>
              <a:schemeClr val="tx1"/>
            </a:solidFill>
            <a:miter lim="800000"/>
            <a:headEnd/>
            <a:tailEnd/>
          </a:ln>
        </p:spPr>
        <p:txBody>
          <a:bodyPr lIns="21426" tIns="10713" rIns="21426" bIns="10713">
            <a:spAutoFit/>
          </a:bodyPr>
          <a:lstStyle>
            <a:lvl1pPr defTabSz="285750">
              <a:defRPr>
                <a:solidFill>
                  <a:schemeClr val="tx1"/>
                </a:solidFill>
                <a:latin typeface="Arial" panose="020B0604020202020204" pitchFamily="34" charset="0"/>
              </a:defRPr>
            </a:lvl1pPr>
            <a:lvl2pPr marL="37926963" indent="-37469763" defTabSz="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285750">
              <a:defRPr>
                <a:solidFill>
                  <a:schemeClr val="tx1"/>
                </a:solidFill>
                <a:latin typeface="Arial" panose="020B0604020202020204" pitchFamily="34" charset="0"/>
              </a:defRPr>
            </a:lvl4pPr>
            <a:lvl5pPr marL="41948100" indent="-40119300" defTabSz="285750">
              <a:defRPr>
                <a:solidFill>
                  <a:schemeClr val="tx1"/>
                </a:solidFill>
                <a:latin typeface="Arial" panose="020B0604020202020204" pitchFamily="34" charset="0"/>
              </a:defRPr>
            </a:lvl5pPr>
            <a:lvl6pPr marL="42405300" indent="-40119300" defTabSz="285750" fontAlgn="base">
              <a:spcBef>
                <a:spcPct val="0"/>
              </a:spcBef>
              <a:spcAft>
                <a:spcPct val="0"/>
              </a:spcAft>
              <a:defRPr>
                <a:solidFill>
                  <a:schemeClr val="tx1"/>
                </a:solidFill>
                <a:latin typeface="Arial" panose="020B0604020202020204" pitchFamily="34" charset="0"/>
              </a:defRPr>
            </a:lvl6pPr>
            <a:lvl7pPr marL="42862500" indent="-40119300" defTabSz="285750" fontAlgn="base">
              <a:spcBef>
                <a:spcPct val="0"/>
              </a:spcBef>
              <a:spcAft>
                <a:spcPct val="0"/>
              </a:spcAft>
              <a:defRPr>
                <a:solidFill>
                  <a:schemeClr val="tx1"/>
                </a:solidFill>
                <a:latin typeface="Arial" panose="020B0604020202020204" pitchFamily="34" charset="0"/>
              </a:defRPr>
            </a:lvl7pPr>
            <a:lvl8pPr marL="43319700" indent="-40119300" defTabSz="285750" fontAlgn="base">
              <a:spcBef>
                <a:spcPct val="0"/>
              </a:spcBef>
              <a:spcAft>
                <a:spcPct val="0"/>
              </a:spcAft>
              <a:defRPr>
                <a:solidFill>
                  <a:schemeClr val="tx1"/>
                </a:solidFill>
                <a:latin typeface="Arial" panose="020B0604020202020204" pitchFamily="34" charset="0"/>
              </a:defRPr>
            </a:lvl8pPr>
            <a:lvl9pPr marL="43776900" indent="-40119300" defTabSz="285750"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1725" b="1">
                <a:ea typeface="ＭＳ Ｐゴシック" panose="020B0600070205080204" pitchFamily="34" charset="-128"/>
              </a:rPr>
              <a:t>Calibration for Joint OSSEs at NASA/GMAO</a:t>
            </a:r>
          </a:p>
        </p:txBody>
      </p:sp>
      <p:sp>
        <p:nvSpPr>
          <p:cNvPr id="206860" name="Text Box 14"/>
          <p:cNvSpPr txBox="1">
            <a:spLocks noChangeArrowheads="1"/>
          </p:cNvSpPr>
          <p:nvPr/>
        </p:nvSpPr>
        <p:spPr bwMode="auto">
          <a:xfrm rot="10832124" flipV="1">
            <a:off x="1314450" y="1029183"/>
            <a:ext cx="625079" cy="1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6" tIns="10713" rIns="21426" bIns="10713">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975" b="1">
                <a:ea typeface="ＭＳ Ｐゴシック" panose="020B0600070205080204" pitchFamily="34" charset="-128"/>
              </a:rPr>
              <a:t>Version 1</a:t>
            </a:r>
          </a:p>
        </p:txBody>
      </p:sp>
      <p:sp>
        <p:nvSpPr>
          <p:cNvPr id="206861" name="Text Box 15"/>
          <p:cNvSpPr txBox="1">
            <a:spLocks noChangeArrowheads="1"/>
          </p:cNvSpPr>
          <p:nvPr/>
        </p:nvSpPr>
        <p:spPr bwMode="auto">
          <a:xfrm>
            <a:off x="1143001" y="2663429"/>
            <a:ext cx="3127772"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0" rIns="68562" bIns="34280">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algn="ctr" eaLnBrk="0" hangingPunct="0">
              <a:lnSpc>
                <a:spcPct val="100000"/>
              </a:lnSpc>
            </a:pPr>
            <a:r>
              <a:rPr lang="en-US" altLang="en-US" sz="1350" b="1">
                <a:ea typeface="ＭＳ Ｐゴシック" panose="020B0600070205080204" pitchFamily="34" charset="-128"/>
              </a:rPr>
              <a:t>Calibration using adjoint technique</a:t>
            </a:r>
          </a:p>
        </p:txBody>
      </p:sp>
      <p:sp>
        <p:nvSpPr>
          <p:cNvPr id="206862" name="Text Box 7"/>
          <p:cNvSpPr txBox="1">
            <a:spLocks noChangeArrowheads="1"/>
          </p:cNvSpPr>
          <p:nvPr/>
        </p:nvSpPr>
        <p:spPr bwMode="auto">
          <a:xfrm>
            <a:off x="4018360" y="3932635"/>
            <a:ext cx="3970171" cy="43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426" tIns="10713" rIns="21426" bIns="10713">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buFontTx/>
              <a:buChar char="•"/>
            </a:pPr>
            <a:r>
              <a:rPr lang="en-US" altLang="en-US" sz="1350" dirty="0">
                <a:ea typeface="ＭＳ Ｐゴシック" panose="020B0600070205080204" pitchFamily="34" charset="-128"/>
              </a:rPr>
              <a:t>Overall impact of simulated data seems realistic</a:t>
            </a:r>
          </a:p>
          <a:p>
            <a:pPr eaLnBrk="0" hangingPunct="0">
              <a:lnSpc>
                <a:spcPct val="100000"/>
              </a:lnSpc>
              <a:buFontTx/>
              <a:buChar char="•"/>
            </a:pPr>
            <a:r>
              <a:rPr lang="en-US" altLang="en-US" sz="1350" dirty="0">
                <a:ea typeface="ＭＳ Ｐゴシック" panose="020B0600070205080204" pitchFamily="34" charset="-128"/>
              </a:rPr>
              <a:t>Tuning parameter for cloud clearing</a:t>
            </a:r>
          </a:p>
        </p:txBody>
      </p:sp>
      <p:sp>
        <p:nvSpPr>
          <p:cNvPr id="206863" name="Text Box 15"/>
          <p:cNvSpPr txBox="1">
            <a:spLocks noChangeArrowheads="1"/>
          </p:cNvSpPr>
          <p:nvPr/>
        </p:nvSpPr>
        <p:spPr bwMode="auto">
          <a:xfrm>
            <a:off x="3838575" y="4586288"/>
            <a:ext cx="3776663" cy="32315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68572" tIns="34286" rIns="68572" bIns="34286">
            <a:spAutoFit/>
          </a:bodyPr>
          <a:lstStyle/>
          <a:p>
            <a:pPr eaLnBrk="0" hangingPunct="0">
              <a:lnSpc>
                <a:spcPct val="100000"/>
              </a:lnSpc>
              <a:spcBef>
                <a:spcPct val="50000"/>
              </a:spcBef>
            </a:pPr>
            <a:r>
              <a:rPr lang="en-US" altLang="en-US" sz="1650" b="1" i="1">
                <a:latin typeface="Times New Roman" panose="02020603050405020304" pitchFamily="18" charset="0"/>
                <a:ea typeface="ＭＳ Ｐゴシック" panose="020B0600070205080204" pitchFamily="34" charset="-128"/>
              </a:rPr>
              <a:t>(courtesy of Ron Errico and R. Yang)</a:t>
            </a:r>
          </a:p>
        </p:txBody>
      </p:sp>
      <p:pic>
        <p:nvPicPr>
          <p:cNvPr id="206864" name="Picture 16" descr="v7osseRef_imp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1600201"/>
            <a:ext cx="1485900" cy="1108472"/>
          </a:xfrm>
          <a:prstGeom prst="rect">
            <a:avLst/>
          </a:prstGeom>
          <a:noFill/>
          <a:extLst>
            <a:ext uri="{909E8E84-426E-40DD-AFC4-6F175D3DCCD1}">
              <a14:hiddenFill xmlns:a14="http://schemas.microsoft.com/office/drawing/2010/main">
                <a:solidFill>
                  <a:srgbClr val="FFFFFF"/>
                </a:solidFill>
              </a14:hiddenFill>
            </a:ext>
          </a:extLst>
        </p:spPr>
      </p:pic>
      <p:sp>
        <p:nvSpPr>
          <p:cNvPr id="206865" name="Text Box 17"/>
          <p:cNvSpPr txBox="1">
            <a:spLocks noChangeArrowheads="1"/>
          </p:cNvSpPr>
          <p:nvPr/>
        </p:nvSpPr>
        <p:spPr bwMode="auto">
          <a:xfrm>
            <a:off x="4514850" y="2800350"/>
            <a:ext cx="2686050" cy="87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2" tIns="34286" rIns="68572" bIns="34286">
            <a:spAutoFit/>
          </a:bodyPr>
          <a:lstStyle/>
          <a:p>
            <a:pPr>
              <a:lnSpc>
                <a:spcPct val="100000"/>
              </a:lnSpc>
              <a:spcBef>
                <a:spcPct val="50000"/>
              </a:spcBef>
            </a:pPr>
            <a:r>
              <a:rPr lang="en-US" altLang="en-US" sz="1050">
                <a:latin typeface="Times New Roman" panose="02020603050405020304" pitchFamily="18" charset="0"/>
                <a:ea typeface="ＭＳ Ｐゴシック" panose="020B0600070205080204" pitchFamily="34" charset="-128"/>
              </a:rPr>
              <a:t>This figure shows the mean change in E-norm of the 24-hour forecast error due to assimilating the indicated observation types at 00 UTC for OSSE (top) and real assimilation, or CTL (bottom) for the period of January 2006. </a:t>
            </a:r>
          </a:p>
        </p:txBody>
      </p:sp>
      <p:sp>
        <p:nvSpPr>
          <p:cNvPr id="206866" name="Text Box 18"/>
          <p:cNvSpPr txBox="1">
            <a:spLocks noChangeArrowheads="1"/>
          </p:cNvSpPr>
          <p:nvPr/>
        </p:nvSpPr>
        <p:spPr bwMode="auto">
          <a:xfrm>
            <a:off x="6473429" y="1749028"/>
            <a:ext cx="440082" cy="2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544" tIns="30772" rIns="61544" bIns="30772">
            <a:spAutoFit/>
          </a:bodyPr>
          <a:lstStyle>
            <a:lvl1pPr>
              <a:defRPr>
                <a:solidFill>
                  <a:schemeClr val="tx1"/>
                </a:solidFill>
                <a:latin typeface="Arial" panose="020B0604020202020204" pitchFamily="34" charset="0"/>
              </a:defRPr>
            </a:lvl1pPr>
            <a:lvl2pPr marL="409575">
              <a:defRPr>
                <a:solidFill>
                  <a:schemeClr val="tx1"/>
                </a:solidFill>
                <a:latin typeface="Arial" panose="020B0604020202020204" pitchFamily="34" charset="0"/>
              </a:defRPr>
            </a:lvl2pPr>
            <a:lvl3pPr marL="820738">
              <a:defRPr>
                <a:solidFill>
                  <a:schemeClr val="tx1"/>
                </a:solidFill>
                <a:latin typeface="Arial" panose="020B0604020202020204" pitchFamily="34" charset="0"/>
              </a:defRPr>
            </a:lvl3pPr>
            <a:lvl4pPr marL="1230313">
              <a:defRPr>
                <a:solidFill>
                  <a:schemeClr val="tx1"/>
                </a:solidFill>
                <a:latin typeface="Arial" panose="020B0604020202020204" pitchFamily="34" charset="0"/>
              </a:defRPr>
            </a:lvl4pPr>
            <a:lvl5pPr marL="1641475">
              <a:defRPr>
                <a:solidFill>
                  <a:schemeClr val="tx1"/>
                </a:solidFill>
                <a:latin typeface="Arial" panose="020B0604020202020204" pitchFamily="34" charset="0"/>
              </a:defRPr>
            </a:lvl5pPr>
            <a:lvl6pPr marL="2098675" fontAlgn="base">
              <a:spcBef>
                <a:spcPct val="0"/>
              </a:spcBef>
              <a:spcAft>
                <a:spcPct val="0"/>
              </a:spcAft>
              <a:defRPr>
                <a:solidFill>
                  <a:schemeClr val="tx1"/>
                </a:solidFill>
                <a:latin typeface="Arial" panose="020B0604020202020204" pitchFamily="34" charset="0"/>
              </a:defRPr>
            </a:lvl6pPr>
            <a:lvl7pPr marL="2555875" fontAlgn="base">
              <a:spcBef>
                <a:spcPct val="0"/>
              </a:spcBef>
              <a:spcAft>
                <a:spcPct val="0"/>
              </a:spcAft>
              <a:defRPr>
                <a:solidFill>
                  <a:schemeClr val="tx1"/>
                </a:solidFill>
                <a:latin typeface="Arial" panose="020B0604020202020204" pitchFamily="34" charset="0"/>
              </a:defRPr>
            </a:lvl7pPr>
            <a:lvl8pPr marL="3013075" fontAlgn="base">
              <a:spcBef>
                <a:spcPct val="0"/>
              </a:spcBef>
              <a:spcAft>
                <a:spcPct val="0"/>
              </a:spcAft>
              <a:defRPr>
                <a:solidFill>
                  <a:schemeClr val="tx1"/>
                </a:solidFill>
                <a:latin typeface="Arial" panose="020B0604020202020204" pitchFamily="34" charset="0"/>
              </a:defRPr>
            </a:lvl8pPr>
            <a:lvl9pPr marL="3470275"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1050">
                <a:ea typeface="ＭＳ Ｐゴシック" panose="020B0600070205080204" pitchFamily="34" charset="-128"/>
              </a:rPr>
              <a:t> Real</a:t>
            </a:r>
          </a:p>
        </p:txBody>
      </p:sp>
      <p:sp>
        <p:nvSpPr>
          <p:cNvPr id="206867" name="Text Box 19"/>
          <p:cNvSpPr txBox="1">
            <a:spLocks noChangeArrowheads="1"/>
          </p:cNvSpPr>
          <p:nvPr/>
        </p:nvSpPr>
        <p:spPr bwMode="auto">
          <a:xfrm>
            <a:off x="6553201" y="2268141"/>
            <a:ext cx="497790" cy="2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544" tIns="30772" rIns="61544" bIns="30772">
            <a:spAutoFit/>
          </a:bodyPr>
          <a:lstStyle>
            <a:lvl1pPr>
              <a:defRPr>
                <a:solidFill>
                  <a:schemeClr val="tx1"/>
                </a:solidFill>
                <a:latin typeface="Arial" panose="020B0604020202020204" pitchFamily="34" charset="0"/>
              </a:defRPr>
            </a:lvl1pPr>
            <a:lvl2pPr marL="409575">
              <a:defRPr>
                <a:solidFill>
                  <a:schemeClr val="tx1"/>
                </a:solidFill>
                <a:latin typeface="Arial" panose="020B0604020202020204" pitchFamily="34" charset="0"/>
              </a:defRPr>
            </a:lvl2pPr>
            <a:lvl3pPr marL="820738">
              <a:defRPr>
                <a:solidFill>
                  <a:schemeClr val="tx1"/>
                </a:solidFill>
                <a:latin typeface="Arial" panose="020B0604020202020204" pitchFamily="34" charset="0"/>
              </a:defRPr>
            </a:lvl3pPr>
            <a:lvl4pPr marL="1230313">
              <a:defRPr>
                <a:solidFill>
                  <a:schemeClr val="tx1"/>
                </a:solidFill>
                <a:latin typeface="Arial" panose="020B0604020202020204" pitchFamily="34" charset="0"/>
              </a:defRPr>
            </a:lvl4pPr>
            <a:lvl5pPr marL="1641475">
              <a:defRPr>
                <a:solidFill>
                  <a:schemeClr val="tx1"/>
                </a:solidFill>
                <a:latin typeface="Arial" panose="020B0604020202020204" pitchFamily="34" charset="0"/>
              </a:defRPr>
            </a:lvl5pPr>
            <a:lvl6pPr marL="2098675" fontAlgn="base">
              <a:spcBef>
                <a:spcPct val="0"/>
              </a:spcBef>
              <a:spcAft>
                <a:spcPct val="0"/>
              </a:spcAft>
              <a:defRPr>
                <a:solidFill>
                  <a:schemeClr val="tx1"/>
                </a:solidFill>
                <a:latin typeface="Arial" panose="020B0604020202020204" pitchFamily="34" charset="0"/>
              </a:defRPr>
            </a:lvl6pPr>
            <a:lvl7pPr marL="2555875" fontAlgn="base">
              <a:spcBef>
                <a:spcPct val="0"/>
              </a:spcBef>
              <a:spcAft>
                <a:spcPct val="0"/>
              </a:spcAft>
              <a:defRPr>
                <a:solidFill>
                  <a:schemeClr val="tx1"/>
                </a:solidFill>
                <a:latin typeface="Arial" panose="020B0604020202020204" pitchFamily="34" charset="0"/>
              </a:defRPr>
            </a:lvl7pPr>
            <a:lvl8pPr marL="3013075" fontAlgn="base">
              <a:spcBef>
                <a:spcPct val="0"/>
              </a:spcBef>
              <a:spcAft>
                <a:spcPct val="0"/>
              </a:spcAft>
              <a:defRPr>
                <a:solidFill>
                  <a:schemeClr val="tx1"/>
                </a:solidFill>
                <a:latin typeface="Arial" panose="020B0604020202020204" pitchFamily="34" charset="0"/>
              </a:defRPr>
            </a:lvl8pPr>
            <a:lvl9pPr marL="3470275"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1050">
                <a:ea typeface="ＭＳ Ｐゴシック" panose="020B0600070205080204" pitchFamily="34" charset="-128"/>
              </a:rPr>
              <a:t>OSSE</a:t>
            </a:r>
          </a:p>
        </p:txBody>
      </p:sp>
      <p:sp>
        <p:nvSpPr>
          <p:cNvPr id="206868" name="Text Box 20"/>
          <p:cNvSpPr txBox="1">
            <a:spLocks noChangeArrowheads="1"/>
          </p:cNvSpPr>
          <p:nvPr/>
        </p:nvSpPr>
        <p:spPr bwMode="auto">
          <a:xfrm>
            <a:off x="3900488" y="1980010"/>
            <a:ext cx="828009" cy="2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544" tIns="30772" rIns="61544" bIns="30772">
            <a:spAutoFit/>
          </a:bodyPr>
          <a:lstStyle>
            <a:lvl1pPr>
              <a:defRPr>
                <a:solidFill>
                  <a:schemeClr val="tx1"/>
                </a:solidFill>
                <a:latin typeface="Arial" panose="020B0604020202020204" pitchFamily="34" charset="0"/>
              </a:defRPr>
            </a:lvl1pPr>
            <a:lvl2pPr marL="409575">
              <a:defRPr>
                <a:solidFill>
                  <a:schemeClr val="tx1"/>
                </a:solidFill>
                <a:latin typeface="Arial" panose="020B0604020202020204" pitchFamily="34" charset="0"/>
              </a:defRPr>
            </a:lvl2pPr>
            <a:lvl3pPr marL="820738">
              <a:defRPr>
                <a:solidFill>
                  <a:schemeClr val="tx1"/>
                </a:solidFill>
                <a:latin typeface="Arial" panose="020B0604020202020204" pitchFamily="34" charset="0"/>
              </a:defRPr>
            </a:lvl3pPr>
            <a:lvl4pPr marL="1230313">
              <a:defRPr>
                <a:solidFill>
                  <a:schemeClr val="tx1"/>
                </a:solidFill>
                <a:latin typeface="Arial" panose="020B0604020202020204" pitchFamily="34" charset="0"/>
              </a:defRPr>
            </a:lvl4pPr>
            <a:lvl5pPr marL="1641475">
              <a:defRPr>
                <a:solidFill>
                  <a:schemeClr val="tx1"/>
                </a:solidFill>
                <a:latin typeface="Arial" panose="020B0604020202020204" pitchFamily="34" charset="0"/>
              </a:defRPr>
            </a:lvl5pPr>
            <a:lvl6pPr marL="2098675" fontAlgn="base">
              <a:spcBef>
                <a:spcPct val="0"/>
              </a:spcBef>
              <a:spcAft>
                <a:spcPct val="0"/>
              </a:spcAft>
              <a:defRPr>
                <a:solidFill>
                  <a:schemeClr val="tx1"/>
                </a:solidFill>
                <a:latin typeface="Arial" panose="020B0604020202020204" pitchFamily="34" charset="0"/>
              </a:defRPr>
            </a:lvl6pPr>
            <a:lvl7pPr marL="2555875" fontAlgn="base">
              <a:spcBef>
                <a:spcPct val="0"/>
              </a:spcBef>
              <a:spcAft>
                <a:spcPct val="0"/>
              </a:spcAft>
              <a:defRPr>
                <a:solidFill>
                  <a:schemeClr val="tx1"/>
                </a:solidFill>
                <a:latin typeface="Arial" panose="020B0604020202020204" pitchFamily="34" charset="0"/>
              </a:defRPr>
            </a:lvl7pPr>
            <a:lvl8pPr marL="3013075" fontAlgn="base">
              <a:spcBef>
                <a:spcPct val="0"/>
              </a:spcBef>
              <a:spcAft>
                <a:spcPct val="0"/>
              </a:spcAft>
              <a:defRPr>
                <a:solidFill>
                  <a:schemeClr val="tx1"/>
                </a:solidFill>
                <a:latin typeface="Arial" panose="020B0604020202020204" pitchFamily="34" charset="0"/>
              </a:defRPr>
            </a:lvl8pPr>
            <a:lvl9pPr marL="3470275"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1050">
                <a:ea typeface="ＭＳ Ｐゴシック" panose="020B0600070205080204" pitchFamily="34" charset="-128"/>
              </a:rPr>
              <a:t>Most recent</a:t>
            </a:r>
          </a:p>
        </p:txBody>
      </p:sp>
      <p:sp>
        <p:nvSpPr>
          <p:cNvPr id="206869" name="Text Box 13"/>
          <p:cNvSpPr txBox="1">
            <a:spLocks noChangeArrowheads="1"/>
          </p:cNvSpPr>
          <p:nvPr/>
        </p:nvSpPr>
        <p:spPr bwMode="auto">
          <a:xfrm>
            <a:off x="5411391" y="1220391"/>
            <a:ext cx="1089422" cy="1716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426" tIns="10713" rIns="21426" bIns="10713">
            <a:spAutoFit/>
          </a:bodyPr>
          <a:lstStyle>
            <a:lvl1pPr defTabSz="906463">
              <a:defRPr>
                <a:solidFill>
                  <a:schemeClr val="tx1"/>
                </a:solidFill>
                <a:latin typeface="Arial" panose="020B0604020202020204" pitchFamily="34" charset="0"/>
              </a:defRPr>
            </a:lvl1pPr>
            <a:lvl2pPr marL="37926963" indent="-37469763" defTabSz="9064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41490900" indent="-40119300" defTabSz="906463">
              <a:defRPr>
                <a:solidFill>
                  <a:schemeClr val="tx1"/>
                </a:solidFill>
                <a:latin typeface="Arial" panose="020B0604020202020204" pitchFamily="34" charset="0"/>
              </a:defRPr>
            </a:lvl4pPr>
            <a:lvl5pPr marL="41948100" indent="-40119300" defTabSz="906463">
              <a:defRPr>
                <a:solidFill>
                  <a:schemeClr val="tx1"/>
                </a:solidFill>
                <a:latin typeface="Arial" panose="020B0604020202020204" pitchFamily="34" charset="0"/>
              </a:defRPr>
            </a:lvl5pPr>
            <a:lvl6pPr marL="42405300" indent="-40119300" defTabSz="906463" fontAlgn="base">
              <a:spcBef>
                <a:spcPct val="0"/>
              </a:spcBef>
              <a:spcAft>
                <a:spcPct val="0"/>
              </a:spcAft>
              <a:defRPr>
                <a:solidFill>
                  <a:schemeClr val="tx1"/>
                </a:solidFill>
                <a:latin typeface="Arial" panose="020B0604020202020204" pitchFamily="34" charset="0"/>
              </a:defRPr>
            </a:lvl6pPr>
            <a:lvl7pPr marL="42862500" indent="-40119300" defTabSz="906463" fontAlgn="base">
              <a:spcBef>
                <a:spcPct val="0"/>
              </a:spcBef>
              <a:spcAft>
                <a:spcPct val="0"/>
              </a:spcAft>
              <a:defRPr>
                <a:solidFill>
                  <a:schemeClr val="tx1"/>
                </a:solidFill>
                <a:latin typeface="Arial" panose="020B0604020202020204" pitchFamily="34" charset="0"/>
              </a:defRPr>
            </a:lvl7pPr>
            <a:lvl8pPr marL="43319700" indent="-40119300" defTabSz="906463" fontAlgn="base">
              <a:spcBef>
                <a:spcPct val="0"/>
              </a:spcBef>
              <a:spcAft>
                <a:spcPct val="0"/>
              </a:spcAft>
              <a:defRPr>
                <a:solidFill>
                  <a:schemeClr val="tx1"/>
                </a:solidFill>
                <a:latin typeface="Arial" panose="020B0604020202020204" pitchFamily="34" charset="0"/>
              </a:defRPr>
            </a:lvl8pPr>
            <a:lvl9pPr marL="43776900" indent="-40119300" defTabSz="906463"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r>
              <a:rPr lang="en-US" altLang="en-US" sz="975">
                <a:ea typeface="ＭＳ Ｐゴシック" panose="020B0600070205080204" pitchFamily="34" charset="-128"/>
              </a:rPr>
              <a:t>REAL          OSSE</a:t>
            </a:r>
          </a:p>
        </p:txBody>
      </p:sp>
    </p:spTree>
    <p:extLst>
      <p:ext uri="{BB962C8B-B14F-4D97-AF65-F5344CB8AC3E}">
        <p14:creationId xmlns:p14="http://schemas.microsoft.com/office/powerpoint/2010/main" val="344853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a:t>© Crown copyright   Met Office  Andrew Lorenc  </a:t>
            </a:r>
            <a:fld id="{929E5B17-A25F-49AC-B543-B78F0F4F62F0}" type="slidenum">
              <a:rPr lang="en-GB" altLang="en-US"/>
              <a:pPr/>
              <a:t>63</a:t>
            </a:fld>
            <a:endParaRPr lang="en-GB" altLang="en-US" sz="1050">
              <a:latin typeface="Times" panose="02020603050405020304" pitchFamily="18" charset="0"/>
            </a:endParaRPr>
          </a:p>
        </p:txBody>
      </p:sp>
      <p:sp>
        <p:nvSpPr>
          <p:cNvPr id="246786" name="Rectangle 2"/>
          <p:cNvSpPr>
            <a:spLocks noGrp="1" noChangeArrowheads="1"/>
          </p:cNvSpPr>
          <p:nvPr>
            <p:ph type="title"/>
          </p:nvPr>
        </p:nvSpPr>
        <p:spPr>
          <a:xfrm>
            <a:off x="1774652" y="0"/>
            <a:ext cx="7064548" cy="561692"/>
          </a:xfrm>
        </p:spPr>
        <p:txBody>
          <a:bodyPr/>
          <a:lstStyle/>
          <a:p>
            <a:r>
              <a:rPr lang="en-GB" altLang="en-US" sz="3200" dirty="0"/>
              <a:t>International Collaboration</a:t>
            </a:r>
          </a:p>
        </p:txBody>
      </p:sp>
      <p:sp>
        <p:nvSpPr>
          <p:cNvPr id="246787" name="Rectangle 3"/>
          <p:cNvSpPr>
            <a:spLocks noGrp="1" noChangeArrowheads="1"/>
          </p:cNvSpPr>
          <p:nvPr>
            <p:ph type="body" idx="1"/>
          </p:nvPr>
        </p:nvSpPr>
        <p:spPr>
          <a:xfrm>
            <a:off x="198213" y="561692"/>
            <a:ext cx="8747573" cy="1046922"/>
          </a:xfrm>
        </p:spPr>
        <p:txBody>
          <a:bodyPr/>
          <a:lstStyle/>
          <a:p>
            <a:pPr>
              <a:spcBef>
                <a:spcPts val="0"/>
              </a:spcBef>
            </a:pPr>
            <a:r>
              <a:rPr lang="en-GB" altLang="en-US" dirty="0"/>
              <a:t>Running OSEs is expensive.  Not all are published.</a:t>
            </a:r>
          </a:p>
          <a:p>
            <a:pPr>
              <a:spcBef>
                <a:spcPts val="0"/>
              </a:spcBef>
            </a:pPr>
            <a:r>
              <a:rPr lang="en-GB" altLang="en-US" dirty="0"/>
              <a:t>Results may be dependent on NWP system used.</a:t>
            </a:r>
          </a:p>
          <a:p>
            <a:pPr>
              <a:spcBef>
                <a:spcPts val="0"/>
              </a:spcBef>
            </a:pPr>
            <a:r>
              <a:rPr lang="en-GB" altLang="en-US" dirty="0"/>
              <a:t>Many judgements have to be made, and advice given, without being able to run specific experiments</a:t>
            </a:r>
            <a:r>
              <a:rPr lang="en-GB" altLang="en-US" dirty="0" smtClean="0"/>
              <a:t>.</a:t>
            </a:r>
            <a:endParaRPr lang="en-GB" altLang="en-US" dirty="0"/>
          </a:p>
        </p:txBody>
      </p:sp>
      <p:sp>
        <p:nvSpPr>
          <p:cNvPr id="5" name="コンテンツ プレースホルダ 2"/>
          <p:cNvSpPr txBox="1">
            <a:spLocks/>
          </p:cNvSpPr>
          <p:nvPr/>
        </p:nvSpPr>
        <p:spPr bwMode="auto">
          <a:xfrm>
            <a:off x="198213" y="1358349"/>
            <a:ext cx="8700621" cy="2875722"/>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lvl1pPr marL="290513" indent="-290513" algn="l" defTabSz="762000" rtl="0" eaLnBrk="0" fontAlgn="base" hangingPunct="0">
              <a:lnSpc>
                <a:spcPts val="2500"/>
              </a:lnSpc>
              <a:spcBef>
                <a:spcPct val="0"/>
              </a:spcBef>
              <a:spcAft>
                <a:spcPts val="1000"/>
              </a:spcAft>
              <a:buClr>
                <a:schemeClr val="hlink"/>
              </a:buClr>
              <a:buSzPct val="100000"/>
              <a:buFont typeface="Wingdings" pitchFamily="2" charset="2"/>
              <a:buChar char="l"/>
              <a:defRPr sz="2200" b="1">
                <a:solidFill>
                  <a:schemeClr val="tx1"/>
                </a:solidFill>
                <a:latin typeface="+mn-lt"/>
                <a:ea typeface="+mn-ea"/>
                <a:cs typeface="+mn-cs"/>
              </a:defRPr>
            </a:lvl1pPr>
            <a:lvl2pPr marL="766763" indent="-285750" algn="l" defTabSz="762000" rtl="0" eaLnBrk="0" fontAlgn="base" hangingPunct="0">
              <a:spcBef>
                <a:spcPct val="0"/>
              </a:spcBef>
              <a:spcAft>
                <a:spcPts val="1000"/>
              </a:spcAft>
              <a:buClr>
                <a:schemeClr val="tx1"/>
              </a:buClr>
              <a:buSzPct val="100000"/>
              <a:buFont typeface="Arial" charset="0"/>
              <a:buChar char="-"/>
              <a:defRPr b="1">
                <a:solidFill>
                  <a:schemeClr val="tx1"/>
                </a:solidFill>
                <a:latin typeface="+mn-lt"/>
              </a:defRPr>
            </a:lvl2pPr>
            <a:lvl3pPr marL="1300163" indent="-342900" algn="l" defTabSz="762000" rtl="0" eaLnBrk="0" fontAlgn="base" hangingPunct="0">
              <a:lnSpc>
                <a:spcPts val="2600"/>
              </a:lnSpc>
              <a:spcBef>
                <a:spcPct val="0"/>
              </a:spcBef>
              <a:spcAft>
                <a:spcPts val="800"/>
              </a:spcAft>
              <a:buClr>
                <a:schemeClr val="bg2"/>
              </a:buClr>
              <a:buSzPct val="100000"/>
              <a:buChar char="o"/>
              <a:defRPr b="1">
                <a:solidFill>
                  <a:schemeClr val="tx1"/>
                </a:solidFill>
                <a:latin typeface="+mn-lt"/>
              </a:defRPr>
            </a:lvl3pPr>
            <a:lvl4pPr marL="17192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1600" b="1">
                <a:solidFill>
                  <a:schemeClr val="tx1"/>
                </a:solidFill>
                <a:latin typeface="+mn-lt"/>
              </a:defRPr>
            </a:lvl4pPr>
            <a:lvl5pPr marL="21383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1200" b="1">
                <a:solidFill>
                  <a:schemeClr val="tx1"/>
                </a:solidFill>
                <a:latin typeface="+mn-lt"/>
              </a:defRPr>
            </a:lvl5pPr>
            <a:lvl6pPr marL="25955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1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1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1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1200" b="1">
                <a:solidFill>
                  <a:schemeClr val="tx1"/>
                </a:solidFill>
                <a:latin typeface="+mn-lt"/>
              </a:defRPr>
            </a:lvl9pPr>
          </a:lstStyle>
          <a:p>
            <a:pPr marL="290513" marR="0" lvl="1" indent="-290513" algn="l" defTabSz="762000" rtl="0" eaLnBrk="0" fontAlgn="base" latinLnBrk="0" hangingPunct="0">
              <a:lnSpc>
                <a:spcPts val="2500"/>
              </a:lnSpc>
              <a:spcBef>
                <a:spcPct val="0"/>
              </a:spcBef>
              <a:spcAft>
                <a:spcPts val="1000"/>
              </a:spcAft>
              <a:buClr>
                <a:srgbClr val="FC0128"/>
              </a:buClr>
              <a:buSzPct val="100000"/>
              <a:buFont typeface="Wingdings" pitchFamily="2" charset="2"/>
              <a:buChar char="l"/>
              <a:tabLst/>
              <a:defRPr/>
            </a:pPr>
            <a:r>
              <a:rPr kumimoji="0" lang="en-US" altLang="ja-JP" b="1" i="0" u="none" strike="noStrike" kern="0" cap="none" spc="0" normalizeH="0" baseline="0" noProof="0" dirty="0" smtClean="0">
                <a:ln>
                  <a:noFill/>
                </a:ln>
                <a:solidFill>
                  <a:srgbClr val="000000"/>
                </a:solidFill>
                <a:effectLst/>
                <a:uLnTx/>
                <a:uFillTx/>
                <a:latin typeface="Arial"/>
                <a:ea typeface="+mn-ea"/>
                <a:cs typeface="+mn-cs"/>
              </a:rPr>
              <a:t>WMO has sponsored a series of Workshops on the Impact of Various Observing System on NWP: </a:t>
            </a:r>
          </a:p>
          <a:p>
            <a:pPr marL="762000" marR="0" lvl="3" indent="-228600" algn="l" defTabSz="762000" rtl="0" eaLnBrk="0" fontAlgn="base" latinLnBrk="0" hangingPunct="0">
              <a:lnSpc>
                <a:spcPct val="100000"/>
              </a:lnSpc>
              <a:spcBef>
                <a:spcPct val="0"/>
              </a:spcBef>
              <a:spcAft>
                <a:spcPts val="600"/>
              </a:spcAft>
              <a:buClr>
                <a:srgbClr val="0070C0"/>
              </a:buClr>
              <a:buSzPct val="100000"/>
              <a:buFont typeface="Arial Black" pitchFamily="34" charset="0"/>
              <a:buAutoNum type="arabicPeriod"/>
              <a:tabLst/>
              <a:defRPr/>
            </a:pPr>
            <a:r>
              <a:rPr kumimoji="0" lang="en-US" altLang="ja-JP" sz="1200" b="1" i="0" u="none" strike="noStrike" kern="0" cap="none" spc="0" normalizeH="0" baseline="0" noProof="0" dirty="0" smtClean="0">
                <a:ln>
                  <a:noFill/>
                </a:ln>
                <a:solidFill>
                  <a:srgbClr val="000000"/>
                </a:solidFill>
                <a:effectLst/>
                <a:uLnTx/>
                <a:uFillTx/>
                <a:latin typeface="Arial"/>
              </a:rPr>
              <a:t>Geneva, Switzerland (1997)</a:t>
            </a:r>
          </a:p>
          <a:p>
            <a:pPr marL="762000" marR="0" lvl="3" indent="-228600" algn="l" defTabSz="762000" rtl="0" eaLnBrk="0" fontAlgn="base" latinLnBrk="0" hangingPunct="0">
              <a:lnSpc>
                <a:spcPct val="100000"/>
              </a:lnSpc>
              <a:spcBef>
                <a:spcPct val="0"/>
              </a:spcBef>
              <a:spcAft>
                <a:spcPts val="600"/>
              </a:spcAft>
              <a:buClr>
                <a:srgbClr val="0070C0"/>
              </a:buClr>
              <a:buSzPct val="100000"/>
              <a:buFont typeface="Arial Black" pitchFamily="34" charset="0"/>
              <a:buAutoNum type="arabicPeriod"/>
              <a:tabLst/>
              <a:defRPr/>
            </a:pPr>
            <a:r>
              <a:rPr kumimoji="0" lang="en-US" altLang="ja-JP" sz="1200" b="1" i="0" u="none" strike="noStrike" kern="0" cap="none" spc="0" normalizeH="0" baseline="0" noProof="0" dirty="0" smtClean="0">
                <a:ln>
                  <a:noFill/>
                </a:ln>
                <a:solidFill>
                  <a:srgbClr val="000000"/>
                </a:solidFill>
                <a:effectLst/>
                <a:uLnTx/>
                <a:uFillTx/>
                <a:latin typeface="Arial"/>
              </a:rPr>
              <a:t>Toulouse, France (2000)</a:t>
            </a:r>
          </a:p>
          <a:p>
            <a:pPr marL="762000" marR="0" lvl="3" indent="-228600" algn="l" defTabSz="762000" rtl="0" eaLnBrk="0" fontAlgn="base" latinLnBrk="0" hangingPunct="0">
              <a:lnSpc>
                <a:spcPct val="100000"/>
              </a:lnSpc>
              <a:spcBef>
                <a:spcPct val="0"/>
              </a:spcBef>
              <a:spcAft>
                <a:spcPts val="600"/>
              </a:spcAft>
              <a:buClr>
                <a:srgbClr val="0070C0"/>
              </a:buClr>
              <a:buSzPct val="100000"/>
              <a:buFont typeface="Arial Black" pitchFamily="34" charset="0"/>
              <a:buAutoNum type="arabicPeriod"/>
              <a:tabLst/>
              <a:defRPr/>
            </a:pPr>
            <a:r>
              <a:rPr kumimoji="0" lang="en-US" altLang="ja-JP" sz="1200" b="1" i="0" u="none" strike="noStrike" kern="0" cap="none" spc="0" normalizeH="0" baseline="0" noProof="0" dirty="0" err="1" smtClean="0">
                <a:ln>
                  <a:noFill/>
                </a:ln>
                <a:solidFill>
                  <a:srgbClr val="000000"/>
                </a:solidFill>
                <a:effectLst/>
                <a:uLnTx/>
                <a:uFillTx/>
                <a:latin typeface="Arial"/>
              </a:rPr>
              <a:t>Alpbach</a:t>
            </a:r>
            <a:r>
              <a:rPr kumimoji="0" lang="en-US" altLang="ja-JP" sz="1200" b="1" i="0" u="none" strike="noStrike" kern="0" cap="none" spc="0" normalizeH="0" baseline="0" noProof="0" dirty="0" smtClean="0">
                <a:ln>
                  <a:noFill/>
                </a:ln>
                <a:solidFill>
                  <a:srgbClr val="000000"/>
                </a:solidFill>
                <a:effectLst/>
                <a:uLnTx/>
                <a:uFillTx/>
                <a:latin typeface="Arial"/>
              </a:rPr>
              <a:t>, Austria (2004)</a:t>
            </a:r>
          </a:p>
          <a:p>
            <a:pPr marL="762000" marR="0" lvl="3" indent="-228600" algn="l" defTabSz="762000" rtl="0" eaLnBrk="0" fontAlgn="base" latinLnBrk="0" hangingPunct="0">
              <a:lnSpc>
                <a:spcPct val="100000"/>
              </a:lnSpc>
              <a:spcBef>
                <a:spcPct val="0"/>
              </a:spcBef>
              <a:spcAft>
                <a:spcPts val="600"/>
              </a:spcAft>
              <a:buClr>
                <a:srgbClr val="0070C0"/>
              </a:buClr>
              <a:buSzPct val="100000"/>
              <a:buFont typeface="Arial Black" pitchFamily="34" charset="0"/>
              <a:buAutoNum type="arabicPeriod"/>
              <a:tabLst/>
              <a:defRPr/>
            </a:pPr>
            <a:r>
              <a:rPr kumimoji="0" lang="en-US" altLang="ja-JP" sz="1200" b="1" i="0" u="none" strike="noStrike" kern="0" cap="none" spc="0" normalizeH="0" baseline="0" noProof="0" dirty="0" smtClean="0">
                <a:ln>
                  <a:noFill/>
                </a:ln>
                <a:solidFill>
                  <a:srgbClr val="000000"/>
                </a:solidFill>
                <a:effectLst/>
                <a:uLnTx/>
                <a:uFillTx/>
                <a:latin typeface="Arial"/>
              </a:rPr>
              <a:t>Geneva, Switzerland (2008)</a:t>
            </a:r>
          </a:p>
          <a:p>
            <a:pPr marL="762000" marR="0" lvl="3" indent="-228600" algn="l" defTabSz="762000" rtl="0" eaLnBrk="0" fontAlgn="base" latinLnBrk="0" hangingPunct="0">
              <a:lnSpc>
                <a:spcPct val="100000"/>
              </a:lnSpc>
              <a:spcBef>
                <a:spcPct val="0"/>
              </a:spcBef>
              <a:spcAft>
                <a:spcPts val="600"/>
              </a:spcAft>
              <a:buClr>
                <a:srgbClr val="0070C0"/>
              </a:buClr>
              <a:buSzPct val="100000"/>
              <a:buFont typeface="Arial Black" pitchFamily="34" charset="0"/>
              <a:buAutoNum type="arabicPeriod"/>
              <a:tabLst/>
              <a:defRPr/>
            </a:pPr>
            <a:r>
              <a:rPr kumimoji="0" lang="en-US" altLang="ja-JP" sz="1200" b="1" i="0" u="none" strike="noStrike" kern="0" cap="none" spc="0" normalizeH="0" baseline="0" noProof="0" dirty="0" smtClean="0">
                <a:ln>
                  <a:noFill/>
                </a:ln>
                <a:solidFill>
                  <a:srgbClr val="000000"/>
                </a:solidFill>
                <a:effectLst/>
                <a:uLnTx/>
                <a:uFillTx/>
                <a:latin typeface="Arial"/>
              </a:rPr>
              <a:t>Sedona, Arizona, USA (2012)</a:t>
            </a:r>
          </a:p>
          <a:p>
            <a:pPr marL="762000" lvl="3">
              <a:lnSpc>
                <a:spcPct val="100000"/>
              </a:lnSpc>
              <a:spcAft>
                <a:spcPts val="600"/>
              </a:spcAft>
              <a:buClr>
                <a:srgbClr val="0070C0"/>
              </a:buClr>
              <a:buFont typeface="Arial Black" pitchFamily="34" charset="0"/>
              <a:buAutoNum type="arabicPeriod"/>
              <a:defRPr/>
            </a:pPr>
            <a:r>
              <a:rPr lang="en-GB" sz="1200" kern="0" dirty="0">
                <a:solidFill>
                  <a:srgbClr val="000000"/>
                </a:solidFill>
                <a:latin typeface="Arial"/>
              </a:rPr>
              <a:t>Shanghai, China (</a:t>
            </a:r>
            <a:r>
              <a:rPr lang="en-GB" sz="1200" kern="0" dirty="0" smtClean="0">
                <a:solidFill>
                  <a:srgbClr val="000000"/>
                </a:solidFill>
                <a:latin typeface="Arial"/>
              </a:rPr>
              <a:t>2016)</a:t>
            </a:r>
            <a:endParaRPr kumimoji="1" lang="en-US" altLang="ja-JP" sz="1200" b="1" i="0" u="none" strike="noStrike" kern="0" cap="none" spc="0" normalizeH="0" baseline="0" noProof="0" dirty="0" smtClean="0">
              <a:ln>
                <a:noFill/>
              </a:ln>
              <a:solidFill>
                <a:srgbClr val="000000"/>
              </a:solidFill>
              <a:effectLst/>
              <a:uLnTx/>
              <a:uFillTx/>
              <a:latin typeface="Arial"/>
            </a:endParaRPr>
          </a:p>
          <a:p>
            <a:pPr marL="290513" marR="0" lvl="1" indent="-290513" algn="l" defTabSz="762000" rtl="0" eaLnBrk="0" fontAlgn="base" latinLnBrk="0" hangingPunct="0">
              <a:spcBef>
                <a:spcPct val="0"/>
              </a:spcBef>
              <a:spcAft>
                <a:spcPts val="0"/>
              </a:spcAft>
              <a:buClr>
                <a:srgbClr val="FC0128"/>
              </a:buClr>
              <a:buSzPct val="100000"/>
              <a:buFont typeface="Wingdings" pitchFamily="2" charset="2"/>
              <a:buChar char="l"/>
              <a:tabLst/>
              <a:defRPr/>
            </a:pPr>
            <a:r>
              <a:rPr kumimoji="0" lang="en-US" altLang="ja-JP" b="1" i="0" u="none" strike="noStrike" kern="0" cap="none" spc="0" normalizeH="0" baseline="0" noProof="0" dirty="0" smtClean="0">
                <a:ln>
                  <a:noFill/>
                </a:ln>
                <a:solidFill>
                  <a:srgbClr val="000000"/>
                </a:solidFill>
                <a:effectLst/>
                <a:uLnTx/>
                <a:uFillTx/>
                <a:latin typeface="Arial"/>
                <a:ea typeface="+mn-ea"/>
                <a:cs typeface="+mn-cs"/>
              </a:rPr>
              <a:t>The purpose is to</a:t>
            </a:r>
          </a:p>
          <a:p>
            <a:pPr marL="762000" marR="0" lvl="3" indent="-228600" algn="l" defTabSz="762000" rtl="0" eaLnBrk="0" fontAlgn="base" latinLnBrk="0" hangingPunct="0">
              <a:lnSpc>
                <a:spcPct val="150000"/>
              </a:lnSpc>
              <a:spcBef>
                <a:spcPct val="0"/>
              </a:spcBef>
              <a:spcAft>
                <a:spcPts val="0"/>
              </a:spcAft>
              <a:buClr>
                <a:srgbClr val="0070C0"/>
              </a:buClr>
              <a:buSzPct val="100000"/>
              <a:buFont typeface="Wingdings" pitchFamily="2" charset="2"/>
              <a:buChar char="Ø"/>
              <a:tabLst/>
              <a:defRPr/>
            </a:pPr>
            <a:r>
              <a:rPr kumimoji="0" lang="en-GB" altLang="ja-JP" sz="1200" b="1" i="0" u="none" strike="noStrike" kern="0" cap="none" spc="0" normalizeH="0" baseline="0" noProof="0" dirty="0" smtClean="0">
                <a:ln>
                  <a:noFill/>
                </a:ln>
                <a:solidFill>
                  <a:srgbClr val="000000"/>
                </a:solidFill>
                <a:effectLst/>
                <a:uLnTx/>
                <a:uFillTx/>
                <a:latin typeface="Arial"/>
                <a:ea typeface="+mn-ea"/>
                <a:cs typeface="+mn-cs"/>
              </a:rPr>
              <a:t>Review latest OSE, ADJ, OSSE results</a:t>
            </a:r>
          </a:p>
          <a:p>
            <a:pPr marL="762000" marR="0" lvl="3" indent="-228600" algn="l" defTabSz="762000" rtl="0" eaLnBrk="0" fontAlgn="base" latinLnBrk="0" hangingPunct="0">
              <a:lnSpc>
                <a:spcPct val="150000"/>
              </a:lnSpc>
              <a:spcBef>
                <a:spcPct val="0"/>
              </a:spcBef>
              <a:spcAft>
                <a:spcPts val="0"/>
              </a:spcAft>
              <a:buClr>
                <a:srgbClr val="0070C0"/>
              </a:buClr>
              <a:buSzPct val="100000"/>
              <a:buFont typeface="Wingdings" pitchFamily="2" charset="2"/>
              <a:buChar char="Ø"/>
              <a:tabLst/>
              <a:defRPr/>
            </a:pPr>
            <a:r>
              <a:rPr kumimoji="0" lang="en-GB" altLang="ja-JP" sz="1200" b="1" i="0" u="none" strike="noStrike" kern="0" cap="none" spc="0" normalizeH="0" baseline="0" noProof="0" dirty="0" smtClean="0">
                <a:ln>
                  <a:noFill/>
                </a:ln>
                <a:solidFill>
                  <a:srgbClr val="000000"/>
                </a:solidFill>
                <a:effectLst/>
                <a:uLnTx/>
                <a:uFillTx/>
                <a:latin typeface="Arial"/>
                <a:ea typeface="+mn-ea"/>
                <a:cs typeface="+mn-cs"/>
              </a:rPr>
              <a:t>Inform the evolution of the Global Observing System (WMO)</a:t>
            </a:r>
          </a:p>
          <a:p>
            <a:pPr marL="762000" marR="0" lvl="3" indent="-228600" algn="l" defTabSz="762000" rtl="0" eaLnBrk="0" fontAlgn="base" latinLnBrk="0" hangingPunct="0">
              <a:lnSpc>
                <a:spcPct val="150000"/>
              </a:lnSpc>
              <a:spcBef>
                <a:spcPct val="0"/>
              </a:spcBef>
              <a:spcAft>
                <a:spcPts val="0"/>
              </a:spcAft>
              <a:buClr>
                <a:srgbClr val="0070C0"/>
              </a:buClr>
              <a:buSzPct val="100000"/>
              <a:buFont typeface="Wingdings" pitchFamily="2" charset="2"/>
              <a:buChar char="Ø"/>
              <a:tabLst/>
              <a:defRPr/>
            </a:pPr>
            <a:r>
              <a:rPr kumimoji="0" lang="en-GB" altLang="ja-JP" sz="1200" b="1" i="0" u="none" strike="noStrike" kern="0" cap="none" spc="0" normalizeH="0" baseline="0" noProof="0" dirty="0" smtClean="0">
                <a:ln>
                  <a:noFill/>
                </a:ln>
                <a:solidFill>
                  <a:srgbClr val="000000"/>
                </a:solidFill>
                <a:effectLst/>
                <a:uLnTx/>
                <a:uFillTx/>
                <a:latin typeface="Arial"/>
                <a:ea typeface="+mn-ea"/>
                <a:cs typeface="+mn-cs"/>
              </a:rPr>
              <a:t>Provide guidance for satellite agencies and other providers</a:t>
            </a:r>
            <a:endParaRPr kumimoji="0" lang="en-US" altLang="ja-JP" sz="1200" b="1" i="0" u="none" strike="noStrike" kern="0" cap="none" spc="0" normalizeH="0" baseline="0" noProof="0" dirty="0" smtClean="0">
              <a:ln>
                <a:noFill/>
              </a:ln>
              <a:solidFill>
                <a:srgbClr val="000000"/>
              </a:solidFill>
              <a:effectLst/>
              <a:uLnTx/>
              <a:uFillTx/>
              <a:latin typeface="Arial"/>
              <a:ea typeface="+mn-ea"/>
              <a:cs typeface="+mn-cs"/>
            </a:endParaRPr>
          </a:p>
          <a:p>
            <a:pPr marL="290513" marR="0" lvl="1" indent="-290513" algn="l" defTabSz="762000" rtl="0" eaLnBrk="0" fontAlgn="base" latinLnBrk="0" hangingPunct="0">
              <a:lnSpc>
                <a:spcPts val="2500"/>
              </a:lnSpc>
              <a:spcBef>
                <a:spcPct val="0"/>
              </a:spcBef>
              <a:spcAft>
                <a:spcPts val="1000"/>
              </a:spcAft>
              <a:buClr>
                <a:srgbClr val="FC0128"/>
              </a:buClr>
              <a:buSzPct val="100000"/>
              <a:buFont typeface="Wingdings" pitchFamily="2" charset="2"/>
              <a:buChar char="l"/>
              <a:tabLst/>
              <a:defRPr/>
            </a:pPr>
            <a:r>
              <a:rPr kumimoji="0" lang="en-US" altLang="ja-JP" b="1" i="0" u="none" strike="noStrike" kern="0" cap="none" spc="0" normalizeH="0" baseline="0" noProof="0" dirty="0" smtClean="0">
                <a:ln>
                  <a:noFill/>
                </a:ln>
                <a:solidFill>
                  <a:srgbClr val="000000"/>
                </a:solidFill>
                <a:effectLst/>
                <a:uLnTx/>
                <a:uFillTx/>
                <a:latin typeface="Arial"/>
                <a:ea typeface="+mn-ea"/>
                <a:cs typeface="+mn-cs"/>
              </a:rPr>
              <a:t>Each workshop outcome is documented in a comprehensive WMO report </a:t>
            </a:r>
          </a:p>
        </p:txBody>
      </p:sp>
    </p:spTree>
    <p:extLst>
      <p:ext uri="{BB962C8B-B14F-4D97-AF65-F5344CB8AC3E}">
        <p14:creationId xmlns:p14="http://schemas.microsoft.com/office/powerpoint/2010/main" val="1180742370"/>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64</a:t>
            </a:fld>
            <a:endParaRPr lang="en-GB" altLang="en-US" smtClean="0">
              <a:solidFill>
                <a:srgbClr val="000000"/>
              </a:solidFill>
            </a:endParaRPr>
          </a:p>
          <a:p>
            <a:endParaRPr lang="en-GB"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583" y="-198781"/>
            <a:ext cx="7275564" cy="5143500"/>
          </a:xfrm>
          <a:prstGeom prst="rect">
            <a:avLst/>
          </a:prstGeom>
        </p:spPr>
      </p:pic>
    </p:spTree>
    <p:extLst>
      <p:ext uri="{BB962C8B-B14F-4D97-AF65-F5344CB8AC3E}">
        <p14:creationId xmlns:p14="http://schemas.microsoft.com/office/powerpoint/2010/main" val="1712548055"/>
      </p:ext>
    </p:extLst>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65</a:t>
            </a:fld>
            <a:endParaRPr lang="en-GB" altLang="en-US" smtClean="0">
              <a:solidFill>
                <a:srgbClr val="000000"/>
              </a:solidFill>
            </a:endParaRPr>
          </a:p>
          <a:p>
            <a:endParaRPr lang="en-GB"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955" y="-59634"/>
            <a:ext cx="7275564" cy="5143500"/>
          </a:xfrm>
          <a:prstGeom prst="rect">
            <a:avLst/>
          </a:prstGeom>
        </p:spPr>
      </p:pic>
    </p:spTree>
    <p:extLst>
      <p:ext uri="{BB962C8B-B14F-4D97-AF65-F5344CB8AC3E}">
        <p14:creationId xmlns:p14="http://schemas.microsoft.com/office/powerpoint/2010/main" val="2300123911"/>
      </p:ext>
    </p:extLst>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66</a:t>
            </a:fld>
            <a:endParaRPr lang="en-GB" altLang="en-US" smtClean="0">
              <a:solidFill>
                <a:srgbClr val="000000"/>
              </a:solidFill>
            </a:endParaRPr>
          </a:p>
          <a:p>
            <a:endParaRPr lang="en-GB"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833" y="-178903"/>
            <a:ext cx="7275564" cy="5143500"/>
          </a:xfrm>
          <a:prstGeom prst="rect">
            <a:avLst/>
          </a:prstGeom>
        </p:spPr>
      </p:pic>
    </p:spTree>
    <p:extLst>
      <p:ext uri="{BB962C8B-B14F-4D97-AF65-F5344CB8AC3E}">
        <p14:creationId xmlns:p14="http://schemas.microsoft.com/office/powerpoint/2010/main" val="2867837928"/>
      </p:ext>
    </p:extLst>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67</a:t>
            </a:fld>
            <a:endParaRPr lang="en-GB" altLang="en-US" smtClean="0">
              <a:solidFill>
                <a:srgbClr val="000000"/>
              </a:solidFill>
            </a:endParaRPr>
          </a:p>
          <a:p>
            <a:endParaRPr lang="en-GB"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581" y="344553"/>
            <a:ext cx="7275564" cy="5143500"/>
          </a:xfrm>
          <a:prstGeom prst="rect">
            <a:avLst/>
          </a:prstGeom>
        </p:spPr>
      </p:pic>
    </p:spTree>
    <p:extLst>
      <p:ext uri="{BB962C8B-B14F-4D97-AF65-F5344CB8AC3E}">
        <p14:creationId xmlns:p14="http://schemas.microsoft.com/office/powerpoint/2010/main" val="3815667752"/>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543050" y="137495"/>
            <a:ext cx="5829300" cy="992579"/>
          </a:xfrm>
        </p:spPr>
        <p:txBody>
          <a:bodyPr/>
          <a:lstStyle/>
          <a:p>
            <a:pPr algn="ctr"/>
            <a:r>
              <a:rPr lang="fr-FR" altLang="en-US" sz="3000" dirty="0" err="1">
                <a:latin typeface="Comic Sans MS" panose="030F0702030302020204" pitchFamily="66" charset="0"/>
              </a:rPr>
              <a:t>Separate</a:t>
            </a:r>
            <a:r>
              <a:rPr lang="fr-FR" altLang="en-US" sz="3000" dirty="0">
                <a:latin typeface="Comic Sans MS" panose="030F0702030302020204" pitchFamily="66" charset="0"/>
              </a:rPr>
              <a:t> check of </a:t>
            </a:r>
            <a:br>
              <a:rPr lang="fr-FR" altLang="en-US" sz="3000" dirty="0">
                <a:latin typeface="Comic Sans MS" panose="030F0702030302020204" pitchFamily="66" charset="0"/>
              </a:rPr>
            </a:br>
            <a:r>
              <a:rPr lang="fr-FR" altLang="en-US" sz="3000" dirty="0">
                <a:latin typeface="Comic Sans MS" panose="030F0702030302020204" pitchFamily="66" charset="0"/>
              </a:rPr>
              <a:t>background </a:t>
            </a:r>
            <a:r>
              <a:rPr lang="fr-FR" altLang="en-US" sz="3000" dirty="0" err="1">
                <a:latin typeface="Comic Sans MS" panose="030F0702030302020204" pitchFamily="66" charset="0"/>
              </a:rPr>
              <a:t>errors</a:t>
            </a:r>
            <a:endParaRPr lang="fr-FR" altLang="en-US" sz="3000" dirty="0">
              <a:latin typeface="Comic Sans MS" panose="030F0702030302020204" pitchFamily="66" charset="0"/>
            </a:endParaRPr>
          </a:p>
        </p:txBody>
      </p:sp>
      <p:sp>
        <p:nvSpPr>
          <p:cNvPr id="186377" name="Text Box 9"/>
          <p:cNvSpPr txBox="1">
            <a:spLocks noChangeArrowheads="1"/>
          </p:cNvSpPr>
          <p:nvPr/>
        </p:nvSpPr>
        <p:spPr bwMode="auto">
          <a:xfrm>
            <a:off x="3145632" y="2402681"/>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186378" name="Text Box 10"/>
          <p:cNvSpPr txBox="1">
            <a:spLocks noChangeArrowheads="1"/>
          </p:cNvSpPr>
          <p:nvPr/>
        </p:nvSpPr>
        <p:spPr bwMode="auto">
          <a:xfrm>
            <a:off x="3145632" y="2466975"/>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186384" name="Text Box 16"/>
          <p:cNvSpPr txBox="1">
            <a:spLocks noChangeArrowheads="1"/>
          </p:cNvSpPr>
          <p:nvPr/>
        </p:nvSpPr>
        <p:spPr bwMode="auto">
          <a:xfrm>
            <a:off x="1651397" y="2484835"/>
            <a:ext cx="61908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Thus</a:t>
            </a:r>
            <a:endParaRPr lang="fr-FR" altLang="en-US" sz="1050">
              <a:latin typeface="Comic Sans MS" panose="030F0702030302020204" pitchFamily="66" charset="0"/>
            </a:endParaRPr>
          </a:p>
        </p:txBody>
      </p:sp>
      <p:graphicFrame>
        <p:nvGraphicFramePr>
          <p:cNvPr id="186397" name="Object 29"/>
          <p:cNvGraphicFramePr>
            <a:graphicFrameLocks noChangeAspect="1"/>
          </p:cNvGraphicFramePr>
          <p:nvPr/>
        </p:nvGraphicFramePr>
        <p:xfrm>
          <a:off x="3063479" y="1846660"/>
          <a:ext cx="873919" cy="364331"/>
        </p:xfrm>
        <a:graphic>
          <a:graphicData uri="http://schemas.openxmlformats.org/presentationml/2006/ole">
            <mc:AlternateContent xmlns:mc="http://schemas.openxmlformats.org/markup-compatibility/2006">
              <mc:Choice xmlns:v="urn:schemas-microsoft-com:vml" Requires="v">
                <p:oleObj spid="_x0000_s6230" name="Equation" r:id="rId3" imgW="448560" imgH="190800" progId="Equation.3">
                  <p:embed/>
                </p:oleObj>
              </mc:Choice>
              <mc:Fallback>
                <p:oleObj name="Equation" r:id="rId3" imgW="448560" imgH="190800" progId="Equation.3">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479" y="1846660"/>
                        <a:ext cx="873919" cy="3643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86398" name="Object 30"/>
          <p:cNvGraphicFramePr>
            <a:graphicFrameLocks noChangeAspect="1"/>
          </p:cNvGraphicFramePr>
          <p:nvPr/>
        </p:nvGraphicFramePr>
        <p:xfrm>
          <a:off x="3067050" y="2072879"/>
          <a:ext cx="2595563" cy="456009"/>
        </p:xfrm>
        <a:graphic>
          <a:graphicData uri="http://schemas.openxmlformats.org/presentationml/2006/ole">
            <mc:AlternateContent xmlns:mc="http://schemas.openxmlformats.org/markup-compatibility/2006">
              <mc:Choice xmlns:v="urn:schemas-microsoft-com:vml" Requires="v">
                <p:oleObj spid="_x0000_s6231" name="Equation" r:id="rId5" imgW="1355040" imgH="248040" progId="Equation.3">
                  <p:embed/>
                </p:oleObj>
              </mc:Choice>
              <mc:Fallback>
                <p:oleObj name="Equation" r:id="rId5" imgW="1355040" imgH="248040" progId="Equation.3">
                  <p:embed/>
                  <p:pic>
                    <p:nvPicPr>
                      <p:cNvPr id="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7050" y="2072879"/>
                        <a:ext cx="2595563"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86399" name="Object 31"/>
          <p:cNvGraphicFramePr>
            <a:graphicFrameLocks noChangeAspect="1"/>
          </p:cNvGraphicFramePr>
          <p:nvPr/>
        </p:nvGraphicFramePr>
        <p:xfrm>
          <a:off x="2234804" y="2751535"/>
          <a:ext cx="4077890" cy="456009"/>
        </p:xfrm>
        <a:graphic>
          <a:graphicData uri="http://schemas.openxmlformats.org/presentationml/2006/ole">
            <mc:AlternateContent xmlns:mc="http://schemas.openxmlformats.org/markup-compatibility/2006">
              <mc:Choice xmlns:v="urn:schemas-microsoft-com:vml" Requires="v">
                <p:oleObj spid="_x0000_s6232" name="Equation" r:id="rId7" imgW="2128320" imgH="248040" progId="Equation.3">
                  <p:embed/>
                </p:oleObj>
              </mc:Choice>
              <mc:Fallback>
                <p:oleObj name="Equation" r:id="rId7" imgW="2128320" imgH="248040" progId="Equation.3">
                  <p:embed/>
                  <p:pic>
                    <p:nvPicPr>
                      <p:cNvPr id="0"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4804" y="2751535"/>
                        <a:ext cx="4077890"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86400" name="Object 32"/>
          <p:cNvGraphicFramePr>
            <a:graphicFrameLocks noChangeAspect="1"/>
          </p:cNvGraphicFramePr>
          <p:nvPr/>
        </p:nvGraphicFramePr>
        <p:xfrm>
          <a:off x="3075385" y="3051572"/>
          <a:ext cx="3227784" cy="456009"/>
        </p:xfrm>
        <a:graphic>
          <a:graphicData uri="http://schemas.openxmlformats.org/presentationml/2006/ole">
            <mc:AlternateContent xmlns:mc="http://schemas.openxmlformats.org/markup-compatibility/2006">
              <mc:Choice xmlns:v="urn:schemas-microsoft-com:vml" Requires="v">
                <p:oleObj spid="_x0000_s6233" name="Equation" r:id="rId9" imgW="1679760" imgH="248040" progId="Equation.3">
                  <p:embed/>
                </p:oleObj>
              </mc:Choice>
              <mc:Fallback>
                <p:oleObj name="Equation" r:id="rId9" imgW="1679760" imgH="248040" progId="Equation.3">
                  <p:embed/>
                  <p:pic>
                    <p:nvPicPr>
                      <p:cNvPr id="0"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5385" y="3051572"/>
                        <a:ext cx="3227784"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86401" name="Object 33"/>
          <p:cNvGraphicFramePr>
            <a:graphicFrameLocks noChangeAspect="1"/>
          </p:cNvGraphicFramePr>
          <p:nvPr/>
        </p:nvGraphicFramePr>
        <p:xfrm>
          <a:off x="3069431" y="3380185"/>
          <a:ext cx="995363" cy="456009"/>
        </p:xfrm>
        <a:graphic>
          <a:graphicData uri="http://schemas.openxmlformats.org/presentationml/2006/ole">
            <mc:AlternateContent xmlns:mc="http://schemas.openxmlformats.org/markup-compatibility/2006">
              <mc:Choice xmlns:v="urn:schemas-microsoft-com:vml" Requires="v">
                <p:oleObj spid="_x0000_s6234" name="Equation" r:id="rId11" imgW="515520" imgH="248040" progId="Equation.3">
                  <p:embed/>
                </p:oleObj>
              </mc:Choice>
              <mc:Fallback>
                <p:oleObj name="Equation" r:id="rId11" imgW="515520" imgH="248040" progId="Equation.3">
                  <p:embed/>
                  <p:pic>
                    <p:nvPicPr>
                      <p:cNvPr id="0"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9431" y="3380185"/>
                        <a:ext cx="995363"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86402" name="Text Box 34"/>
          <p:cNvSpPr txBox="1">
            <a:spLocks noChangeArrowheads="1"/>
          </p:cNvSpPr>
          <p:nvPr/>
        </p:nvSpPr>
        <p:spPr bwMode="auto">
          <a:xfrm>
            <a:off x="1791891" y="4056460"/>
            <a:ext cx="33695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if</a:t>
            </a:r>
            <a:endParaRPr lang="fr-FR" altLang="en-US" sz="1050">
              <a:latin typeface="Comic Sans MS" panose="030F0702030302020204" pitchFamily="66" charset="0"/>
            </a:endParaRPr>
          </a:p>
        </p:txBody>
      </p:sp>
      <p:graphicFrame>
        <p:nvGraphicFramePr>
          <p:cNvPr id="186403" name="Object 35"/>
          <p:cNvGraphicFramePr>
            <a:graphicFrameLocks noChangeAspect="1"/>
          </p:cNvGraphicFramePr>
          <p:nvPr/>
        </p:nvGraphicFramePr>
        <p:xfrm>
          <a:off x="2325292" y="3963591"/>
          <a:ext cx="2135981" cy="433388"/>
        </p:xfrm>
        <a:graphic>
          <a:graphicData uri="http://schemas.openxmlformats.org/presentationml/2006/ole">
            <mc:AlternateContent xmlns:mc="http://schemas.openxmlformats.org/markup-compatibility/2006">
              <mc:Choice xmlns:v="urn:schemas-microsoft-com:vml" Requires="v">
                <p:oleObj spid="_x0000_s6235" name="Equation" r:id="rId13" imgW="1107000" imgH="228960" progId="Equation.3">
                  <p:embed/>
                </p:oleObj>
              </mc:Choice>
              <mc:Fallback>
                <p:oleObj name="Equation" r:id="rId13" imgW="1107000" imgH="228960" progId="Equation.3">
                  <p:embed/>
                  <p:pic>
                    <p:nvPicPr>
                      <p:cNvPr id="0" name="Picture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5292" y="3963591"/>
                        <a:ext cx="2135981" cy="4333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86404" name="Text Box 36"/>
          <p:cNvSpPr txBox="1">
            <a:spLocks noChangeArrowheads="1"/>
          </p:cNvSpPr>
          <p:nvPr/>
        </p:nvSpPr>
        <p:spPr bwMode="auto">
          <a:xfrm>
            <a:off x="1602581" y="1184673"/>
            <a:ext cx="543610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Difference between analysis and background in obs. space:</a:t>
            </a:r>
            <a:endParaRPr lang="fr-FR" altLang="en-US" sz="1050">
              <a:latin typeface="Comic Sans MS" panose="030F0702030302020204" pitchFamily="66" charset="0"/>
            </a:endParaRPr>
          </a:p>
        </p:txBody>
      </p:sp>
      <p:graphicFrame>
        <p:nvGraphicFramePr>
          <p:cNvPr id="186405" name="Object 37"/>
          <p:cNvGraphicFramePr>
            <a:graphicFrameLocks noChangeAspect="1"/>
          </p:cNvGraphicFramePr>
          <p:nvPr/>
        </p:nvGraphicFramePr>
        <p:xfrm>
          <a:off x="2803923" y="1494235"/>
          <a:ext cx="1893094" cy="456009"/>
        </p:xfrm>
        <a:graphic>
          <a:graphicData uri="http://schemas.openxmlformats.org/presentationml/2006/ole">
            <mc:AlternateContent xmlns:mc="http://schemas.openxmlformats.org/markup-compatibility/2006">
              <mc:Choice xmlns:v="urn:schemas-microsoft-com:vml" Requires="v">
                <p:oleObj spid="_x0000_s6236" name="Equation" r:id="rId15" imgW="983160" imgH="248040" progId="Equation.3">
                  <p:embed/>
                </p:oleObj>
              </mc:Choice>
              <mc:Fallback>
                <p:oleObj name="Equation" r:id="rId15" imgW="983160" imgH="248040" progId="Equation.3">
                  <p:embed/>
                  <p:pic>
                    <p:nvPicPr>
                      <p:cNvPr id="0" name="Picture 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3923" y="1494235"/>
                        <a:ext cx="1893094"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5" name="Footer Placeholder 2"/>
          <p:cNvSpPr>
            <a:spLocks noGrp="1"/>
          </p:cNvSpPr>
          <p:nvPr>
            <p:ph type="ftr" sz="quarter" idx="4294967295"/>
          </p:nvPr>
        </p:nvSpPr>
        <p:spPr>
          <a:xfrm>
            <a:off x="0" y="4738766"/>
            <a:ext cx="9144000" cy="411361"/>
          </a:xfrm>
          <a:prstGeom prst="rect">
            <a:avLst/>
          </a:prstGeom>
        </p:spPr>
        <p:txBody>
          <a:bodyPr anchor="ctr"/>
          <a:lstStyle/>
          <a:p>
            <a:r>
              <a:rPr lang="en-GB" sz="1100" dirty="0" err="1" smtClean="0">
                <a:solidFill>
                  <a:srgbClr val="0066FF"/>
                </a:solidFill>
              </a:rPr>
              <a:t>Gérald</a:t>
            </a:r>
            <a:r>
              <a:rPr lang="en-GB" sz="1100" dirty="0" smtClean="0">
                <a:solidFill>
                  <a:srgbClr val="0066FF"/>
                </a:solidFill>
              </a:rPr>
              <a:t> </a:t>
            </a:r>
            <a:r>
              <a:rPr lang="en-GB" sz="1100" dirty="0" err="1" smtClean="0">
                <a:solidFill>
                  <a:srgbClr val="0066FF"/>
                </a:solidFill>
              </a:rPr>
              <a:t>Desroziers</a:t>
            </a:r>
            <a:r>
              <a:rPr lang="en-GB" sz="1100" dirty="0" smtClean="0">
                <a:solidFill>
                  <a:srgbClr val="0066FF"/>
                </a:solidFill>
              </a:rPr>
              <a:t>.  4th WMO DA Symposium, Prague, 2005.</a:t>
            </a:r>
          </a:p>
        </p:txBody>
      </p:sp>
    </p:spTree>
    <p:extLst>
      <p:ext uri="{BB962C8B-B14F-4D97-AF65-F5344CB8AC3E}">
        <p14:creationId xmlns:p14="http://schemas.microsoft.com/office/powerpoint/2010/main" val="2489174771"/>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050"/>
          <p:cNvSpPr>
            <a:spLocks noGrp="1" noChangeArrowheads="1"/>
          </p:cNvSpPr>
          <p:nvPr>
            <p:ph type="title"/>
          </p:nvPr>
        </p:nvSpPr>
        <p:spPr>
          <a:xfrm>
            <a:off x="1543050" y="342901"/>
            <a:ext cx="5829300" cy="992579"/>
          </a:xfrm>
        </p:spPr>
        <p:txBody>
          <a:bodyPr/>
          <a:lstStyle/>
          <a:p>
            <a:pPr algn="ctr"/>
            <a:r>
              <a:rPr lang="fr-FR" altLang="en-US" sz="3000">
                <a:latin typeface="Comic Sans MS" panose="030F0702030302020204" pitchFamily="66" charset="0"/>
              </a:rPr>
              <a:t>Separate check of </a:t>
            </a:r>
            <a:br>
              <a:rPr lang="fr-FR" altLang="en-US" sz="3000">
                <a:latin typeface="Comic Sans MS" panose="030F0702030302020204" pitchFamily="66" charset="0"/>
              </a:rPr>
            </a:br>
            <a:r>
              <a:rPr lang="fr-FR" altLang="en-US" sz="3000">
                <a:latin typeface="Comic Sans MS" panose="030F0702030302020204" pitchFamily="66" charset="0"/>
              </a:rPr>
              <a:t>observation errors</a:t>
            </a:r>
          </a:p>
        </p:txBody>
      </p:sp>
      <p:sp>
        <p:nvSpPr>
          <p:cNvPr id="196611" name="Text Box 2051"/>
          <p:cNvSpPr txBox="1">
            <a:spLocks noChangeArrowheads="1"/>
          </p:cNvSpPr>
          <p:nvPr/>
        </p:nvSpPr>
        <p:spPr bwMode="auto">
          <a:xfrm>
            <a:off x="3145632" y="2402681"/>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196612" name="Text Box 2052"/>
          <p:cNvSpPr txBox="1">
            <a:spLocks noChangeArrowheads="1"/>
          </p:cNvSpPr>
          <p:nvPr/>
        </p:nvSpPr>
        <p:spPr bwMode="auto">
          <a:xfrm>
            <a:off x="3145632" y="2466975"/>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196613" name="Text Box 2053"/>
          <p:cNvSpPr txBox="1">
            <a:spLocks noChangeArrowheads="1"/>
          </p:cNvSpPr>
          <p:nvPr/>
        </p:nvSpPr>
        <p:spPr bwMode="auto">
          <a:xfrm>
            <a:off x="1651397" y="2613423"/>
            <a:ext cx="61908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Thus</a:t>
            </a:r>
            <a:endParaRPr lang="fr-FR" altLang="en-US" sz="1050">
              <a:latin typeface="Comic Sans MS" panose="030F0702030302020204" pitchFamily="66" charset="0"/>
            </a:endParaRPr>
          </a:p>
        </p:txBody>
      </p:sp>
      <p:graphicFrame>
        <p:nvGraphicFramePr>
          <p:cNvPr id="196615" name="Object 2055"/>
          <p:cNvGraphicFramePr>
            <a:graphicFrameLocks noChangeAspect="1"/>
          </p:cNvGraphicFramePr>
          <p:nvPr/>
        </p:nvGraphicFramePr>
        <p:xfrm>
          <a:off x="3098006" y="1903810"/>
          <a:ext cx="1334691" cy="364331"/>
        </p:xfrm>
        <a:graphic>
          <a:graphicData uri="http://schemas.openxmlformats.org/presentationml/2006/ole">
            <mc:AlternateContent xmlns:mc="http://schemas.openxmlformats.org/markup-compatibility/2006">
              <mc:Choice xmlns:v="urn:schemas-microsoft-com:vml" Requires="v">
                <p:oleObj spid="_x0000_s7254" name="Equation" r:id="rId3" imgW="687240" imgH="190800" progId="Equation.3">
                  <p:embed/>
                </p:oleObj>
              </mc:Choice>
              <mc:Fallback>
                <p:oleObj name="Equation" r:id="rId3" imgW="687240" imgH="190800" progId="Equation.3">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006" y="1903810"/>
                        <a:ext cx="1334691" cy="3643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96616" name="Object 2056"/>
          <p:cNvGraphicFramePr>
            <a:graphicFrameLocks noChangeAspect="1"/>
          </p:cNvGraphicFramePr>
          <p:nvPr/>
        </p:nvGraphicFramePr>
        <p:xfrm>
          <a:off x="3109913" y="2194322"/>
          <a:ext cx="2037160" cy="456009"/>
        </p:xfrm>
        <a:graphic>
          <a:graphicData uri="http://schemas.openxmlformats.org/presentationml/2006/ole">
            <mc:AlternateContent xmlns:mc="http://schemas.openxmlformats.org/markup-compatibility/2006">
              <mc:Choice xmlns:v="urn:schemas-microsoft-com:vml" Requires="v">
                <p:oleObj spid="_x0000_s7255" name="Equation" r:id="rId5" imgW="1059480" imgH="248040" progId="Equation.3">
                  <p:embed/>
                </p:oleObj>
              </mc:Choice>
              <mc:Fallback>
                <p:oleObj name="Equation" r:id="rId5" imgW="1059480" imgH="248040" progId="Equation.3">
                  <p:embed/>
                  <p:pic>
                    <p:nvPicPr>
                      <p:cNvPr id="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913" y="2194322"/>
                        <a:ext cx="2037160"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96617" name="Object 2057"/>
          <p:cNvGraphicFramePr>
            <a:graphicFrameLocks noChangeAspect="1"/>
          </p:cNvGraphicFramePr>
          <p:nvPr/>
        </p:nvGraphicFramePr>
        <p:xfrm>
          <a:off x="2258617" y="3001566"/>
          <a:ext cx="3544490" cy="456009"/>
        </p:xfrm>
        <a:graphic>
          <a:graphicData uri="http://schemas.openxmlformats.org/presentationml/2006/ole">
            <mc:AlternateContent xmlns:mc="http://schemas.openxmlformats.org/markup-compatibility/2006">
              <mc:Choice xmlns:v="urn:schemas-microsoft-com:vml" Requires="v">
                <p:oleObj spid="_x0000_s7256" name="Equation" r:id="rId7" imgW="1851480" imgH="248040" progId="Equation.3">
                  <p:embed/>
                </p:oleObj>
              </mc:Choice>
              <mc:Fallback>
                <p:oleObj name="Equation" r:id="rId7" imgW="1851480" imgH="248040" progId="Equation.3">
                  <p:embed/>
                  <p:pic>
                    <p:nvPicPr>
                      <p:cNvPr id="0"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8617" y="3001566"/>
                        <a:ext cx="3544490"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96618" name="Object 2058"/>
          <p:cNvGraphicFramePr>
            <a:graphicFrameLocks noChangeAspect="1"/>
          </p:cNvGraphicFramePr>
          <p:nvPr/>
        </p:nvGraphicFramePr>
        <p:xfrm>
          <a:off x="3106341" y="3344466"/>
          <a:ext cx="2694384" cy="456009"/>
        </p:xfrm>
        <a:graphic>
          <a:graphicData uri="http://schemas.openxmlformats.org/presentationml/2006/ole">
            <mc:AlternateContent xmlns:mc="http://schemas.openxmlformats.org/markup-compatibility/2006">
              <mc:Choice xmlns:v="urn:schemas-microsoft-com:vml" Requires="v">
                <p:oleObj spid="_x0000_s7257" name="Equation" r:id="rId9" imgW="1402920" imgH="248040" progId="Equation.3">
                  <p:embed/>
                </p:oleObj>
              </mc:Choice>
              <mc:Fallback>
                <p:oleObj name="Equation" r:id="rId9" imgW="1402920" imgH="248040" progId="Equation.3">
                  <p:embed/>
                  <p:pic>
                    <p:nvPicPr>
                      <p:cNvPr id="0"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6341" y="3344466"/>
                        <a:ext cx="2694384"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96619" name="Object 2059"/>
          <p:cNvGraphicFramePr>
            <a:graphicFrameLocks noChangeAspect="1"/>
          </p:cNvGraphicFramePr>
          <p:nvPr/>
        </p:nvGraphicFramePr>
        <p:xfrm>
          <a:off x="3100388" y="3754042"/>
          <a:ext cx="460772" cy="364331"/>
        </p:xfrm>
        <a:graphic>
          <a:graphicData uri="http://schemas.openxmlformats.org/presentationml/2006/ole">
            <mc:AlternateContent xmlns:mc="http://schemas.openxmlformats.org/markup-compatibility/2006">
              <mc:Choice xmlns:v="urn:schemas-microsoft-com:vml" Requires="v">
                <p:oleObj spid="_x0000_s7258" name="Equation" r:id="rId11" imgW="228960" imgH="190800" progId="Equation.3">
                  <p:embed/>
                </p:oleObj>
              </mc:Choice>
              <mc:Fallback>
                <p:oleObj name="Equation" r:id="rId11" imgW="228960" imgH="190800" progId="Equation.3">
                  <p:embed/>
                  <p:pic>
                    <p:nvPicPr>
                      <p:cNvPr id="0"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0388" y="3754042"/>
                        <a:ext cx="460772" cy="3643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96620" name="Text Box 2060"/>
          <p:cNvSpPr txBox="1">
            <a:spLocks noChangeArrowheads="1"/>
          </p:cNvSpPr>
          <p:nvPr/>
        </p:nvSpPr>
        <p:spPr bwMode="auto">
          <a:xfrm>
            <a:off x="1884760" y="4270773"/>
            <a:ext cx="33695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if</a:t>
            </a:r>
            <a:endParaRPr lang="fr-FR" altLang="en-US" sz="1050">
              <a:latin typeface="Comic Sans MS" panose="030F0702030302020204" pitchFamily="66" charset="0"/>
            </a:endParaRPr>
          </a:p>
        </p:txBody>
      </p:sp>
      <p:graphicFrame>
        <p:nvGraphicFramePr>
          <p:cNvPr id="196621" name="Object 2061"/>
          <p:cNvGraphicFramePr>
            <a:graphicFrameLocks noChangeAspect="1"/>
          </p:cNvGraphicFramePr>
          <p:nvPr/>
        </p:nvGraphicFramePr>
        <p:xfrm>
          <a:off x="2346723" y="4185047"/>
          <a:ext cx="2134790" cy="433388"/>
        </p:xfrm>
        <a:graphic>
          <a:graphicData uri="http://schemas.openxmlformats.org/presentationml/2006/ole">
            <mc:AlternateContent xmlns:mc="http://schemas.openxmlformats.org/markup-compatibility/2006">
              <mc:Choice xmlns:v="urn:schemas-microsoft-com:vml" Requires="v">
                <p:oleObj spid="_x0000_s7259" name="Equation" r:id="rId13" imgW="1107000" imgH="228960" progId="Equation.3">
                  <p:embed/>
                </p:oleObj>
              </mc:Choice>
              <mc:Fallback>
                <p:oleObj name="Equation" r:id="rId13" imgW="1107000" imgH="228960" progId="Equation.3">
                  <p:embed/>
                  <p:pic>
                    <p:nvPicPr>
                      <p:cNvPr id="0" name="Picture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6723" y="4185047"/>
                        <a:ext cx="2134790" cy="4333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96622" name="Text Box 2062"/>
          <p:cNvSpPr txBox="1">
            <a:spLocks noChangeArrowheads="1"/>
          </p:cNvSpPr>
          <p:nvPr/>
        </p:nvSpPr>
        <p:spPr bwMode="auto">
          <a:xfrm>
            <a:off x="1612107" y="1184673"/>
            <a:ext cx="436690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Difference between analysis and observations:</a:t>
            </a:r>
            <a:endParaRPr lang="fr-FR" altLang="en-US" sz="1050">
              <a:latin typeface="Comic Sans MS" panose="030F0702030302020204" pitchFamily="66" charset="0"/>
            </a:endParaRPr>
          </a:p>
        </p:txBody>
      </p:sp>
      <p:graphicFrame>
        <p:nvGraphicFramePr>
          <p:cNvPr id="196623" name="Object 2063"/>
          <p:cNvGraphicFramePr>
            <a:graphicFrameLocks noChangeAspect="1"/>
          </p:cNvGraphicFramePr>
          <p:nvPr/>
        </p:nvGraphicFramePr>
        <p:xfrm>
          <a:off x="2836069" y="1494235"/>
          <a:ext cx="1528763" cy="456009"/>
        </p:xfrm>
        <a:graphic>
          <a:graphicData uri="http://schemas.openxmlformats.org/presentationml/2006/ole">
            <mc:AlternateContent xmlns:mc="http://schemas.openxmlformats.org/markup-compatibility/2006">
              <mc:Choice xmlns:v="urn:schemas-microsoft-com:vml" Requires="v">
                <p:oleObj spid="_x0000_s7260" name="Equation" r:id="rId15" imgW="792000" imgH="248040" progId="Equation.3">
                  <p:embed/>
                </p:oleObj>
              </mc:Choice>
              <mc:Fallback>
                <p:oleObj name="Equation" r:id="rId15" imgW="792000" imgH="248040" progId="Equation.3">
                  <p:embed/>
                  <p:pic>
                    <p:nvPicPr>
                      <p:cNvPr id="0" name="Picture 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6069" y="1494235"/>
                        <a:ext cx="1528763"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5" name="Footer Placeholder 2"/>
          <p:cNvSpPr>
            <a:spLocks noGrp="1"/>
          </p:cNvSpPr>
          <p:nvPr>
            <p:ph type="ftr" sz="quarter" idx="4294967295"/>
          </p:nvPr>
        </p:nvSpPr>
        <p:spPr>
          <a:xfrm>
            <a:off x="0" y="4738766"/>
            <a:ext cx="9144000" cy="411361"/>
          </a:xfrm>
          <a:prstGeom prst="rect">
            <a:avLst/>
          </a:prstGeom>
        </p:spPr>
        <p:txBody>
          <a:bodyPr anchor="ctr"/>
          <a:lstStyle/>
          <a:p>
            <a:r>
              <a:rPr lang="en-GB" sz="1100" dirty="0" err="1" smtClean="0">
                <a:solidFill>
                  <a:srgbClr val="0066FF"/>
                </a:solidFill>
              </a:rPr>
              <a:t>Gérald</a:t>
            </a:r>
            <a:r>
              <a:rPr lang="en-GB" sz="1100" dirty="0" smtClean="0">
                <a:solidFill>
                  <a:srgbClr val="0066FF"/>
                </a:solidFill>
              </a:rPr>
              <a:t> </a:t>
            </a:r>
            <a:r>
              <a:rPr lang="en-GB" sz="1100" dirty="0" err="1" smtClean="0">
                <a:solidFill>
                  <a:srgbClr val="0066FF"/>
                </a:solidFill>
              </a:rPr>
              <a:t>Desroziers</a:t>
            </a:r>
            <a:r>
              <a:rPr lang="en-GB" sz="1100" dirty="0" smtClean="0">
                <a:solidFill>
                  <a:srgbClr val="0066FF"/>
                </a:solidFill>
              </a:rPr>
              <a:t>.  4th WMO DA Symposium, Prague, 2005.</a:t>
            </a:r>
          </a:p>
        </p:txBody>
      </p:sp>
    </p:spTree>
    <p:extLst>
      <p:ext uri="{BB962C8B-B14F-4D97-AF65-F5344CB8AC3E}">
        <p14:creationId xmlns:p14="http://schemas.microsoft.com/office/powerpoint/2010/main" val="2959889073"/>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543050" y="342901"/>
            <a:ext cx="5829300" cy="992579"/>
          </a:xfrm>
        </p:spPr>
        <p:txBody>
          <a:bodyPr/>
          <a:lstStyle/>
          <a:p>
            <a:pPr algn="ctr"/>
            <a:r>
              <a:rPr lang="fr-FR" altLang="en-US" sz="3000">
                <a:latin typeface="Comic Sans MS" panose="030F0702030302020204" pitchFamily="66" charset="0"/>
              </a:rPr>
              <a:t>Diagnostic of estimation error in observation space</a:t>
            </a:r>
          </a:p>
        </p:txBody>
      </p:sp>
      <p:sp>
        <p:nvSpPr>
          <p:cNvPr id="200707" name="Text Box 3"/>
          <p:cNvSpPr txBox="1">
            <a:spLocks noChangeArrowheads="1"/>
          </p:cNvSpPr>
          <p:nvPr/>
        </p:nvSpPr>
        <p:spPr bwMode="auto">
          <a:xfrm>
            <a:off x="3145632" y="2402681"/>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sp>
        <p:nvSpPr>
          <p:cNvPr id="200708" name="Text Box 4"/>
          <p:cNvSpPr txBox="1">
            <a:spLocks noChangeArrowheads="1"/>
          </p:cNvSpPr>
          <p:nvPr/>
        </p:nvSpPr>
        <p:spPr bwMode="auto">
          <a:xfrm>
            <a:off x="3145632" y="2466975"/>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050"/>
          </a:p>
        </p:txBody>
      </p:sp>
      <p:graphicFrame>
        <p:nvGraphicFramePr>
          <p:cNvPr id="200712" name="Object 8"/>
          <p:cNvGraphicFramePr>
            <a:graphicFrameLocks noChangeAspect="1"/>
          </p:cNvGraphicFramePr>
          <p:nvPr/>
        </p:nvGraphicFramePr>
        <p:xfrm>
          <a:off x="2151460" y="1587104"/>
          <a:ext cx="3688556" cy="456009"/>
        </p:xfrm>
        <a:graphic>
          <a:graphicData uri="http://schemas.openxmlformats.org/presentationml/2006/ole">
            <mc:AlternateContent xmlns:mc="http://schemas.openxmlformats.org/markup-compatibility/2006">
              <mc:Choice xmlns:v="urn:schemas-microsoft-com:vml" Requires="v">
                <p:oleObj spid="_x0000_s8311" name="Equation" r:id="rId3" imgW="1927800" imgH="248040" progId="Equation.3">
                  <p:embed/>
                </p:oleObj>
              </mc:Choice>
              <mc:Fallback>
                <p:oleObj name="Equation" r:id="rId3" imgW="1927800" imgH="248040" progId="Equation.3">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460" y="1587104"/>
                        <a:ext cx="3688556"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0713" name="Object 9"/>
          <p:cNvGraphicFramePr>
            <a:graphicFrameLocks noChangeAspect="1"/>
          </p:cNvGraphicFramePr>
          <p:nvPr/>
        </p:nvGraphicFramePr>
        <p:xfrm>
          <a:off x="3249216" y="1944291"/>
          <a:ext cx="3180159" cy="456009"/>
        </p:xfrm>
        <a:graphic>
          <a:graphicData uri="http://schemas.openxmlformats.org/presentationml/2006/ole">
            <mc:AlternateContent xmlns:mc="http://schemas.openxmlformats.org/markup-compatibility/2006">
              <mc:Choice xmlns:v="urn:schemas-microsoft-com:vml" Requires="v">
                <p:oleObj spid="_x0000_s8312" name="Equation" r:id="rId5" imgW="1660680" imgH="248040" progId="Equation.3">
                  <p:embed/>
                </p:oleObj>
              </mc:Choice>
              <mc:Fallback>
                <p:oleObj name="Equation" r:id="rId5" imgW="1660680" imgH="248040" progId="Equation.3">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9216" y="1944291"/>
                        <a:ext cx="3180159"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0715" name="Text Box 11"/>
          <p:cNvSpPr txBox="1">
            <a:spLocks noChangeArrowheads="1"/>
          </p:cNvSpPr>
          <p:nvPr/>
        </p:nvSpPr>
        <p:spPr bwMode="auto">
          <a:xfrm>
            <a:off x="1763316" y="3006329"/>
            <a:ext cx="33695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if</a:t>
            </a:r>
            <a:endParaRPr lang="fr-FR" altLang="en-US" sz="1050">
              <a:latin typeface="Comic Sans MS" panose="030F0702030302020204" pitchFamily="66" charset="0"/>
            </a:endParaRPr>
          </a:p>
        </p:txBody>
      </p:sp>
      <p:graphicFrame>
        <p:nvGraphicFramePr>
          <p:cNvPr id="200716" name="Object 12"/>
          <p:cNvGraphicFramePr>
            <a:graphicFrameLocks noChangeAspect="1"/>
          </p:cNvGraphicFramePr>
          <p:nvPr/>
        </p:nvGraphicFramePr>
        <p:xfrm>
          <a:off x="2346723" y="2920603"/>
          <a:ext cx="2134790" cy="433388"/>
        </p:xfrm>
        <a:graphic>
          <a:graphicData uri="http://schemas.openxmlformats.org/presentationml/2006/ole">
            <mc:AlternateContent xmlns:mc="http://schemas.openxmlformats.org/markup-compatibility/2006">
              <mc:Choice xmlns:v="urn:schemas-microsoft-com:vml" Requires="v">
                <p:oleObj spid="_x0000_s8313" name="Equation" r:id="rId7" imgW="1107000" imgH="228960" progId="Equation.3">
                  <p:embed/>
                </p:oleObj>
              </mc:Choice>
              <mc:Fallback>
                <p:oleObj name="Equation" r:id="rId7" imgW="1107000" imgH="228960" progId="Equation.3">
                  <p:embed/>
                  <p:pic>
                    <p:nvPicPr>
                      <p:cNvPr id="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6723" y="2920603"/>
                        <a:ext cx="2134790" cy="4333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0717" name="Text Box 13"/>
          <p:cNvSpPr txBox="1">
            <a:spLocks noChangeArrowheads="1"/>
          </p:cNvSpPr>
          <p:nvPr/>
        </p:nvSpPr>
        <p:spPr bwMode="auto">
          <a:xfrm>
            <a:off x="1650207" y="1198960"/>
            <a:ext cx="97174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Similarly</a:t>
            </a:r>
            <a:endParaRPr lang="fr-FR" altLang="en-US" sz="1050">
              <a:latin typeface="Comic Sans MS" panose="030F0702030302020204" pitchFamily="66" charset="0"/>
            </a:endParaRPr>
          </a:p>
        </p:txBody>
      </p:sp>
      <p:graphicFrame>
        <p:nvGraphicFramePr>
          <p:cNvPr id="200721" name="Object 17"/>
          <p:cNvGraphicFramePr>
            <a:graphicFrameLocks noChangeAspect="1"/>
          </p:cNvGraphicFramePr>
          <p:nvPr/>
        </p:nvGraphicFramePr>
        <p:xfrm>
          <a:off x="3268266" y="2432448"/>
          <a:ext cx="922734" cy="364331"/>
        </p:xfrm>
        <a:graphic>
          <a:graphicData uri="http://schemas.openxmlformats.org/presentationml/2006/ole">
            <mc:AlternateContent xmlns:mc="http://schemas.openxmlformats.org/markup-compatibility/2006">
              <mc:Choice xmlns:v="urn:schemas-microsoft-com:vml" Requires="v">
                <p:oleObj spid="_x0000_s8314" name="Equation" r:id="rId9" imgW="477360" imgH="190800" progId="Equation.3">
                  <p:embed/>
                </p:oleObj>
              </mc:Choice>
              <mc:Fallback>
                <p:oleObj name="Equation" r:id="rId9" imgW="477360" imgH="190800" progId="Equation.3">
                  <p:embed/>
                  <p:pic>
                    <p:nvPicPr>
                      <p:cNvPr id="0" name="Picture 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8266" y="2432448"/>
                        <a:ext cx="922734" cy="3643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0722" name="Text Box 18"/>
          <p:cNvSpPr txBox="1">
            <a:spLocks noChangeArrowheads="1"/>
          </p:cNvSpPr>
          <p:nvPr/>
        </p:nvSpPr>
        <p:spPr bwMode="auto">
          <a:xfrm>
            <a:off x="1752600" y="3477816"/>
            <a:ext cx="38824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If</a:t>
            </a:r>
            <a:endParaRPr lang="fr-FR" altLang="en-US" sz="1050">
              <a:latin typeface="Comic Sans MS" panose="030F0702030302020204" pitchFamily="66" charset="0"/>
            </a:endParaRPr>
          </a:p>
        </p:txBody>
      </p:sp>
      <p:graphicFrame>
        <p:nvGraphicFramePr>
          <p:cNvPr id="200723" name="Object 19"/>
          <p:cNvGraphicFramePr>
            <a:graphicFrameLocks noChangeAspect="1"/>
          </p:cNvGraphicFramePr>
          <p:nvPr/>
        </p:nvGraphicFramePr>
        <p:xfrm>
          <a:off x="2321719" y="3665935"/>
          <a:ext cx="1433513" cy="456009"/>
        </p:xfrm>
        <a:graphic>
          <a:graphicData uri="http://schemas.openxmlformats.org/presentationml/2006/ole">
            <mc:AlternateContent xmlns:mc="http://schemas.openxmlformats.org/markup-compatibility/2006">
              <mc:Choice xmlns:v="urn:schemas-microsoft-com:vml" Requires="v">
                <p:oleObj spid="_x0000_s8315" name="Equation" r:id="rId11" imgW="744480" imgH="248040" progId="Equation.3">
                  <p:embed/>
                </p:oleObj>
              </mc:Choice>
              <mc:Fallback>
                <p:oleObj name="Equation" r:id="rId11" imgW="744480" imgH="248040" progId="Equation.3">
                  <p:embed/>
                  <p:pic>
                    <p:nvPicPr>
                      <p:cNvPr id="0" name="Picture 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1719" y="3665935"/>
                        <a:ext cx="1433513" cy="4560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00724" name="Object 20"/>
          <p:cNvGraphicFramePr>
            <a:graphicFrameLocks noChangeAspect="1"/>
          </p:cNvGraphicFramePr>
          <p:nvPr/>
        </p:nvGraphicFramePr>
        <p:xfrm>
          <a:off x="2012156" y="3446860"/>
          <a:ext cx="339329" cy="364331"/>
        </p:xfrm>
        <a:graphic>
          <a:graphicData uri="http://schemas.openxmlformats.org/presentationml/2006/ole">
            <mc:AlternateContent xmlns:mc="http://schemas.openxmlformats.org/markup-compatibility/2006">
              <mc:Choice xmlns:v="urn:schemas-microsoft-com:vml" Requires="v">
                <p:oleObj spid="_x0000_s8316" name="Equation" r:id="rId13" imgW="171720" imgH="190800" progId="Equation.3">
                  <p:embed/>
                </p:oleObj>
              </mc:Choice>
              <mc:Fallback>
                <p:oleObj name="Equation" r:id="rId13" imgW="171720" imgH="190800" progId="Equation.3">
                  <p:embed/>
                  <p:pic>
                    <p:nvPicPr>
                      <p:cNvPr id="0" name="Picture 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2156" y="3446860"/>
                        <a:ext cx="339329" cy="3643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0725" name="Text Box 21"/>
          <p:cNvSpPr txBox="1">
            <a:spLocks noChangeArrowheads="1"/>
          </p:cNvSpPr>
          <p:nvPr/>
        </p:nvSpPr>
        <p:spPr bwMode="auto">
          <a:xfrm>
            <a:off x="2227660" y="3470673"/>
            <a:ext cx="416812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is optimal through a correct specification of</a:t>
            </a:r>
            <a:endParaRPr lang="fr-FR" altLang="en-US" sz="1050">
              <a:latin typeface="Comic Sans MS" panose="030F0702030302020204" pitchFamily="66" charset="0"/>
            </a:endParaRPr>
          </a:p>
        </p:txBody>
      </p:sp>
      <p:graphicFrame>
        <p:nvGraphicFramePr>
          <p:cNvPr id="200726" name="Object 22"/>
          <p:cNvGraphicFramePr>
            <a:graphicFrameLocks noChangeAspect="1"/>
          </p:cNvGraphicFramePr>
          <p:nvPr/>
        </p:nvGraphicFramePr>
        <p:xfrm>
          <a:off x="6243637" y="3432573"/>
          <a:ext cx="291704" cy="364331"/>
        </p:xfrm>
        <a:graphic>
          <a:graphicData uri="http://schemas.openxmlformats.org/presentationml/2006/ole">
            <mc:AlternateContent xmlns:mc="http://schemas.openxmlformats.org/markup-compatibility/2006">
              <mc:Choice xmlns:v="urn:schemas-microsoft-com:vml" Requires="v">
                <p:oleObj spid="_x0000_s8317" name="Equation" r:id="rId15" imgW="143280" imgH="190800" progId="Equation.3">
                  <p:embed/>
                </p:oleObj>
              </mc:Choice>
              <mc:Fallback>
                <p:oleObj name="Equation" r:id="rId15" imgW="143280" imgH="190800" progId="Equation.3">
                  <p:embed/>
                  <p:pic>
                    <p:nvPicPr>
                      <p:cNvPr id="0" name="Picture 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3637" y="3432573"/>
                        <a:ext cx="291704" cy="3643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0727" name="Text Box 23"/>
          <p:cNvSpPr txBox="1">
            <a:spLocks noChangeArrowheads="1"/>
          </p:cNvSpPr>
          <p:nvPr/>
        </p:nvSpPr>
        <p:spPr bwMode="auto">
          <a:xfrm>
            <a:off x="6497241" y="3463529"/>
            <a:ext cx="49564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and</a:t>
            </a:r>
            <a:endParaRPr lang="fr-FR" altLang="en-US" sz="1050">
              <a:latin typeface="Comic Sans MS" panose="030F0702030302020204" pitchFamily="66" charset="0"/>
            </a:endParaRPr>
          </a:p>
        </p:txBody>
      </p:sp>
      <p:graphicFrame>
        <p:nvGraphicFramePr>
          <p:cNvPr id="200728" name="Object 24"/>
          <p:cNvGraphicFramePr>
            <a:graphicFrameLocks noChangeAspect="1"/>
          </p:cNvGraphicFramePr>
          <p:nvPr/>
        </p:nvGraphicFramePr>
        <p:xfrm>
          <a:off x="6924676" y="3432573"/>
          <a:ext cx="316706" cy="364331"/>
        </p:xfrm>
        <a:graphic>
          <a:graphicData uri="http://schemas.openxmlformats.org/presentationml/2006/ole">
            <mc:AlternateContent xmlns:mc="http://schemas.openxmlformats.org/markup-compatibility/2006">
              <mc:Choice xmlns:v="urn:schemas-microsoft-com:vml" Requires="v">
                <p:oleObj spid="_x0000_s8318" name="Equation" r:id="rId17" imgW="152640" imgH="190800" progId="Equation.3">
                  <p:embed/>
                </p:oleObj>
              </mc:Choice>
              <mc:Fallback>
                <p:oleObj name="Equation" r:id="rId17" imgW="152640" imgH="190800" progId="Equation.3">
                  <p:embed/>
                  <p:pic>
                    <p:nvPicPr>
                      <p:cNvPr id="0" name="Picture 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24676" y="3432573"/>
                        <a:ext cx="316706" cy="3643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00729" name="Text Box 25"/>
          <p:cNvSpPr txBox="1">
            <a:spLocks noChangeArrowheads="1"/>
          </p:cNvSpPr>
          <p:nvPr/>
        </p:nvSpPr>
        <p:spPr bwMode="auto">
          <a:xfrm>
            <a:off x="1743075" y="3763566"/>
            <a:ext cx="59343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then</a:t>
            </a:r>
            <a:endParaRPr lang="fr-FR" altLang="en-US" sz="1050">
              <a:latin typeface="Comic Sans MS" panose="030F0702030302020204" pitchFamily="66" charset="0"/>
            </a:endParaRPr>
          </a:p>
        </p:txBody>
      </p:sp>
      <p:sp>
        <p:nvSpPr>
          <p:cNvPr id="200730" name="Text Box 26"/>
          <p:cNvSpPr txBox="1">
            <a:spLocks noChangeArrowheads="1"/>
          </p:cNvSpPr>
          <p:nvPr/>
        </p:nvSpPr>
        <p:spPr bwMode="auto">
          <a:xfrm>
            <a:off x="3652838" y="3770710"/>
            <a:ext cx="94769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500">
                <a:latin typeface="Comic Sans MS" panose="030F0702030302020204" pitchFamily="66" charset="0"/>
              </a:rPr>
              <a:t>and thus</a:t>
            </a:r>
            <a:endParaRPr lang="fr-FR" altLang="en-US" sz="1050">
              <a:latin typeface="Comic Sans MS" panose="030F0702030302020204" pitchFamily="66" charset="0"/>
            </a:endParaRPr>
          </a:p>
        </p:txBody>
      </p:sp>
      <p:graphicFrame>
        <p:nvGraphicFramePr>
          <p:cNvPr id="200731" name="Object 27"/>
          <p:cNvGraphicFramePr>
            <a:graphicFrameLocks noChangeAspect="1"/>
          </p:cNvGraphicFramePr>
          <p:nvPr>
            <p:extLst>
              <p:ext uri="{D42A27DB-BD31-4B8C-83A1-F6EECF244321}">
                <p14:modId xmlns:p14="http://schemas.microsoft.com/office/powerpoint/2010/main" val="3329513763"/>
              </p:ext>
            </p:extLst>
          </p:nvPr>
        </p:nvGraphicFramePr>
        <p:xfrm>
          <a:off x="2176463" y="4159113"/>
          <a:ext cx="2134791" cy="456010"/>
        </p:xfrm>
        <a:graphic>
          <a:graphicData uri="http://schemas.openxmlformats.org/presentationml/2006/ole">
            <mc:AlternateContent xmlns:mc="http://schemas.openxmlformats.org/markup-compatibility/2006">
              <mc:Choice xmlns:v="urn:schemas-microsoft-com:vml" Requires="v">
                <p:oleObj spid="_x0000_s8319" name="Equation" r:id="rId19" imgW="1107000" imgH="248040" progId="Equation.3">
                  <p:embed/>
                </p:oleObj>
              </mc:Choice>
              <mc:Fallback>
                <p:oleObj name="Equation" r:id="rId19" imgW="1107000" imgH="248040" progId="Equation.3">
                  <p:embed/>
                  <p:pic>
                    <p:nvPicPr>
                      <p:cNvPr id="0" name="Picture 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76463" y="4159113"/>
                        <a:ext cx="2134791" cy="45601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1" name="Footer Placeholder 2"/>
          <p:cNvSpPr>
            <a:spLocks noGrp="1"/>
          </p:cNvSpPr>
          <p:nvPr>
            <p:ph type="ftr" sz="quarter" idx="4294967295"/>
          </p:nvPr>
        </p:nvSpPr>
        <p:spPr>
          <a:xfrm>
            <a:off x="0" y="4738766"/>
            <a:ext cx="9144000" cy="411361"/>
          </a:xfrm>
          <a:prstGeom prst="rect">
            <a:avLst/>
          </a:prstGeom>
        </p:spPr>
        <p:txBody>
          <a:bodyPr anchor="ctr"/>
          <a:lstStyle/>
          <a:p>
            <a:r>
              <a:rPr lang="en-GB" sz="1100" dirty="0" err="1" smtClean="0">
                <a:solidFill>
                  <a:srgbClr val="0066FF"/>
                </a:solidFill>
              </a:rPr>
              <a:t>Gérald</a:t>
            </a:r>
            <a:r>
              <a:rPr lang="en-GB" sz="1100" dirty="0" smtClean="0">
                <a:solidFill>
                  <a:srgbClr val="0066FF"/>
                </a:solidFill>
              </a:rPr>
              <a:t> </a:t>
            </a:r>
            <a:r>
              <a:rPr lang="en-GB" sz="1100" dirty="0" err="1" smtClean="0">
                <a:solidFill>
                  <a:srgbClr val="0066FF"/>
                </a:solidFill>
              </a:rPr>
              <a:t>Desroziers</a:t>
            </a:r>
            <a:r>
              <a:rPr lang="en-GB" sz="1100" dirty="0" smtClean="0">
                <a:solidFill>
                  <a:srgbClr val="0066FF"/>
                </a:solidFill>
              </a:rPr>
              <a:t>.  4th WMO DA Symposium, Prague, 2005.</a:t>
            </a:r>
          </a:p>
        </p:txBody>
      </p:sp>
    </p:spTree>
    <p:extLst>
      <p:ext uri="{BB962C8B-B14F-4D97-AF65-F5344CB8AC3E}">
        <p14:creationId xmlns:p14="http://schemas.microsoft.com/office/powerpoint/2010/main" val="3357522690"/>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13132</TotalTime>
  <Words>3669</Words>
  <Application>Microsoft Office PowerPoint</Application>
  <PresentationFormat>On-screen Show (16:9)</PresentationFormat>
  <Paragraphs>495</Paragraphs>
  <Slides>67</Slides>
  <Notes>10</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3</vt:i4>
      </vt:variant>
      <vt:variant>
        <vt:lpstr>Slide Titles</vt:lpstr>
      </vt:variant>
      <vt:variant>
        <vt:i4>67</vt:i4>
      </vt:variant>
    </vt:vector>
  </HeadingPairs>
  <TitlesOfParts>
    <vt:vector size="93" baseType="lpstr">
      <vt:lpstr>Microsoft YaHei</vt:lpstr>
      <vt:lpstr>ＭＳ Ｐゴシック</vt:lpstr>
      <vt:lpstr>SimSun</vt:lpstr>
      <vt:lpstr>Arial</vt:lpstr>
      <vt:lpstr>Arial Black</vt:lpstr>
      <vt:lpstr>Arial Narrow</vt:lpstr>
      <vt:lpstr>Calibri</vt:lpstr>
      <vt:lpstr>Comic Sans MS</vt:lpstr>
      <vt:lpstr>Courier New</vt:lpstr>
      <vt:lpstr>DejaVu Sans</vt:lpstr>
      <vt:lpstr>HELVETICA</vt:lpstr>
      <vt:lpstr>HELVETICA</vt:lpstr>
      <vt:lpstr>Helvetica Light</vt:lpstr>
      <vt:lpstr>MS Mincho</vt:lpstr>
      <vt:lpstr>Segoe UI</vt:lpstr>
      <vt:lpstr>Stone Sans ITC TT</vt:lpstr>
      <vt:lpstr>Symbol</vt:lpstr>
      <vt:lpstr>Times</vt:lpstr>
      <vt:lpstr>Times New Roman</vt:lpstr>
      <vt:lpstr>Univers</vt:lpstr>
      <vt:lpstr>Wingdings</vt:lpstr>
      <vt:lpstr>ヒラギノ角ゴ ProN W3</vt:lpstr>
      <vt:lpstr>Met Office PowerPoint Template</vt:lpstr>
      <vt:lpstr>Equation</vt:lpstr>
      <vt:lpstr>Chart</vt:lpstr>
      <vt:lpstr>Microsoft Equation 3.0</vt:lpstr>
      <vt:lpstr>Data Assimilation for NWP  4. Evaluation and    improving use of    observations</vt:lpstr>
      <vt:lpstr>Estimating Covariances R   B   Q</vt:lpstr>
      <vt:lpstr>Focus on the Innovations</vt:lpstr>
      <vt:lpstr>Hollingsworth &amp; Lonnberg method (1986)</vt:lpstr>
      <vt:lpstr>Desroziers method (2005)</vt:lpstr>
      <vt:lpstr>Statistical use of innovations</vt:lpstr>
      <vt:lpstr>Separate check of  background errors</vt:lpstr>
      <vt:lpstr>Separate check of  observation errors</vt:lpstr>
      <vt:lpstr>Diagnostic of estimation error in observation space</vt:lpstr>
      <vt:lpstr>A geometrical interpretation</vt:lpstr>
      <vt:lpstr>Variational Bias Correction VarBC</vt:lpstr>
      <vt:lpstr>Variational Bias Correction at Met Office</vt:lpstr>
      <vt:lpstr>VarBC flow chart</vt:lpstr>
      <vt:lpstr>Outline of VarBC</vt:lpstr>
      <vt:lpstr>Quality Control Station lists, Bayesian in OPS, VarQC</vt:lpstr>
      <vt:lpstr>Simple model for PDF of observations with errors</vt:lpstr>
      <vt:lpstr>Applying this model </vt:lpstr>
      <vt:lpstr>Posterior probability that an observation is “correct”, as a function of its deviation from the background forecast</vt:lpstr>
      <vt:lpstr>Met Office Bayesian QC</vt:lpstr>
      <vt:lpstr>Bayes theorem in continuous form,  to estimate a value x given an observation yo </vt:lpstr>
      <vt:lpstr>Combination of Gaussian prior &amp; observation - Gaussian posterior, - weights independent of values.</vt:lpstr>
      <vt:lpstr>Gaussian prior combined with observation with gross errors - extreme obs are rejected.</vt:lpstr>
      <vt:lpstr>What answer do we want?</vt:lpstr>
      <vt:lpstr>Variational Penalty Functions</vt:lpstr>
      <vt:lpstr>Penalty functions: J(x) = -ln(p(x))+c p Gaussian  J quadratic</vt:lpstr>
      <vt:lpstr>Penalty functions: J(x) = -ln(p(x))+c p non-Gaussian  J non-quadratic</vt:lpstr>
      <vt:lpstr>Non-Gaussian DA.  The need for QC of observations depends on the use being made of them.</vt:lpstr>
      <vt:lpstr>L1 norm is robust to outliers</vt:lpstr>
      <vt:lpstr>Coping with multiply minima – finding best combination of inter-related decisions.</vt:lpstr>
      <vt:lpstr>Models for Observation Error PDFs</vt:lpstr>
      <vt:lpstr>Huber Norm</vt:lpstr>
      <vt:lpstr>Minimum of single observation penalty function for various observation norms</vt:lpstr>
      <vt:lpstr>Assessing the Value of Observations</vt:lpstr>
      <vt:lpstr>PowerPoint Presentation</vt:lpstr>
      <vt:lpstr>FSOI: Forecast Sensitivity to Observation Impacts</vt:lpstr>
      <vt:lpstr>EFSOI: FSOI using an EnKF</vt:lpstr>
      <vt:lpstr>PowerPoint Presentation</vt:lpstr>
      <vt:lpstr>Understanding FSOI</vt:lpstr>
      <vt:lpstr>Sampling noise in FSOI</vt:lpstr>
      <vt:lpstr>Retrospective attribution of important forecasts difference</vt:lpstr>
      <vt:lpstr>Other methods for assessing observation impact</vt:lpstr>
      <vt:lpstr>Targeted of Observations</vt:lpstr>
      <vt:lpstr>Adaptive observations – “Targeting” in FASTEX.</vt:lpstr>
      <vt:lpstr>Some other targeting experiments</vt:lpstr>
      <vt:lpstr>My Conclusions on Targeting</vt:lpstr>
      <vt:lpstr>Observing System Experiments</vt:lpstr>
      <vt:lpstr>OSEs</vt:lpstr>
      <vt:lpstr>OSE designs</vt:lpstr>
      <vt:lpstr>Global data denial experiments: the scenarios</vt:lpstr>
      <vt:lpstr>     Global denial experiments: the runs</vt:lpstr>
      <vt:lpstr>Change in OSE results 2001-2007. N-hem 500hPa height ACC.</vt:lpstr>
      <vt:lpstr>Objective case selection</vt:lpstr>
      <vt:lpstr>Graham Anderson and Bader (2000) The relative utility of current observation systems to global-scale NWP forecasts </vt:lpstr>
      <vt:lpstr>S Anderson (2000, 2002) The Impact of Observations on Mesoscale Model Forecasts of 3-hourly Rainfall Accumulations</vt:lpstr>
      <vt:lpstr>Observing System Simulation Experiments OSSEs</vt:lpstr>
      <vt:lpstr>OSSEs</vt:lpstr>
      <vt:lpstr>J. Charney, M. Halem, and R. Jastrow (1969)  J. Atmos. Sci. 26, 1160-1163.    Use of incomplete historical data to infer the present state of the atmosphere</vt:lpstr>
      <vt:lpstr>Morss and Emanuel (2001) Idealized Adaptive Observation Strategies for Improving Numerical Weather Prediction</vt:lpstr>
      <vt:lpstr>PowerPoint Presentation</vt:lpstr>
      <vt:lpstr>PowerPoint Presentation</vt:lpstr>
      <vt:lpstr>PowerPoint Presentation</vt:lpstr>
      <vt:lpstr>PowerPoint Presentation</vt:lpstr>
      <vt:lpstr>International Collaboration</vt:lpstr>
      <vt:lpstr>PowerPoint Presentation</vt:lpstr>
      <vt:lpstr>PowerPoint Presentation</vt:lpstr>
      <vt:lpstr>PowerPoint Presentation</vt:lpstr>
      <vt:lpstr>PowerPoint Presentation</vt:lpstr>
    </vt:vector>
  </TitlesOfParts>
  <Company>Met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Lorenc</dc:creator>
  <cp:lastModifiedBy>Andrew Lorenc</cp:lastModifiedBy>
  <cp:revision>227</cp:revision>
  <dcterms:created xsi:type="dcterms:W3CDTF">2017-08-08T15:28:58Z</dcterms:created>
  <dcterms:modified xsi:type="dcterms:W3CDTF">2017-12-15T22:14:42Z</dcterms:modified>
</cp:coreProperties>
</file>