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14" r:id="rId2"/>
    <p:sldId id="360" r:id="rId3"/>
    <p:sldId id="410" r:id="rId4"/>
    <p:sldId id="412" r:id="rId5"/>
    <p:sldId id="354" r:id="rId6"/>
    <p:sldId id="362" r:id="rId7"/>
    <p:sldId id="429" r:id="rId8"/>
    <p:sldId id="428" r:id="rId9"/>
    <p:sldId id="430" r:id="rId10"/>
    <p:sldId id="420" r:id="rId11"/>
    <p:sldId id="422" r:id="rId12"/>
    <p:sldId id="401" r:id="rId13"/>
    <p:sldId id="435" r:id="rId14"/>
    <p:sldId id="423" r:id="rId15"/>
    <p:sldId id="432" r:id="rId16"/>
    <p:sldId id="436" r:id="rId17"/>
    <p:sldId id="425" r:id="rId18"/>
    <p:sldId id="433" r:id="rId19"/>
    <p:sldId id="42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22A2EC-6D30-40B9-A60B-F8C2D5B0C614}">
          <p14:sldIdLst>
            <p14:sldId id="314"/>
            <p14:sldId id="360"/>
            <p14:sldId id="410"/>
            <p14:sldId id="412"/>
            <p14:sldId id="354"/>
            <p14:sldId id="362"/>
            <p14:sldId id="429"/>
            <p14:sldId id="428"/>
            <p14:sldId id="430"/>
            <p14:sldId id="420"/>
            <p14:sldId id="422"/>
            <p14:sldId id="401"/>
            <p14:sldId id="435"/>
            <p14:sldId id="423"/>
            <p14:sldId id="432"/>
            <p14:sldId id="436"/>
            <p14:sldId id="425"/>
            <p14:sldId id="433"/>
            <p14:sldId id="4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902"/>
    <p:restoredTop sz="93023"/>
  </p:normalViewPr>
  <p:slideViewPr>
    <p:cSldViewPr snapToGrid="0" snapToObjects="1">
      <p:cViewPr varScale="1">
        <p:scale>
          <a:sx n="88" d="100"/>
          <a:sy n="88" d="100"/>
        </p:scale>
        <p:origin x="59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9E57D-8948-534E-AD14-97F9BAE6DEDE}" type="datetimeFigureOut">
              <a:rPr lang="en-US" smtClean="0"/>
              <a:t>7/5/18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93055-F8BB-8240-A1D3-93ECC03C49DB}" type="slidenum">
              <a:rPr lang="en-US" smtClean="0"/>
              <a:t>‹#›</a:t>
            </a:fld>
            <a:endParaRPr lang="en-US"/>
          </a:p>
        </p:txBody>
      </p:sp>
    </p:spTree>
    <p:extLst>
      <p:ext uri="{BB962C8B-B14F-4D97-AF65-F5344CB8AC3E}">
        <p14:creationId xmlns:p14="http://schemas.microsoft.com/office/powerpoint/2010/main" val="76224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CC0CD8-3986-4B33-9A57-2FEF802A0125}" type="slidenum">
              <a:rPr lang="en-US" smtClean="0"/>
              <a:pPr/>
              <a:t>1</a:t>
            </a:fld>
            <a:endParaRPr lang="en-US"/>
          </a:p>
        </p:txBody>
      </p:sp>
    </p:spTree>
    <p:extLst>
      <p:ext uri="{BB962C8B-B14F-4D97-AF65-F5344CB8AC3E}">
        <p14:creationId xmlns:p14="http://schemas.microsoft.com/office/powerpoint/2010/main" val="207247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793055-F8BB-8240-A1D3-93ECC03C49DB}" type="slidenum">
              <a:rPr lang="en-US" smtClean="0"/>
              <a:t>17</a:t>
            </a:fld>
            <a:endParaRPr lang="en-US"/>
          </a:p>
        </p:txBody>
      </p:sp>
    </p:spTree>
    <p:extLst>
      <p:ext uri="{BB962C8B-B14F-4D97-AF65-F5344CB8AC3E}">
        <p14:creationId xmlns:p14="http://schemas.microsoft.com/office/powerpoint/2010/main" val="861910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793055-F8BB-8240-A1D3-93ECC03C49DB}" type="slidenum">
              <a:rPr lang="en-US" smtClean="0"/>
              <a:t>19</a:t>
            </a:fld>
            <a:endParaRPr lang="en-US"/>
          </a:p>
        </p:txBody>
      </p:sp>
    </p:spTree>
    <p:extLst>
      <p:ext uri="{BB962C8B-B14F-4D97-AF65-F5344CB8AC3E}">
        <p14:creationId xmlns:p14="http://schemas.microsoft.com/office/powerpoint/2010/main" val="53933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F4FB1D-7473-224F-B65E-853E22E23D53}" type="slidenum">
              <a:rPr lang="en-US"/>
              <a:pPr/>
              <a:t>2</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108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D8FF9-96DC-CF4C-802F-4C2AEB0899CF}" type="slidenum">
              <a:rPr lang="en-US"/>
              <a:pPr/>
              <a:t>3</a:t>
            </a:fld>
            <a:endParaRPr lang="en-US"/>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1075" name="Rectangle 3"/>
          <p:cNvSpPr>
            <a:spLocks noGrp="1" noChangeArrowheads="1"/>
          </p:cNvSpPr>
          <p:nvPr>
            <p:ph type="body" idx="1"/>
          </p:nvPr>
        </p:nvSpPr>
        <p:spPr/>
        <p:txBody>
          <a:bodyPr/>
          <a:lstStyle/>
          <a:p>
            <a:r>
              <a:rPr lang="en-US" dirty="0"/>
              <a:t>… so once the orbits have been  determined well it is possible to determine atmospheric profiles. </a:t>
            </a:r>
          </a:p>
          <a:p>
            <a:r>
              <a:rPr lang="en-US" dirty="0"/>
              <a:t>The lower right panel on this slide shows a birds-eye view of the CHAMP satellite in LEO.  The white line indicates the ray to the GPS satellite, which is not shown and the white dot shows the location of the tangent point introduced in the top left panel.</a:t>
            </a:r>
          </a:p>
          <a:p>
            <a:r>
              <a:rPr lang="en-US" dirty="0"/>
              <a:t>As the tangent point descends through the atmosphere, the temperature profile is shown in the little panel to the right of the globe. </a:t>
            </a:r>
          </a:p>
          <a:p>
            <a:r>
              <a:rPr lang="en-US" dirty="0"/>
              <a:t>The temperature profiles are obtained in post processing.</a:t>
            </a:r>
          </a:p>
          <a:p>
            <a:endParaRPr lang="en-US" dirty="0"/>
          </a:p>
          <a:p>
            <a:r>
              <a:rPr lang="en-US" dirty="0"/>
              <a:t> </a:t>
            </a:r>
          </a:p>
        </p:txBody>
      </p:sp>
    </p:spTree>
    <p:extLst>
      <p:ext uri="{BB962C8B-B14F-4D97-AF65-F5344CB8AC3E}">
        <p14:creationId xmlns:p14="http://schemas.microsoft.com/office/powerpoint/2010/main" val="55843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D46D5-96C9-D54F-9DC8-EC520A4924AE}" type="slidenum">
              <a:rPr lang="en-US"/>
              <a:pPr/>
              <a:t>4</a:t>
            </a:fld>
            <a:endParaRPr lang="en-US"/>
          </a:p>
        </p:txBody>
      </p:sp>
      <p:sp>
        <p:nvSpPr>
          <p:cNvPr id="194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563" name="Rectangle 3"/>
          <p:cNvSpPr>
            <a:spLocks noGrp="1" noChangeArrowheads="1"/>
          </p:cNvSpPr>
          <p:nvPr>
            <p:ph type="body" idx="1"/>
          </p:nvPr>
        </p:nvSpPr>
        <p:spPr/>
        <p:txBody>
          <a:bodyPr lIns="91430" tIns="45715" rIns="91430" bIns="45715"/>
          <a:lstStyle/>
          <a:p>
            <a:endParaRPr lang="en-US"/>
          </a:p>
        </p:txBody>
      </p:sp>
    </p:spTree>
    <p:extLst>
      <p:ext uri="{BB962C8B-B14F-4D97-AF65-F5344CB8AC3E}">
        <p14:creationId xmlns:p14="http://schemas.microsoft.com/office/powerpoint/2010/main" val="165304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793055-F8BB-8240-A1D3-93ECC03C49DB}" type="slidenum">
              <a:rPr lang="en-US" smtClean="0"/>
              <a:t>5</a:t>
            </a:fld>
            <a:endParaRPr lang="en-US"/>
          </a:p>
        </p:txBody>
      </p:sp>
    </p:spTree>
    <p:extLst>
      <p:ext uri="{BB962C8B-B14F-4D97-AF65-F5344CB8AC3E}">
        <p14:creationId xmlns:p14="http://schemas.microsoft.com/office/powerpoint/2010/main" val="167269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793055-F8BB-8240-A1D3-93ECC03C49DB}" type="slidenum">
              <a:rPr lang="en-US" smtClean="0"/>
              <a:t>7</a:t>
            </a:fld>
            <a:endParaRPr lang="en-US"/>
          </a:p>
        </p:txBody>
      </p:sp>
    </p:spTree>
    <p:extLst>
      <p:ext uri="{BB962C8B-B14F-4D97-AF65-F5344CB8AC3E}">
        <p14:creationId xmlns:p14="http://schemas.microsoft.com/office/powerpoint/2010/main" val="385420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793055-F8BB-8240-A1D3-93ECC03C49DB}" type="slidenum">
              <a:rPr lang="en-US" smtClean="0"/>
              <a:t>8</a:t>
            </a:fld>
            <a:endParaRPr lang="en-US"/>
          </a:p>
        </p:txBody>
      </p:sp>
    </p:spTree>
    <p:extLst>
      <p:ext uri="{BB962C8B-B14F-4D97-AF65-F5344CB8AC3E}">
        <p14:creationId xmlns:p14="http://schemas.microsoft.com/office/powerpoint/2010/main" val="67629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793055-F8BB-8240-A1D3-93ECC03C49DB}" type="slidenum">
              <a:rPr lang="en-US" smtClean="0"/>
              <a:t>9</a:t>
            </a:fld>
            <a:endParaRPr lang="en-US"/>
          </a:p>
        </p:txBody>
      </p:sp>
    </p:spTree>
    <p:extLst>
      <p:ext uri="{BB962C8B-B14F-4D97-AF65-F5344CB8AC3E}">
        <p14:creationId xmlns:p14="http://schemas.microsoft.com/office/powerpoint/2010/main" val="324932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793055-F8BB-8240-A1D3-93ECC03C49DB}" type="slidenum">
              <a:rPr lang="en-US" smtClean="0"/>
              <a:t>16</a:t>
            </a:fld>
            <a:endParaRPr lang="en-US"/>
          </a:p>
        </p:txBody>
      </p:sp>
    </p:spTree>
    <p:extLst>
      <p:ext uri="{BB962C8B-B14F-4D97-AF65-F5344CB8AC3E}">
        <p14:creationId xmlns:p14="http://schemas.microsoft.com/office/powerpoint/2010/main" val="320876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85CB26-F958-014F-BB80-017C357B4D15}" type="datetime1">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D3740-6ED1-F845-93BD-27C684B2C932}" type="slidenum">
              <a:rPr lang="en-US" smtClean="0"/>
              <a:t>‹#›</a:t>
            </a:fld>
            <a:endParaRPr lang="en-US"/>
          </a:p>
        </p:txBody>
      </p:sp>
    </p:spTree>
    <p:extLst>
      <p:ext uri="{BB962C8B-B14F-4D97-AF65-F5344CB8AC3E}">
        <p14:creationId xmlns:p14="http://schemas.microsoft.com/office/powerpoint/2010/main" val="43179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12AD9-2662-214E-B59C-425E2E7CCFC1}" type="datetime1">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D3740-6ED1-F845-93BD-27C684B2C932}" type="slidenum">
              <a:rPr lang="en-US" smtClean="0"/>
              <a:t>‹#›</a:t>
            </a:fld>
            <a:endParaRPr lang="en-US"/>
          </a:p>
        </p:txBody>
      </p:sp>
    </p:spTree>
    <p:extLst>
      <p:ext uri="{BB962C8B-B14F-4D97-AF65-F5344CB8AC3E}">
        <p14:creationId xmlns:p14="http://schemas.microsoft.com/office/powerpoint/2010/main" val="286482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4532D-2BD5-2F43-B548-AD80147BF843}" type="datetime1">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D3740-6ED1-F845-93BD-27C684B2C932}" type="slidenum">
              <a:rPr lang="en-US" smtClean="0"/>
              <a:t>‹#›</a:t>
            </a:fld>
            <a:endParaRPr lang="en-US"/>
          </a:p>
        </p:txBody>
      </p:sp>
    </p:spTree>
    <p:extLst>
      <p:ext uri="{BB962C8B-B14F-4D97-AF65-F5344CB8AC3E}">
        <p14:creationId xmlns:p14="http://schemas.microsoft.com/office/powerpoint/2010/main" val="311612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650" y="152400"/>
            <a:ext cx="69342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6555674E-CBCA-2A43-87CF-B97FEC736FB9}" type="datetime1">
              <a:rPr lang="en-US" smtClean="0"/>
              <a:t>7/5/18</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311AB9C-0B0B-FB45-BC3B-D0D35D811ADA}" type="slidenum">
              <a:rPr lang="en-US"/>
              <a:pPr/>
              <a:t>‹#›</a:t>
            </a:fld>
            <a:endParaRPr lang="en-US"/>
          </a:p>
        </p:txBody>
      </p:sp>
    </p:spTree>
    <p:extLst>
      <p:ext uri="{BB962C8B-B14F-4D97-AF65-F5344CB8AC3E}">
        <p14:creationId xmlns:p14="http://schemas.microsoft.com/office/powerpoint/2010/main" val="404767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9AA1D-64A0-6E48-975B-4829DB8B75A4}" type="datetime1">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D3740-6ED1-F845-93BD-27C684B2C932}" type="slidenum">
              <a:rPr lang="en-US" smtClean="0"/>
              <a:t>‹#›</a:t>
            </a:fld>
            <a:endParaRPr lang="en-US"/>
          </a:p>
        </p:txBody>
      </p:sp>
    </p:spTree>
    <p:extLst>
      <p:ext uri="{BB962C8B-B14F-4D97-AF65-F5344CB8AC3E}">
        <p14:creationId xmlns:p14="http://schemas.microsoft.com/office/powerpoint/2010/main" val="348633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F31B84-1B00-D94B-9600-AE7173134106}" type="datetime1">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D3740-6ED1-F845-93BD-27C684B2C932}" type="slidenum">
              <a:rPr lang="en-US" smtClean="0"/>
              <a:t>‹#›</a:t>
            </a:fld>
            <a:endParaRPr lang="en-US"/>
          </a:p>
        </p:txBody>
      </p:sp>
    </p:spTree>
    <p:extLst>
      <p:ext uri="{BB962C8B-B14F-4D97-AF65-F5344CB8AC3E}">
        <p14:creationId xmlns:p14="http://schemas.microsoft.com/office/powerpoint/2010/main" val="135432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DFBDA8-E49E-244F-9926-6B2D5769DB4A}" type="datetime1">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D3740-6ED1-F845-93BD-27C684B2C932}" type="slidenum">
              <a:rPr lang="en-US" smtClean="0"/>
              <a:t>‹#›</a:t>
            </a:fld>
            <a:endParaRPr lang="en-US"/>
          </a:p>
        </p:txBody>
      </p:sp>
    </p:spTree>
    <p:extLst>
      <p:ext uri="{BB962C8B-B14F-4D97-AF65-F5344CB8AC3E}">
        <p14:creationId xmlns:p14="http://schemas.microsoft.com/office/powerpoint/2010/main" val="346707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50F1D-B623-5A43-A7D8-42DACCCC97CD}" type="datetime1">
              <a:rPr lang="en-US" smtClean="0"/>
              <a:t>7/5/18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D3740-6ED1-F845-93BD-27C684B2C932}" type="slidenum">
              <a:rPr lang="en-US" smtClean="0"/>
              <a:t>‹#›</a:t>
            </a:fld>
            <a:endParaRPr lang="en-US"/>
          </a:p>
        </p:txBody>
      </p:sp>
    </p:spTree>
    <p:extLst>
      <p:ext uri="{BB962C8B-B14F-4D97-AF65-F5344CB8AC3E}">
        <p14:creationId xmlns:p14="http://schemas.microsoft.com/office/powerpoint/2010/main" val="153296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EACA4E-8B7A-B242-9DF9-1CB49FB0CFB8}" type="datetime1">
              <a:rPr lang="en-US" smtClean="0"/>
              <a:t>7/5/18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lvl1pPr>
          </a:lstStyle>
          <a:p>
            <a:fld id="{4F4AD8FD-FD6D-464E-A779-5DEA90C34555}" type="slidenum">
              <a:rPr lang="en-US" smtClean="0"/>
              <a:pPr/>
              <a:t>‹#›</a:t>
            </a:fld>
            <a:endParaRPr lang="en-US" dirty="0"/>
          </a:p>
        </p:txBody>
      </p:sp>
    </p:spTree>
    <p:extLst>
      <p:ext uri="{BB962C8B-B14F-4D97-AF65-F5344CB8AC3E}">
        <p14:creationId xmlns:p14="http://schemas.microsoft.com/office/powerpoint/2010/main" val="140995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CEADC-9A52-6648-91C4-C84B9112970D}" type="datetime1">
              <a:rPr lang="en-US" smtClean="0"/>
              <a:t>7/5/18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D3740-6ED1-F845-93BD-27C684B2C932}" type="slidenum">
              <a:rPr lang="en-US" smtClean="0"/>
              <a:t>‹#›</a:t>
            </a:fld>
            <a:endParaRPr lang="en-US"/>
          </a:p>
        </p:txBody>
      </p:sp>
    </p:spTree>
    <p:extLst>
      <p:ext uri="{BB962C8B-B14F-4D97-AF65-F5344CB8AC3E}">
        <p14:creationId xmlns:p14="http://schemas.microsoft.com/office/powerpoint/2010/main" val="168983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28441-5FF9-A64D-8606-5DFBC1A441A4}" type="datetime1">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D3740-6ED1-F845-93BD-27C684B2C932}" type="slidenum">
              <a:rPr lang="en-US" smtClean="0"/>
              <a:t>‹#›</a:t>
            </a:fld>
            <a:endParaRPr lang="en-US"/>
          </a:p>
        </p:txBody>
      </p:sp>
    </p:spTree>
    <p:extLst>
      <p:ext uri="{BB962C8B-B14F-4D97-AF65-F5344CB8AC3E}">
        <p14:creationId xmlns:p14="http://schemas.microsoft.com/office/powerpoint/2010/main" val="339166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3BE7C0-1FAD-2F43-9295-4740620EAA74}" type="datetime1">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D3740-6ED1-F845-93BD-27C684B2C932}" type="slidenum">
              <a:rPr lang="en-US" smtClean="0"/>
              <a:t>‹#›</a:t>
            </a:fld>
            <a:endParaRPr lang="en-US"/>
          </a:p>
        </p:txBody>
      </p:sp>
    </p:spTree>
    <p:extLst>
      <p:ext uri="{BB962C8B-B14F-4D97-AF65-F5344CB8AC3E}">
        <p14:creationId xmlns:p14="http://schemas.microsoft.com/office/powerpoint/2010/main" val="396793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87D29-0420-A34F-B052-5FDD4CF45C6A}" type="datetime1">
              <a:rPr lang="en-US" smtClean="0"/>
              <a:t>7/5/18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D3740-6ED1-F845-93BD-27C684B2C932}" type="slidenum">
              <a:rPr lang="en-US" smtClean="0"/>
              <a:t>‹#›</a:t>
            </a:fld>
            <a:endParaRPr lang="en-US"/>
          </a:p>
        </p:txBody>
      </p:sp>
    </p:spTree>
    <p:extLst>
      <p:ext uri="{BB962C8B-B14F-4D97-AF65-F5344CB8AC3E}">
        <p14:creationId xmlns:p14="http://schemas.microsoft.com/office/powerpoint/2010/main" val="2831729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4.bin"/><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full_disk_ahi_true_color_20150819070000 (1).jpg"/>
          <p:cNvPicPr>
            <a:picLocks noChangeAspect="1"/>
          </p:cNvPicPr>
          <p:nvPr/>
        </p:nvPicPr>
        <p:blipFill>
          <a:blip r:embed="rId3" cstate="print"/>
          <a:stretch>
            <a:fillRect/>
          </a:stretch>
        </p:blipFill>
        <p:spPr>
          <a:xfrm>
            <a:off x="1143000" y="0"/>
            <a:ext cx="6858000" cy="6858000"/>
          </a:xfrm>
          <a:prstGeom prst="rect">
            <a:avLst/>
          </a:prstGeom>
        </p:spPr>
      </p:pic>
      <p:sp>
        <p:nvSpPr>
          <p:cNvPr id="18" name="Rectangle 17"/>
          <p:cNvSpPr/>
          <p:nvPr/>
        </p:nvSpPr>
        <p:spPr>
          <a:xfrm>
            <a:off x="0" y="0"/>
            <a:ext cx="9144000" cy="2209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 name="Title 1"/>
          <p:cNvSpPr>
            <a:spLocks noGrp="1"/>
          </p:cNvSpPr>
          <p:nvPr>
            <p:ph type="ctrTitle"/>
          </p:nvPr>
        </p:nvSpPr>
        <p:spPr>
          <a:xfrm>
            <a:off x="29033" y="0"/>
            <a:ext cx="7474858" cy="2514600"/>
          </a:xfrm>
          <a:effectLst>
            <a:outerShdw blurRad="50800" dist="50800" dir="2700000" algn="tl" rotWithShape="0">
              <a:prstClr val="black">
                <a:alpha val="87000"/>
              </a:prstClr>
            </a:outerShdw>
          </a:effectLst>
        </p:spPr>
        <p:txBody>
          <a:bodyPr>
            <a:noAutofit/>
          </a:bodyPr>
          <a:lstStyle/>
          <a:p>
            <a:pPr algn="l"/>
            <a:r>
              <a:rPr lang="en-US" b="1" dirty="0">
                <a:solidFill>
                  <a:schemeClr val="bg1"/>
                </a:solidFill>
              </a:rPr>
              <a:t>Variational assimilation of GPS radio-occultation observations in cloudy conditions</a:t>
            </a:r>
            <a:endParaRPr lang="en-US" dirty="0">
              <a:solidFill>
                <a:schemeClr val="bg1"/>
              </a:solidFill>
            </a:endParaRPr>
          </a:p>
        </p:txBody>
      </p:sp>
      <p:sp>
        <p:nvSpPr>
          <p:cNvPr id="3" name="Subtitle 2"/>
          <p:cNvSpPr>
            <a:spLocks noGrp="1"/>
          </p:cNvSpPr>
          <p:nvPr>
            <p:ph type="subTitle" idx="1"/>
          </p:nvPr>
        </p:nvSpPr>
        <p:spPr>
          <a:xfrm>
            <a:off x="304800" y="3962400"/>
            <a:ext cx="8534400" cy="2743200"/>
          </a:xfrm>
          <a:noFill/>
          <a:effectLst>
            <a:outerShdw blurRad="50800" dist="38100" dir="2700000" algn="tl" rotWithShape="0">
              <a:prstClr val="black">
                <a:alpha val="85000"/>
              </a:prstClr>
            </a:outerShdw>
          </a:effectLst>
        </p:spPr>
        <p:txBody>
          <a:bodyPr>
            <a:normAutofit/>
          </a:bodyPr>
          <a:lstStyle/>
          <a:p>
            <a:pPr algn="l"/>
            <a:endParaRPr lang="en-US" dirty="0">
              <a:solidFill>
                <a:schemeClr val="bg1"/>
              </a:solidFill>
            </a:endParaRPr>
          </a:p>
          <a:p>
            <a:pPr algn="l"/>
            <a:r>
              <a:rPr lang="en-US" dirty="0">
                <a:solidFill>
                  <a:schemeClr val="bg1"/>
                </a:solidFill>
              </a:rPr>
              <a:t>François </a:t>
            </a:r>
            <a:r>
              <a:rPr lang="en-US" dirty="0" err="1">
                <a:solidFill>
                  <a:schemeClr val="bg1"/>
                </a:solidFill>
              </a:rPr>
              <a:t>Vandenberghe</a:t>
            </a:r>
            <a:r>
              <a:rPr lang="en-US" dirty="0">
                <a:solidFill>
                  <a:schemeClr val="bg1"/>
                </a:solidFill>
              </a:rPr>
              <a:t>, JCSDA</a:t>
            </a:r>
            <a:endParaRPr lang="en-US" b="1" dirty="0">
              <a:solidFill>
                <a:schemeClr val="bg1"/>
              </a:solidFill>
            </a:endParaRPr>
          </a:p>
          <a:p>
            <a:pPr algn="l"/>
            <a:r>
              <a:rPr lang="en-US" dirty="0">
                <a:solidFill>
                  <a:schemeClr val="bg1"/>
                </a:solidFill>
              </a:rPr>
              <a:t>Thomas </a:t>
            </a:r>
            <a:r>
              <a:rPr lang="en-US" dirty="0" err="1">
                <a:solidFill>
                  <a:schemeClr val="bg1"/>
                </a:solidFill>
              </a:rPr>
              <a:t>Auligné</a:t>
            </a:r>
            <a:r>
              <a:rPr lang="en-US" dirty="0">
                <a:solidFill>
                  <a:schemeClr val="bg1"/>
                </a:solidFill>
              </a:rPr>
              <a:t>, JCSDA</a:t>
            </a:r>
          </a:p>
          <a:p>
            <a:pPr algn="l"/>
            <a:endParaRPr lang="en-US" sz="1100" dirty="0">
              <a:solidFill>
                <a:schemeClr val="bg1"/>
              </a:solidFill>
            </a:endParaRPr>
          </a:p>
          <a:p>
            <a:pPr algn="l"/>
            <a:endParaRPr lang="en-US" i="1" dirty="0">
              <a:solidFill>
                <a:schemeClr val="bg1"/>
              </a:solidFill>
            </a:endParaRPr>
          </a:p>
          <a:p>
            <a:pPr algn="l"/>
            <a:endParaRPr lang="en-US" i="1" dirty="0">
              <a:solidFill>
                <a:schemeClr val="bg1"/>
              </a:solidFill>
            </a:endParaRPr>
          </a:p>
        </p:txBody>
      </p:sp>
      <p:pic>
        <p:nvPicPr>
          <p:cNvPr id="6" name="Picture 5" descr="JCSDA_transp.png"/>
          <p:cNvPicPr>
            <a:picLocks/>
          </p:cNvPicPr>
          <p:nvPr/>
        </p:nvPicPr>
        <p:blipFill>
          <a:blip r:embed="rId4" cstate="print"/>
          <a:stretch>
            <a:fillRect/>
          </a:stretch>
        </p:blipFill>
        <p:spPr>
          <a:xfrm>
            <a:off x="7485925" y="304800"/>
            <a:ext cx="1524000" cy="1527086"/>
          </a:xfrm>
          <a:prstGeom prst="rect">
            <a:avLst/>
          </a:prstGeom>
          <a:effectLst/>
        </p:spPr>
      </p:pic>
      <p:pic>
        <p:nvPicPr>
          <p:cNvPr id="11270" name="Picture 6" descr="http://cpaess.ucar.edu/images/UCP-CPAESS_gray_letters.png"/>
          <p:cNvPicPr>
            <a:picLocks noChangeAspect="1" noChangeArrowheads="1"/>
          </p:cNvPicPr>
          <p:nvPr/>
        </p:nvPicPr>
        <p:blipFill>
          <a:blip r:embed="rId5" cstate="print"/>
          <a:srcRect/>
          <a:stretch>
            <a:fillRect/>
          </a:stretch>
        </p:blipFill>
        <p:spPr bwMode="auto">
          <a:xfrm>
            <a:off x="6135624" y="4064000"/>
            <a:ext cx="3505200" cy="584200"/>
          </a:xfrm>
          <a:prstGeom prst="rect">
            <a:avLst/>
          </a:prstGeom>
          <a:noFill/>
        </p:spPr>
      </p:pic>
      <p:sp>
        <p:nvSpPr>
          <p:cNvPr id="11" name="TextBox 10"/>
          <p:cNvSpPr txBox="1"/>
          <p:nvPr/>
        </p:nvSpPr>
        <p:spPr>
          <a:xfrm>
            <a:off x="16983" y="6581001"/>
            <a:ext cx="3851632" cy="276999"/>
          </a:xfrm>
          <a:prstGeom prst="rect">
            <a:avLst/>
          </a:prstGeom>
          <a:noFill/>
        </p:spPr>
        <p:txBody>
          <a:bodyPr wrap="none" rtlCol="0">
            <a:spAutoFit/>
          </a:bodyPr>
          <a:lstStyle/>
          <a:p>
            <a:r>
              <a:rPr lang="en-US" sz="1200" dirty="0">
                <a:solidFill>
                  <a:schemeClr val="bg1">
                    <a:lumMod val="65000"/>
                  </a:schemeClr>
                </a:solidFill>
              </a:rPr>
              <a:t>JCSDA Science Workshop, Boulder, May 29  -June 1st, 2018</a:t>
            </a:r>
          </a:p>
        </p:txBody>
      </p:sp>
      <p:pic>
        <p:nvPicPr>
          <p:cNvPr id="15" name="Picture 14" descr="NOAA_circle.png"/>
          <p:cNvPicPr>
            <a:picLocks noChangeAspect="1"/>
          </p:cNvPicPr>
          <p:nvPr/>
        </p:nvPicPr>
        <p:blipFill>
          <a:blip r:embed="rId6" cstate="print"/>
          <a:stretch>
            <a:fillRect/>
          </a:stretch>
        </p:blipFill>
        <p:spPr>
          <a:xfrm>
            <a:off x="7467600" y="2133600"/>
            <a:ext cx="1527048" cy="1527048"/>
          </a:xfrm>
          <a:prstGeom prst="rect">
            <a:avLst/>
          </a:prstGeom>
        </p:spPr>
      </p:pic>
      <p:sp>
        <p:nvSpPr>
          <p:cNvPr id="4" name="Slide Number Placeholder 3">
            <a:extLst>
              <a:ext uri="{FF2B5EF4-FFF2-40B4-BE49-F238E27FC236}">
                <a16:creationId xmlns:a16="http://schemas.microsoft.com/office/drawing/2014/main" id="{E398817F-6D8C-854E-B8A8-2DE008F11B1B}"/>
              </a:ext>
            </a:extLst>
          </p:cNvPr>
          <p:cNvSpPr>
            <a:spLocks noGrp="1"/>
          </p:cNvSpPr>
          <p:nvPr>
            <p:ph type="sldNum" sz="quarter" idx="12"/>
          </p:nvPr>
        </p:nvSpPr>
        <p:spPr/>
        <p:txBody>
          <a:bodyPr/>
          <a:lstStyle/>
          <a:p>
            <a:fld id="{464D3740-6ED1-F845-93BD-27C684B2C932}" type="slidenum">
              <a:rPr lang="en-US" smtClean="0"/>
              <a:t>1</a:t>
            </a:fld>
            <a:endParaRPr lang="en-US" dirty="0"/>
          </a:p>
        </p:txBody>
      </p:sp>
    </p:spTree>
    <p:extLst>
      <p:ext uri="{BB962C8B-B14F-4D97-AF65-F5344CB8AC3E}">
        <p14:creationId xmlns:p14="http://schemas.microsoft.com/office/powerpoint/2010/main" val="250388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0"/>
            <a:ext cx="8229600" cy="1143000"/>
          </a:xfrm>
        </p:spPr>
        <p:txBody>
          <a:bodyPr>
            <a:normAutofit/>
          </a:bodyPr>
          <a:lstStyle/>
          <a:p>
            <a:r>
              <a:rPr lang="en-US" sz="4800" b="1" dirty="0">
                <a:solidFill>
                  <a:schemeClr val="bg1"/>
                </a:solidFill>
              </a:rPr>
              <a:t>Atmospheric Refractivity</a:t>
            </a:r>
          </a:p>
        </p:txBody>
      </p:sp>
      <p:sp>
        <p:nvSpPr>
          <p:cNvPr id="3" name="Content Placeholder 2"/>
          <p:cNvSpPr>
            <a:spLocks noGrp="1"/>
          </p:cNvSpPr>
          <p:nvPr>
            <p:ph idx="1"/>
          </p:nvPr>
        </p:nvSpPr>
        <p:spPr>
          <a:xfrm>
            <a:off x="228311" y="1597411"/>
            <a:ext cx="7769225" cy="446087"/>
          </a:xfrm>
        </p:spPr>
        <p:txBody>
          <a:bodyPr>
            <a:noAutofit/>
          </a:bodyPr>
          <a:lstStyle/>
          <a:p>
            <a:pPr marL="0" indent="0">
              <a:buNone/>
            </a:pPr>
            <a:r>
              <a:rPr lang="en-US" sz="2800" b="1" dirty="0">
                <a:solidFill>
                  <a:schemeClr val="accent1"/>
                </a:solidFill>
              </a:rPr>
              <a:t>Atmospheric refractivity  </a:t>
            </a:r>
            <a:r>
              <a:rPr lang="en-US" sz="2800" b="1" i="1" dirty="0">
                <a:solidFill>
                  <a:schemeClr val="accent1"/>
                </a:solidFill>
              </a:rPr>
              <a:t>N = 10</a:t>
            </a:r>
            <a:r>
              <a:rPr lang="en-US" sz="2800" b="1" i="1" baseline="30000" dirty="0">
                <a:solidFill>
                  <a:schemeClr val="accent1"/>
                </a:solidFill>
              </a:rPr>
              <a:t>6</a:t>
            </a:r>
            <a:r>
              <a:rPr lang="en-US" sz="2800" b="1" i="1" dirty="0">
                <a:solidFill>
                  <a:schemeClr val="accent1"/>
                </a:solidFill>
              </a:rPr>
              <a:t>(n-1):</a:t>
            </a:r>
          </a:p>
        </p:txBody>
      </p:sp>
      <p:grpSp>
        <p:nvGrpSpPr>
          <p:cNvPr id="13" name="Group 12">
            <a:extLst>
              <a:ext uri="{FF2B5EF4-FFF2-40B4-BE49-F238E27FC236}">
                <a16:creationId xmlns:a16="http://schemas.microsoft.com/office/drawing/2014/main" id="{02A55FD0-B4AE-A140-84B8-93372B32702A}"/>
              </a:ext>
            </a:extLst>
          </p:cNvPr>
          <p:cNvGrpSpPr/>
          <p:nvPr/>
        </p:nvGrpSpPr>
        <p:grpSpPr>
          <a:xfrm>
            <a:off x="0" y="2981814"/>
            <a:ext cx="8645250" cy="1662595"/>
            <a:chOff x="112319" y="1999470"/>
            <a:chExt cx="8645250" cy="1662595"/>
          </a:xfrm>
        </p:grpSpPr>
        <p:graphicFrame>
          <p:nvGraphicFramePr>
            <p:cNvPr id="4" name="Object 3"/>
            <p:cNvGraphicFramePr>
              <a:graphicFrameLocks noChangeAspect="1"/>
            </p:cNvGraphicFramePr>
            <p:nvPr>
              <p:extLst>
                <p:ext uri="{D42A27DB-BD31-4B8C-83A1-F6EECF244321}">
                  <p14:modId xmlns:p14="http://schemas.microsoft.com/office/powerpoint/2010/main" val="3353159515"/>
                </p:ext>
              </p:extLst>
            </p:nvPr>
          </p:nvGraphicFramePr>
          <p:xfrm>
            <a:off x="112319" y="1999470"/>
            <a:ext cx="8645250" cy="1126062"/>
          </p:xfrm>
          <a:graphic>
            <a:graphicData uri="http://schemas.openxmlformats.org/presentationml/2006/ole">
              <mc:AlternateContent xmlns:mc="http://schemas.openxmlformats.org/markup-compatibility/2006">
                <mc:Choice xmlns:v="urn:schemas-microsoft-com:vml" Requires="v">
                  <p:oleObj spid="_x0000_s4220" name="Equation" r:id="rId3" imgW="3022600" imgH="393700" progId="Equation.3">
                    <p:embed/>
                  </p:oleObj>
                </mc:Choice>
                <mc:Fallback>
                  <p:oleObj name="Equation" r:id="rId3" imgW="3022600" imgH="393700" progId="Equation.3">
                    <p:embed/>
                    <p:pic>
                      <p:nvPicPr>
                        <p:cNvPr id="4" name="Object 3"/>
                        <p:cNvPicPr/>
                        <p:nvPr/>
                      </p:nvPicPr>
                      <p:blipFill>
                        <a:blip r:embed="rId4"/>
                        <a:stretch>
                          <a:fillRect/>
                        </a:stretch>
                      </p:blipFill>
                      <p:spPr>
                        <a:xfrm>
                          <a:off x="112319" y="1999470"/>
                          <a:ext cx="8645250" cy="1126062"/>
                        </a:xfrm>
                        <a:prstGeom prst="rect">
                          <a:avLst/>
                        </a:prstGeom>
                      </p:spPr>
                    </p:pic>
                  </p:oleObj>
                </mc:Fallback>
              </mc:AlternateContent>
            </a:graphicData>
          </a:graphic>
        </p:graphicFrame>
        <p:sp>
          <p:nvSpPr>
            <p:cNvPr id="5" name="Right Brace 4"/>
            <p:cNvSpPr/>
            <p:nvPr/>
          </p:nvSpPr>
          <p:spPr bwMode="auto">
            <a:xfrm rot="5400000">
              <a:off x="1547622" y="2695069"/>
              <a:ext cx="155448" cy="9144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8000"/>
                </a:lnSpc>
                <a:spcBef>
                  <a:spcPct val="0"/>
                </a:spcBef>
                <a:spcAft>
                  <a:spcPct val="0"/>
                </a:spcAft>
                <a:buClr>
                  <a:srgbClr val="000000"/>
                </a:buClr>
                <a:buSzPct val="100000"/>
                <a:buFont typeface="Times New Roman" pitchFamily="-111" charset="0"/>
                <a:buNone/>
                <a:tabLst/>
              </a:pPr>
              <a:endParaRPr kumimoji="0" lang="en-US" sz="1600" b="0" i="0" u="none" strike="noStrike" cap="none" normalizeH="0" baseline="-25000">
                <a:ln>
                  <a:noFill/>
                </a:ln>
                <a:solidFill>
                  <a:schemeClr val="bg1"/>
                </a:solidFill>
                <a:effectLst/>
                <a:latin typeface="Arial" pitchFamily="-111" charset="0"/>
                <a:ea typeface="Lucida Sans Unicode" pitchFamily="-111" charset="-52"/>
                <a:cs typeface="Lucida Sans Unicode" pitchFamily="-111" charset="-52"/>
              </a:endParaRPr>
            </a:p>
          </p:txBody>
        </p:sp>
        <p:sp>
          <p:nvSpPr>
            <p:cNvPr id="6" name="Right Brace 5"/>
            <p:cNvSpPr/>
            <p:nvPr/>
          </p:nvSpPr>
          <p:spPr bwMode="auto">
            <a:xfrm rot="5400000">
              <a:off x="3390137" y="2221141"/>
              <a:ext cx="94658" cy="18133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8000"/>
                </a:lnSpc>
                <a:spcBef>
                  <a:spcPct val="0"/>
                </a:spcBef>
                <a:spcAft>
                  <a:spcPct val="0"/>
                </a:spcAft>
                <a:buClr>
                  <a:srgbClr val="000000"/>
                </a:buClr>
                <a:buSzPct val="100000"/>
                <a:buFont typeface="Times New Roman" pitchFamily="-111" charset="0"/>
                <a:buNone/>
                <a:tabLst/>
              </a:pPr>
              <a:endParaRPr kumimoji="0" lang="en-US" sz="1600" b="0" i="0" u="none" strike="noStrike" cap="none" normalizeH="0" baseline="-25000">
                <a:ln>
                  <a:noFill/>
                </a:ln>
                <a:solidFill>
                  <a:schemeClr val="bg1"/>
                </a:solidFill>
                <a:effectLst/>
                <a:latin typeface="Arial" pitchFamily="-111" charset="0"/>
                <a:ea typeface="Lucida Sans Unicode" pitchFamily="-111" charset="-52"/>
                <a:cs typeface="Lucida Sans Unicode" pitchFamily="-111" charset="-52"/>
              </a:endParaRPr>
            </a:p>
          </p:txBody>
        </p:sp>
        <p:sp>
          <p:nvSpPr>
            <p:cNvPr id="7" name="Right Brace 6"/>
            <p:cNvSpPr/>
            <p:nvPr/>
          </p:nvSpPr>
          <p:spPr bwMode="auto">
            <a:xfrm rot="5400000">
              <a:off x="6480470" y="1798834"/>
              <a:ext cx="145458" cy="2617723"/>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8000"/>
                </a:lnSpc>
                <a:spcBef>
                  <a:spcPct val="0"/>
                </a:spcBef>
                <a:spcAft>
                  <a:spcPct val="0"/>
                </a:spcAft>
                <a:buClr>
                  <a:srgbClr val="000000"/>
                </a:buClr>
                <a:buSzPct val="100000"/>
                <a:buFont typeface="Times New Roman" pitchFamily="-111" charset="0"/>
                <a:buNone/>
                <a:tabLst/>
              </a:pPr>
              <a:endParaRPr kumimoji="0" lang="en-US" sz="1600" b="0" i="0" u="none" strike="noStrike" cap="none" normalizeH="0" baseline="-25000">
                <a:ln>
                  <a:noFill/>
                </a:ln>
                <a:solidFill>
                  <a:schemeClr val="bg1"/>
                </a:solidFill>
                <a:effectLst/>
                <a:latin typeface="Arial" pitchFamily="-111" charset="0"/>
                <a:ea typeface="Lucida Sans Unicode" pitchFamily="-111" charset="-52"/>
                <a:cs typeface="Lucida Sans Unicode" pitchFamily="-111" charset="-52"/>
              </a:endParaRPr>
            </a:p>
          </p:txBody>
        </p:sp>
        <p:sp>
          <p:nvSpPr>
            <p:cNvPr id="9" name="TextBox 8"/>
            <p:cNvSpPr txBox="1"/>
            <p:nvPr/>
          </p:nvSpPr>
          <p:spPr>
            <a:xfrm>
              <a:off x="1280160" y="3200400"/>
              <a:ext cx="715260" cy="461665"/>
            </a:xfrm>
            <a:prstGeom prst="rect">
              <a:avLst/>
            </a:prstGeom>
            <a:noFill/>
          </p:spPr>
          <p:txBody>
            <a:bodyPr wrap="none" rtlCol="0">
              <a:spAutoFit/>
            </a:bodyPr>
            <a:lstStyle/>
            <a:p>
              <a:r>
                <a:rPr lang="en-US" sz="2400" baseline="0" dirty="0">
                  <a:solidFill>
                    <a:srgbClr val="FF0000"/>
                  </a:solidFill>
                </a:rPr>
                <a:t>90%</a:t>
              </a:r>
            </a:p>
          </p:txBody>
        </p:sp>
        <p:sp>
          <p:nvSpPr>
            <p:cNvPr id="10" name="TextBox 9"/>
            <p:cNvSpPr txBox="1"/>
            <p:nvPr/>
          </p:nvSpPr>
          <p:spPr>
            <a:xfrm>
              <a:off x="3196855" y="3200400"/>
              <a:ext cx="559769" cy="461665"/>
            </a:xfrm>
            <a:prstGeom prst="rect">
              <a:avLst/>
            </a:prstGeom>
            <a:noFill/>
          </p:spPr>
          <p:txBody>
            <a:bodyPr wrap="none" rtlCol="0">
              <a:spAutoFit/>
            </a:bodyPr>
            <a:lstStyle/>
            <a:p>
              <a:r>
                <a:rPr lang="en-US" sz="2400" baseline="0" dirty="0">
                  <a:solidFill>
                    <a:srgbClr val="FF0000"/>
                  </a:solidFill>
                </a:rPr>
                <a:t>9%</a:t>
              </a:r>
            </a:p>
          </p:txBody>
        </p:sp>
        <p:sp>
          <p:nvSpPr>
            <p:cNvPr id="11" name="TextBox 10"/>
            <p:cNvSpPr txBox="1"/>
            <p:nvPr/>
          </p:nvSpPr>
          <p:spPr>
            <a:xfrm>
              <a:off x="6258242" y="3200400"/>
              <a:ext cx="782587" cy="461665"/>
            </a:xfrm>
            <a:prstGeom prst="rect">
              <a:avLst/>
            </a:prstGeom>
            <a:noFill/>
          </p:spPr>
          <p:txBody>
            <a:bodyPr wrap="none" rtlCol="0">
              <a:spAutoFit/>
            </a:bodyPr>
            <a:lstStyle/>
            <a:p>
              <a:r>
                <a:rPr lang="en-US" sz="2400" baseline="0" dirty="0">
                  <a:solidFill>
                    <a:srgbClr val="FF0000"/>
                  </a:solidFill>
                </a:rPr>
                <a:t>&lt; 1%</a:t>
              </a:r>
            </a:p>
          </p:txBody>
        </p:sp>
      </p:grpSp>
      <p:sp>
        <p:nvSpPr>
          <p:cNvPr id="12" name="TextBox 11"/>
          <p:cNvSpPr txBox="1"/>
          <p:nvPr/>
        </p:nvSpPr>
        <p:spPr>
          <a:xfrm>
            <a:off x="6145923" y="2382233"/>
            <a:ext cx="1775871" cy="461665"/>
          </a:xfrm>
          <a:prstGeom prst="rect">
            <a:avLst/>
          </a:prstGeom>
          <a:noFill/>
        </p:spPr>
        <p:txBody>
          <a:bodyPr wrap="none" rtlCol="0">
            <a:spAutoFit/>
          </a:bodyPr>
          <a:lstStyle/>
          <a:p>
            <a:r>
              <a:rPr lang="en-US" sz="2400" dirty="0">
                <a:solidFill>
                  <a:srgbClr val="FF0000"/>
                </a:solidFill>
              </a:rPr>
              <a:t>c</a:t>
            </a:r>
            <a:r>
              <a:rPr lang="en-US" sz="2400" baseline="0" dirty="0">
                <a:solidFill>
                  <a:srgbClr val="FF0000"/>
                </a:solidFill>
              </a:rPr>
              <a:t>loud effects</a:t>
            </a:r>
          </a:p>
        </p:txBody>
      </p:sp>
      <p:cxnSp>
        <p:nvCxnSpPr>
          <p:cNvPr id="14" name="Straight Arrow Connector 13"/>
          <p:cNvCxnSpPr>
            <a:cxnSpLocks/>
          </p:cNvCxnSpPr>
          <p:nvPr/>
        </p:nvCxnSpPr>
        <p:spPr bwMode="auto">
          <a:xfrm flipH="1">
            <a:off x="6057023" y="2876086"/>
            <a:ext cx="177800" cy="347133"/>
          </a:xfrm>
          <a:prstGeom prst="straightConnector1">
            <a:avLst/>
          </a:prstGeom>
          <a:solidFill>
            <a:srgbClr val="00B8FF"/>
          </a:solidFill>
          <a:ln w="9525" cap="flat" cmpd="sng" algn="ctr">
            <a:solidFill>
              <a:srgbClr val="2D2DB9"/>
            </a:solidFill>
            <a:prstDash val="solid"/>
            <a:round/>
            <a:headEnd type="none" w="med" len="med"/>
            <a:tailEnd type="arrow"/>
          </a:ln>
          <a:effectLst/>
        </p:spPr>
      </p:cxnSp>
      <p:cxnSp>
        <p:nvCxnSpPr>
          <p:cNvPr id="15" name="Straight Arrow Connector 14"/>
          <p:cNvCxnSpPr>
            <a:cxnSpLocks/>
          </p:cNvCxnSpPr>
          <p:nvPr/>
        </p:nvCxnSpPr>
        <p:spPr bwMode="auto">
          <a:xfrm>
            <a:off x="7749742" y="2952106"/>
            <a:ext cx="247794" cy="329026"/>
          </a:xfrm>
          <a:prstGeom prst="straightConnector1">
            <a:avLst/>
          </a:prstGeom>
          <a:solidFill>
            <a:srgbClr val="00B8FF"/>
          </a:solidFill>
          <a:ln w="9525" cap="flat" cmpd="sng" algn="ctr">
            <a:solidFill>
              <a:srgbClr val="2D2DB9"/>
            </a:solidFill>
            <a:prstDash val="solid"/>
            <a:round/>
            <a:headEnd type="none" w="med" len="med"/>
            <a:tailEnd type="arrow"/>
          </a:ln>
          <a:effectLst/>
        </p:spPr>
      </p:cxnSp>
      <p:sp>
        <p:nvSpPr>
          <p:cNvPr id="19" name="Content Placeholder 2"/>
          <p:cNvSpPr txBox="1">
            <a:spLocks/>
          </p:cNvSpPr>
          <p:nvPr/>
        </p:nvSpPr>
        <p:spPr bwMode="auto">
          <a:xfrm>
            <a:off x="367467" y="5257409"/>
            <a:ext cx="8277783" cy="1057666"/>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339725" indent="-339725" algn="l" defTabSz="457200" rtl="0" eaLnBrk="0" fontAlgn="base" hangingPunct="0">
              <a:lnSpc>
                <a:spcPct val="83000"/>
              </a:lnSpc>
              <a:spcBef>
                <a:spcPts val="625"/>
              </a:spcBef>
              <a:spcAft>
                <a:spcPct val="0"/>
              </a:spcAft>
              <a:buClr>
                <a:srgbClr val="000000"/>
              </a:buClr>
              <a:buSzPct val="125000"/>
              <a:buFont typeface="Arial" charset="0"/>
              <a:buChar char="•"/>
              <a:defRPr sz="2000" b="1">
                <a:solidFill>
                  <a:srgbClr val="000000"/>
                </a:solidFill>
                <a:latin typeface="+mn-lt"/>
                <a:ea typeface="+mn-ea"/>
                <a:cs typeface="+mn-cs"/>
              </a:defRPr>
            </a:lvl1pPr>
            <a:lvl2pPr marL="858838" indent="-339725" algn="l" defTabSz="457200" rtl="0" eaLnBrk="0" fontAlgn="base" hangingPunct="0">
              <a:lnSpc>
                <a:spcPct val="83000"/>
              </a:lnSpc>
              <a:spcBef>
                <a:spcPts val="563"/>
              </a:spcBef>
              <a:spcAft>
                <a:spcPct val="0"/>
              </a:spcAft>
              <a:buClr>
                <a:srgbClr val="000000"/>
              </a:buClr>
              <a:buSzPct val="100000"/>
              <a:buFont typeface="Arial" charset="0"/>
              <a:buChar char="–"/>
              <a:defRPr b="1">
                <a:solidFill>
                  <a:srgbClr val="000000"/>
                </a:solidFill>
                <a:latin typeface="+mn-lt"/>
                <a:ea typeface="+mn-ea"/>
                <a:cs typeface="+mn-cs"/>
              </a:defRPr>
            </a:lvl2pPr>
            <a:lvl3pPr marL="1201738" indent="-228600" algn="l" defTabSz="457200" rtl="0" eaLnBrk="0" fontAlgn="base" hangingPunct="0">
              <a:lnSpc>
                <a:spcPct val="83000"/>
              </a:lnSpc>
              <a:spcBef>
                <a:spcPts val="500"/>
              </a:spcBef>
              <a:spcAft>
                <a:spcPct val="0"/>
              </a:spcAft>
              <a:buClr>
                <a:srgbClr val="000000"/>
              </a:buClr>
              <a:buSzPct val="100000"/>
              <a:buFont typeface="Arial" charset="0"/>
              <a:buChar char=" "/>
              <a:defRPr sz="1600" b="1">
                <a:solidFill>
                  <a:srgbClr val="000000"/>
                </a:solidFill>
                <a:latin typeface="+mn-lt"/>
                <a:ea typeface="+mn-ea"/>
                <a:cs typeface="+mn-cs"/>
              </a:defRPr>
            </a:lvl3pPr>
            <a:lvl4pPr marL="1543050" indent="-119063" algn="l" defTabSz="457200" rtl="0" eaLnBrk="0" fontAlgn="base" hangingPunct="0">
              <a:lnSpc>
                <a:spcPct val="83000"/>
              </a:lnSpc>
              <a:spcBef>
                <a:spcPts val="438"/>
              </a:spcBef>
              <a:spcAft>
                <a:spcPct val="0"/>
              </a:spcAft>
              <a:buClr>
                <a:srgbClr val="000000"/>
              </a:buClr>
              <a:buSzPct val="100000"/>
              <a:buFont typeface="Arial" charset="0"/>
              <a:buChar char=" "/>
              <a:defRPr sz="1400" b="1">
                <a:solidFill>
                  <a:srgbClr val="000000"/>
                </a:solidFill>
                <a:latin typeface="+mn-lt"/>
                <a:ea typeface="+mn-ea"/>
                <a:cs typeface="+mn-cs"/>
              </a:defRPr>
            </a:lvl4pPr>
            <a:lvl5pPr marL="1828800" algn="l" defTabSz="457200" rtl="0" eaLnBrk="0" fontAlgn="base" hangingPunct="0">
              <a:lnSpc>
                <a:spcPct val="83000"/>
              </a:lnSpc>
              <a:spcBef>
                <a:spcPts val="438"/>
              </a:spcBef>
              <a:spcAft>
                <a:spcPct val="0"/>
              </a:spcAft>
              <a:buClr>
                <a:srgbClr val="000000"/>
              </a:buClr>
              <a:buSzPct val="100000"/>
              <a:buFont typeface="Arial" charset="0"/>
              <a:buChar char=" "/>
              <a:defRPr sz="1400" b="1">
                <a:solidFill>
                  <a:srgbClr val="000000"/>
                </a:solidFill>
                <a:latin typeface="+mn-lt"/>
                <a:ea typeface="+mn-ea"/>
                <a:cs typeface="+mn-cs"/>
              </a:defRPr>
            </a:lvl5pPr>
            <a:lvl6pPr marL="22860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6pPr>
            <a:lvl7pPr marL="27432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7pPr>
            <a:lvl8pPr marL="32004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8pPr>
            <a:lvl9pPr marL="36576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9pPr>
          </a:lstStyle>
          <a:p>
            <a:pPr marL="0" indent="0" algn="ctr">
              <a:buFont typeface="Arial" charset="0"/>
              <a:buNone/>
            </a:pPr>
            <a:r>
              <a:rPr lang="en-US" sz="2800" dirty="0">
                <a:solidFill>
                  <a:schemeClr val="accent1"/>
                </a:solidFill>
              </a:rPr>
              <a:t>Cloud liquid and ice contributions are small and have been neglected in operational implementations</a:t>
            </a:r>
            <a:endParaRPr lang="en-US" sz="2800" baseline="0" dirty="0">
              <a:solidFill>
                <a:schemeClr val="accent1"/>
              </a:solidFill>
            </a:endParaRPr>
          </a:p>
        </p:txBody>
      </p:sp>
      <p:sp>
        <p:nvSpPr>
          <p:cNvPr id="8" name="Slide Number Placeholder 7">
            <a:extLst>
              <a:ext uri="{FF2B5EF4-FFF2-40B4-BE49-F238E27FC236}">
                <a16:creationId xmlns:a16="http://schemas.microsoft.com/office/drawing/2014/main" id="{0EAC214B-B956-434C-B2C2-233B0E945F61}"/>
              </a:ext>
            </a:extLst>
          </p:cNvPr>
          <p:cNvSpPr>
            <a:spLocks noGrp="1"/>
          </p:cNvSpPr>
          <p:nvPr>
            <p:ph type="sldNum" sz="quarter" idx="12"/>
          </p:nvPr>
        </p:nvSpPr>
        <p:spPr/>
        <p:txBody>
          <a:bodyPr/>
          <a:lstStyle/>
          <a:p>
            <a:fld id="{464D3740-6ED1-F845-93BD-27C684B2C932}" type="slidenum">
              <a:rPr lang="en-US" smtClean="0"/>
              <a:t>10</a:t>
            </a:fld>
            <a:endParaRPr lang="en-US" dirty="0"/>
          </a:p>
        </p:txBody>
      </p:sp>
    </p:spTree>
    <p:extLst>
      <p:ext uri="{BB962C8B-B14F-4D97-AF65-F5344CB8AC3E}">
        <p14:creationId xmlns:p14="http://schemas.microsoft.com/office/powerpoint/2010/main" val="316287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42"/>
            <a:ext cx="8229600" cy="1143000"/>
          </a:xfrm>
        </p:spPr>
        <p:txBody>
          <a:bodyPr>
            <a:normAutofit/>
          </a:bodyPr>
          <a:lstStyle/>
          <a:p>
            <a:r>
              <a:rPr lang="en-US" sz="4800" b="1" dirty="0">
                <a:solidFill>
                  <a:schemeClr val="bg1"/>
                </a:solidFill>
              </a:rPr>
              <a:t>Water Vapor Pressure</a:t>
            </a:r>
          </a:p>
        </p:txBody>
      </p:sp>
      <p:sp>
        <p:nvSpPr>
          <p:cNvPr id="3" name="Content Placeholder 2"/>
          <p:cNvSpPr>
            <a:spLocks noGrp="1"/>
          </p:cNvSpPr>
          <p:nvPr>
            <p:ph idx="1"/>
          </p:nvPr>
        </p:nvSpPr>
        <p:spPr>
          <a:xfrm>
            <a:off x="457200" y="4091254"/>
            <a:ext cx="4724399" cy="446087"/>
          </a:xfrm>
        </p:spPr>
        <p:txBody>
          <a:bodyPr>
            <a:noAutofit/>
          </a:bodyPr>
          <a:lstStyle/>
          <a:p>
            <a:pPr marL="0" indent="0">
              <a:buNone/>
            </a:pPr>
            <a:r>
              <a:rPr lang="en-US" sz="2400" b="1" dirty="0">
                <a:solidFill>
                  <a:schemeClr val="accent1"/>
                </a:solidFill>
              </a:rPr>
              <a:t>Water vapor pressure at saturation:</a:t>
            </a:r>
          </a:p>
        </p:txBody>
      </p:sp>
      <p:graphicFrame>
        <p:nvGraphicFramePr>
          <p:cNvPr id="8" name="Object 7"/>
          <p:cNvGraphicFramePr>
            <a:graphicFrameLocks noChangeAspect="1"/>
          </p:cNvGraphicFramePr>
          <p:nvPr>
            <p:extLst>
              <p:ext uri="{D42A27DB-BD31-4B8C-83A1-F6EECF244321}">
                <p14:modId xmlns:p14="http://schemas.microsoft.com/office/powerpoint/2010/main" val="1535167264"/>
              </p:ext>
            </p:extLst>
          </p:nvPr>
        </p:nvGraphicFramePr>
        <p:xfrm>
          <a:off x="688983" y="4782315"/>
          <a:ext cx="6193885" cy="1238777"/>
        </p:xfrm>
        <a:graphic>
          <a:graphicData uri="http://schemas.openxmlformats.org/presentationml/2006/ole">
            <mc:AlternateContent xmlns:mc="http://schemas.openxmlformats.org/markup-compatibility/2006">
              <mc:Choice xmlns:v="urn:schemas-microsoft-com:vml" Requires="v">
                <p:oleObj spid="_x0000_s5367" name="Equation" r:id="rId3" imgW="2159000" imgH="431800" progId="Equation.3">
                  <p:embed/>
                </p:oleObj>
              </mc:Choice>
              <mc:Fallback>
                <p:oleObj name="Equation" r:id="rId3" imgW="2159000" imgH="431800" progId="Equation.3">
                  <p:embed/>
                  <p:pic>
                    <p:nvPicPr>
                      <p:cNvPr id="8" name="Object 7"/>
                      <p:cNvPicPr/>
                      <p:nvPr/>
                    </p:nvPicPr>
                    <p:blipFill>
                      <a:blip r:embed="rId4"/>
                      <a:stretch>
                        <a:fillRect/>
                      </a:stretch>
                    </p:blipFill>
                    <p:spPr>
                      <a:xfrm>
                        <a:off x="688983" y="4782315"/>
                        <a:ext cx="6193885" cy="1238777"/>
                      </a:xfrm>
                      <a:prstGeom prst="rect">
                        <a:avLst/>
                      </a:prstGeom>
                    </p:spPr>
                  </p:pic>
                </p:oleObj>
              </mc:Fallback>
            </mc:AlternateContent>
          </a:graphicData>
        </a:graphic>
      </p:graphicFrame>
      <p:sp>
        <p:nvSpPr>
          <p:cNvPr id="18" name="Content Placeholder 2"/>
          <p:cNvSpPr txBox="1">
            <a:spLocks/>
          </p:cNvSpPr>
          <p:nvPr/>
        </p:nvSpPr>
        <p:spPr bwMode="auto">
          <a:xfrm>
            <a:off x="508001" y="1712913"/>
            <a:ext cx="8350249" cy="446087"/>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339725" indent="-339725" algn="l" defTabSz="457200" rtl="0" eaLnBrk="0" fontAlgn="base" hangingPunct="0">
              <a:lnSpc>
                <a:spcPct val="83000"/>
              </a:lnSpc>
              <a:spcBef>
                <a:spcPts val="625"/>
              </a:spcBef>
              <a:spcAft>
                <a:spcPct val="0"/>
              </a:spcAft>
              <a:buClr>
                <a:srgbClr val="000000"/>
              </a:buClr>
              <a:buSzPct val="125000"/>
              <a:buFont typeface="Arial" charset="0"/>
              <a:buChar char="•"/>
              <a:defRPr sz="2000" b="1">
                <a:solidFill>
                  <a:srgbClr val="000000"/>
                </a:solidFill>
                <a:latin typeface="+mn-lt"/>
                <a:ea typeface="+mn-ea"/>
                <a:cs typeface="+mn-cs"/>
              </a:defRPr>
            </a:lvl1pPr>
            <a:lvl2pPr marL="858838" indent="-339725" algn="l" defTabSz="457200" rtl="0" eaLnBrk="0" fontAlgn="base" hangingPunct="0">
              <a:lnSpc>
                <a:spcPct val="83000"/>
              </a:lnSpc>
              <a:spcBef>
                <a:spcPts val="563"/>
              </a:spcBef>
              <a:spcAft>
                <a:spcPct val="0"/>
              </a:spcAft>
              <a:buClr>
                <a:srgbClr val="000000"/>
              </a:buClr>
              <a:buSzPct val="100000"/>
              <a:buFont typeface="Arial" charset="0"/>
              <a:buChar char="–"/>
              <a:defRPr b="1">
                <a:solidFill>
                  <a:srgbClr val="000000"/>
                </a:solidFill>
                <a:latin typeface="+mn-lt"/>
                <a:ea typeface="+mn-ea"/>
                <a:cs typeface="+mn-cs"/>
              </a:defRPr>
            </a:lvl2pPr>
            <a:lvl3pPr marL="1201738" indent="-228600" algn="l" defTabSz="457200" rtl="0" eaLnBrk="0" fontAlgn="base" hangingPunct="0">
              <a:lnSpc>
                <a:spcPct val="83000"/>
              </a:lnSpc>
              <a:spcBef>
                <a:spcPts val="500"/>
              </a:spcBef>
              <a:spcAft>
                <a:spcPct val="0"/>
              </a:spcAft>
              <a:buClr>
                <a:srgbClr val="000000"/>
              </a:buClr>
              <a:buSzPct val="100000"/>
              <a:buFont typeface="Arial" charset="0"/>
              <a:buChar char=" "/>
              <a:defRPr sz="1600" b="1">
                <a:solidFill>
                  <a:srgbClr val="000000"/>
                </a:solidFill>
                <a:latin typeface="+mn-lt"/>
                <a:ea typeface="+mn-ea"/>
                <a:cs typeface="+mn-cs"/>
              </a:defRPr>
            </a:lvl3pPr>
            <a:lvl4pPr marL="1543050" indent="-119063" algn="l" defTabSz="457200" rtl="0" eaLnBrk="0" fontAlgn="base" hangingPunct="0">
              <a:lnSpc>
                <a:spcPct val="83000"/>
              </a:lnSpc>
              <a:spcBef>
                <a:spcPts val="438"/>
              </a:spcBef>
              <a:spcAft>
                <a:spcPct val="0"/>
              </a:spcAft>
              <a:buClr>
                <a:srgbClr val="000000"/>
              </a:buClr>
              <a:buSzPct val="100000"/>
              <a:buFont typeface="Arial" charset="0"/>
              <a:buChar char=" "/>
              <a:defRPr sz="1400" b="1">
                <a:solidFill>
                  <a:srgbClr val="000000"/>
                </a:solidFill>
                <a:latin typeface="+mn-lt"/>
                <a:ea typeface="+mn-ea"/>
                <a:cs typeface="+mn-cs"/>
              </a:defRPr>
            </a:lvl4pPr>
            <a:lvl5pPr marL="1828800" algn="l" defTabSz="457200" rtl="0" eaLnBrk="0" fontAlgn="base" hangingPunct="0">
              <a:lnSpc>
                <a:spcPct val="83000"/>
              </a:lnSpc>
              <a:spcBef>
                <a:spcPts val="438"/>
              </a:spcBef>
              <a:spcAft>
                <a:spcPct val="0"/>
              </a:spcAft>
              <a:buClr>
                <a:srgbClr val="000000"/>
              </a:buClr>
              <a:buSzPct val="100000"/>
              <a:buFont typeface="Arial" charset="0"/>
              <a:buChar char=" "/>
              <a:defRPr sz="1400" b="1">
                <a:solidFill>
                  <a:srgbClr val="000000"/>
                </a:solidFill>
                <a:latin typeface="+mn-lt"/>
                <a:ea typeface="+mn-ea"/>
                <a:cs typeface="+mn-cs"/>
              </a:defRPr>
            </a:lvl5pPr>
            <a:lvl6pPr marL="22860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6pPr>
            <a:lvl7pPr marL="27432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7pPr>
            <a:lvl8pPr marL="32004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8pPr>
            <a:lvl9pPr marL="36576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9pPr>
          </a:lstStyle>
          <a:p>
            <a:pPr marL="0" indent="0">
              <a:buFont typeface="Arial" charset="0"/>
              <a:buNone/>
            </a:pPr>
            <a:r>
              <a:rPr lang="en-US" sz="2400" baseline="0" dirty="0">
                <a:solidFill>
                  <a:schemeClr val="accent1"/>
                </a:solidFill>
              </a:rPr>
              <a:t>Water vapor pressure for non saturated air:</a:t>
            </a:r>
            <a:endParaRPr lang="en-US" sz="2400" dirty="0">
              <a:solidFill>
                <a:schemeClr val="accent1"/>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725529326"/>
              </p:ext>
            </p:extLst>
          </p:nvPr>
        </p:nvGraphicFramePr>
        <p:xfrm>
          <a:off x="2971799" y="2142068"/>
          <a:ext cx="2797517" cy="1678510"/>
        </p:xfrm>
        <a:graphic>
          <a:graphicData uri="http://schemas.openxmlformats.org/presentationml/2006/ole">
            <mc:AlternateContent xmlns:mc="http://schemas.openxmlformats.org/markup-compatibility/2006">
              <mc:Choice xmlns:v="urn:schemas-microsoft-com:vml" Requires="v">
                <p:oleObj spid="_x0000_s5368" name="Equation" r:id="rId5" imgW="1016000" imgH="609600" progId="Equation.3">
                  <p:embed/>
                </p:oleObj>
              </mc:Choice>
              <mc:Fallback>
                <p:oleObj name="Equation" r:id="rId5" imgW="1016000" imgH="609600" progId="Equation.3">
                  <p:embed/>
                  <p:pic>
                    <p:nvPicPr>
                      <p:cNvPr id="13" name="Object 12"/>
                      <p:cNvPicPr/>
                      <p:nvPr/>
                    </p:nvPicPr>
                    <p:blipFill>
                      <a:blip r:embed="rId6"/>
                      <a:stretch>
                        <a:fillRect/>
                      </a:stretch>
                    </p:blipFill>
                    <p:spPr>
                      <a:xfrm>
                        <a:off x="2971799" y="2142068"/>
                        <a:ext cx="2797517" cy="167851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92ED6865-B64E-4345-83AE-E31A7E8C0F25}"/>
              </a:ext>
            </a:extLst>
          </p:cNvPr>
          <p:cNvSpPr>
            <a:spLocks noGrp="1"/>
          </p:cNvSpPr>
          <p:nvPr>
            <p:ph type="sldNum" sz="quarter" idx="12"/>
          </p:nvPr>
        </p:nvSpPr>
        <p:spPr/>
        <p:txBody>
          <a:bodyPr/>
          <a:lstStyle/>
          <a:p>
            <a:fld id="{464D3740-6ED1-F845-93BD-27C684B2C932}" type="slidenum">
              <a:rPr lang="en-US" smtClean="0"/>
              <a:t>11</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FFCD8DF-4D11-7B45-9CC5-C72E0590D55C}"/>
                  </a:ext>
                </a:extLst>
              </p:cNvPr>
              <p:cNvSpPr txBox="1"/>
              <p:nvPr/>
            </p:nvSpPr>
            <p:spPr>
              <a:xfrm>
                <a:off x="7015872" y="5110482"/>
                <a:ext cx="1842378" cy="584775"/>
              </a:xfrm>
              <a:prstGeom prst="rect">
                <a:avLst/>
              </a:prstGeom>
              <a:noFill/>
            </p:spPr>
            <p:txBody>
              <a:bodyPr wrap="squar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m:t>
                        </m:r>
                        <m:r>
                          <a:rPr lang="en-US" sz="3200" b="0" i="1" smtClean="0">
                            <a:latin typeface="Cambria Math" panose="02040503050406030204" pitchFamily="18" charset="0"/>
                          </a:rPr>
                          <m:t>𝑒</m:t>
                        </m:r>
                      </m:e>
                      <m:sub>
                        <m:r>
                          <a:rPr lang="en-US" sz="3200" b="0" i="1" smtClean="0">
                            <a:latin typeface="Cambria Math" panose="02040503050406030204" pitchFamily="18" charset="0"/>
                          </a:rPr>
                          <m:t>𝑠</m:t>
                        </m:r>
                      </m:sub>
                    </m:sSub>
                  </m:oMath>
                </a14:m>
                <a:r>
                  <a:rPr lang="en-US" sz="3200" dirty="0"/>
                  <a:t>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𝑇</m:t>
                        </m:r>
                      </m:e>
                    </m:d>
                  </m:oMath>
                </a14:m>
                <a:endParaRPr lang="en-US" sz="3200" dirty="0"/>
              </a:p>
            </p:txBody>
          </p:sp>
        </mc:Choice>
        <mc:Fallback xmlns="">
          <p:sp>
            <p:nvSpPr>
              <p:cNvPr id="5" name="TextBox 4">
                <a:extLst>
                  <a:ext uri="{FF2B5EF4-FFF2-40B4-BE49-F238E27FC236}">
                    <a16:creationId xmlns:a16="http://schemas.microsoft.com/office/drawing/2014/main" id="{9FFCD8DF-4D11-7B45-9CC5-C72E0590D55C}"/>
                  </a:ext>
                </a:extLst>
              </p:cNvPr>
              <p:cNvSpPr txBox="1">
                <a:spLocks noRot="1" noChangeAspect="1" noMove="1" noResize="1" noEditPoints="1" noAdjustHandles="1" noChangeArrowheads="1" noChangeShapeType="1" noTextEdit="1"/>
              </p:cNvSpPr>
              <p:nvPr/>
            </p:nvSpPr>
            <p:spPr>
              <a:xfrm>
                <a:off x="7015872" y="5110482"/>
                <a:ext cx="1842378" cy="584775"/>
              </a:xfrm>
              <a:prstGeom prst="rect">
                <a:avLst/>
              </a:prstGeom>
              <a:blipFill>
                <a:blip r:embed="rId7"/>
                <a:stretch>
                  <a:fillRect b="-2128"/>
                </a:stretch>
              </a:blipFill>
            </p:spPr>
            <p:txBody>
              <a:bodyPr/>
              <a:lstStyle/>
              <a:p>
                <a:r>
                  <a:rPr lang="en-US">
                    <a:noFill/>
                  </a:rPr>
                  <a:t> </a:t>
                </a:r>
              </a:p>
            </p:txBody>
          </p:sp>
        </mc:Fallback>
      </mc:AlternateContent>
    </p:spTree>
    <p:extLst>
      <p:ext uri="{BB962C8B-B14F-4D97-AF65-F5344CB8AC3E}">
        <p14:creationId xmlns:p14="http://schemas.microsoft.com/office/powerpoint/2010/main" val="381320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89001-74FF-934E-8C1D-60BE4722674A}"/>
              </a:ext>
            </a:extLst>
          </p:cNvPr>
          <p:cNvSpPr>
            <a:spLocks noGrp="1"/>
          </p:cNvSpPr>
          <p:nvPr>
            <p:ph idx="1"/>
          </p:nvPr>
        </p:nvSpPr>
        <p:spPr>
          <a:xfrm>
            <a:off x="413653" y="1600200"/>
            <a:ext cx="8338457" cy="4525963"/>
          </a:xfrm>
        </p:spPr>
        <p:txBody>
          <a:bodyPr>
            <a:noAutofit/>
          </a:bodyPr>
          <a:lstStyle/>
          <a:p>
            <a:pPr>
              <a:buFont typeface="Arial" panose="020B0604020202020204" pitchFamily="34" charset="0"/>
              <a:buChar char="•"/>
            </a:pPr>
            <a:r>
              <a:rPr lang="en-US" sz="3600" b="1" dirty="0">
                <a:solidFill>
                  <a:schemeClr val="accent1"/>
                </a:solidFill>
              </a:rPr>
              <a:t>Studies with collocated </a:t>
            </a:r>
            <a:r>
              <a:rPr lang="en-US" sz="3600" b="1" dirty="0" err="1">
                <a:solidFill>
                  <a:schemeClr val="accent1"/>
                </a:solidFill>
              </a:rPr>
              <a:t>CloudSat</a:t>
            </a:r>
            <a:r>
              <a:rPr lang="en-US" sz="3600" b="1" dirty="0">
                <a:solidFill>
                  <a:schemeClr val="accent1"/>
                </a:solidFill>
              </a:rPr>
              <a:t> data show </a:t>
            </a:r>
            <a:r>
              <a:rPr lang="en-US" sz="3600" b="1" dirty="0">
                <a:solidFill>
                  <a:srgbClr val="FF0000"/>
                </a:solidFill>
              </a:rPr>
              <a:t>0.5~1K</a:t>
            </a:r>
            <a:r>
              <a:rPr lang="en-US" sz="3600" b="1" dirty="0">
                <a:solidFill>
                  <a:schemeClr val="accent1"/>
                </a:solidFill>
              </a:rPr>
              <a:t> </a:t>
            </a:r>
            <a:r>
              <a:rPr lang="en-US" sz="3600" b="1" dirty="0">
                <a:solidFill>
                  <a:srgbClr val="FF0000"/>
                </a:solidFill>
              </a:rPr>
              <a:t>colder retrievals </a:t>
            </a:r>
            <a:r>
              <a:rPr lang="en-US" sz="3600" b="1" dirty="0">
                <a:solidFill>
                  <a:schemeClr val="accent1"/>
                </a:solidFill>
              </a:rPr>
              <a:t>when </a:t>
            </a:r>
            <a:r>
              <a:rPr lang="en-US" sz="3600" b="1" dirty="0">
                <a:solidFill>
                  <a:srgbClr val="FF0000"/>
                </a:solidFill>
              </a:rPr>
              <a:t>saturation</a:t>
            </a:r>
            <a:r>
              <a:rPr lang="en-US" sz="3600" b="1" dirty="0">
                <a:solidFill>
                  <a:schemeClr val="accent1"/>
                </a:solidFill>
              </a:rPr>
              <a:t> is </a:t>
            </a:r>
            <a:r>
              <a:rPr lang="en-US" sz="3600" b="1" dirty="0">
                <a:solidFill>
                  <a:srgbClr val="FF0000"/>
                </a:solidFill>
              </a:rPr>
              <a:t>ignored</a:t>
            </a:r>
            <a:r>
              <a:rPr lang="en-US" sz="3600" b="1" dirty="0">
                <a:solidFill>
                  <a:schemeClr val="accent1"/>
                </a:solidFill>
              </a:rPr>
              <a:t> in presence of clouds at perigee points </a:t>
            </a:r>
            <a:r>
              <a:rPr lang="en-US" sz="3600" dirty="0">
                <a:solidFill>
                  <a:schemeClr val="accent1"/>
                </a:solidFill>
              </a:rPr>
              <a:t>(Yang et al 2013)</a:t>
            </a:r>
          </a:p>
          <a:p>
            <a:pPr>
              <a:buFont typeface="Arial" panose="020B0604020202020204" pitchFamily="34" charset="0"/>
              <a:buChar char="•"/>
            </a:pPr>
            <a:endParaRPr lang="en-US" sz="3600" b="1" dirty="0">
              <a:solidFill>
                <a:schemeClr val="accent1"/>
              </a:solidFill>
            </a:endParaRPr>
          </a:p>
          <a:p>
            <a:pPr>
              <a:buFont typeface="Arial" panose="020B0604020202020204" pitchFamily="34" charset="0"/>
              <a:buChar char="•"/>
            </a:pPr>
            <a:r>
              <a:rPr lang="en-US" sz="3600" b="1" dirty="0">
                <a:solidFill>
                  <a:schemeClr val="accent1"/>
                </a:solidFill>
              </a:rPr>
              <a:t>Similar errors can be expected with 1D operator in assimilation.</a:t>
            </a:r>
          </a:p>
        </p:txBody>
      </p:sp>
      <p:sp>
        <p:nvSpPr>
          <p:cNvPr id="5" name="Title 4">
            <a:extLst>
              <a:ext uri="{FF2B5EF4-FFF2-40B4-BE49-F238E27FC236}">
                <a16:creationId xmlns:a16="http://schemas.microsoft.com/office/drawing/2014/main" id="{DFBFC07B-0B42-E243-AF5E-182B727939E1}"/>
              </a:ext>
            </a:extLst>
          </p:cNvPr>
          <p:cNvSpPr>
            <a:spLocks noGrp="1"/>
          </p:cNvSpPr>
          <p:nvPr>
            <p:ph type="title"/>
          </p:nvPr>
        </p:nvSpPr>
        <p:spPr>
          <a:xfrm>
            <a:off x="381000" y="0"/>
            <a:ext cx="8229600" cy="1143000"/>
          </a:xfrm>
        </p:spPr>
        <p:txBody>
          <a:bodyPr>
            <a:noAutofit/>
          </a:bodyPr>
          <a:lstStyle/>
          <a:p>
            <a:r>
              <a:rPr lang="en-US" sz="3600" b="1" dirty="0">
                <a:solidFill>
                  <a:schemeClr val="bg1"/>
                </a:solidFill>
              </a:rPr>
              <a:t>Unsaturated/saturated vapor pressure</a:t>
            </a:r>
          </a:p>
        </p:txBody>
      </p:sp>
      <p:sp>
        <p:nvSpPr>
          <p:cNvPr id="2" name="Slide Number Placeholder 1">
            <a:extLst>
              <a:ext uri="{FF2B5EF4-FFF2-40B4-BE49-F238E27FC236}">
                <a16:creationId xmlns:a16="http://schemas.microsoft.com/office/drawing/2014/main" id="{44FEF03C-ACB0-C348-BD52-AACB19BCD2DC}"/>
              </a:ext>
            </a:extLst>
          </p:cNvPr>
          <p:cNvSpPr>
            <a:spLocks noGrp="1"/>
          </p:cNvSpPr>
          <p:nvPr>
            <p:ph type="sldNum" sz="quarter" idx="12"/>
          </p:nvPr>
        </p:nvSpPr>
        <p:spPr/>
        <p:txBody>
          <a:bodyPr/>
          <a:lstStyle/>
          <a:p>
            <a:fld id="{464D3740-6ED1-F845-93BD-27C684B2C932}" type="slidenum">
              <a:rPr lang="en-US" smtClean="0"/>
              <a:t>12</a:t>
            </a:fld>
            <a:endParaRPr lang="en-US"/>
          </a:p>
        </p:txBody>
      </p:sp>
    </p:spTree>
    <p:extLst>
      <p:ext uri="{BB962C8B-B14F-4D97-AF65-F5344CB8AC3E}">
        <p14:creationId xmlns:p14="http://schemas.microsoft.com/office/powerpoint/2010/main" val="201976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89001-74FF-934E-8C1D-60BE4722674A}"/>
              </a:ext>
            </a:extLst>
          </p:cNvPr>
          <p:cNvSpPr>
            <a:spLocks noGrp="1"/>
          </p:cNvSpPr>
          <p:nvPr>
            <p:ph idx="1"/>
          </p:nvPr>
        </p:nvSpPr>
        <p:spPr/>
        <p:txBody>
          <a:bodyPr>
            <a:noAutofit/>
          </a:bodyPr>
          <a:lstStyle/>
          <a:p>
            <a:pPr marL="0" indent="0">
              <a:buNone/>
            </a:pPr>
            <a:r>
              <a:rPr lang="en-US" sz="3600" b="1" dirty="0">
                <a:solidFill>
                  <a:schemeClr val="accent1"/>
                </a:solidFill>
              </a:rPr>
              <a:t>Accounting for saturation in assimilation with 2D operators poses some challenges:</a:t>
            </a:r>
          </a:p>
          <a:p>
            <a:pPr marL="0" indent="0">
              <a:buNone/>
            </a:pPr>
            <a:endParaRPr lang="en-US" sz="1200" b="1" dirty="0">
              <a:solidFill>
                <a:schemeClr val="accent1"/>
              </a:solidFill>
            </a:endParaRPr>
          </a:p>
          <a:p>
            <a:pPr marL="857250" lvl="1" indent="-457200">
              <a:buFont typeface="Arial" panose="020B0604020202020204" pitchFamily="34" charset="0"/>
              <a:buChar char="•"/>
            </a:pPr>
            <a:r>
              <a:rPr lang="en-US" sz="3200" b="1" dirty="0">
                <a:solidFill>
                  <a:schemeClr val="accent1"/>
                </a:solidFill>
              </a:rPr>
              <a:t>Clouds in the first guess must be at the right locations along the ray.</a:t>
            </a:r>
          </a:p>
          <a:p>
            <a:pPr marL="857250" lvl="1" indent="-457200">
              <a:buFont typeface="Arial" panose="020B0604020202020204" pitchFamily="34" charset="0"/>
              <a:buChar char="•"/>
            </a:pPr>
            <a:endParaRPr lang="en-US" sz="3200" b="1" dirty="0">
              <a:solidFill>
                <a:schemeClr val="accent1"/>
              </a:solidFill>
            </a:endParaRPr>
          </a:p>
          <a:p>
            <a:pPr marL="857250" lvl="1" indent="-457200">
              <a:buFont typeface="Arial" panose="020B0604020202020204" pitchFamily="34" charset="0"/>
              <a:buChar char="•"/>
            </a:pPr>
            <a:r>
              <a:rPr lang="en-US" sz="3200" b="1" dirty="0">
                <a:solidFill>
                  <a:schemeClr val="accent1"/>
                </a:solidFill>
              </a:rPr>
              <a:t>Hydrometeors must be control variables, with moist physics. </a:t>
            </a:r>
            <a:endParaRPr lang="en-US" sz="3200" b="1" dirty="0"/>
          </a:p>
          <a:p>
            <a:pPr marL="0" indent="0">
              <a:buNone/>
            </a:pPr>
            <a:endParaRPr lang="en-US" b="1" dirty="0">
              <a:solidFill>
                <a:schemeClr val="accent1"/>
              </a:solidFill>
            </a:endParaRPr>
          </a:p>
          <a:p>
            <a:pPr marL="0" indent="0">
              <a:buNone/>
            </a:pPr>
            <a:endParaRPr lang="en-US" b="1" dirty="0">
              <a:solidFill>
                <a:schemeClr val="accent1"/>
              </a:solidFill>
            </a:endParaRPr>
          </a:p>
          <a:p>
            <a:pPr>
              <a:buFont typeface="Arial" panose="020B0604020202020204" pitchFamily="34" charset="0"/>
              <a:buChar char="•"/>
            </a:pPr>
            <a:endParaRPr lang="en-US" b="1" dirty="0">
              <a:solidFill>
                <a:schemeClr val="accent1"/>
              </a:solidFill>
            </a:endParaRPr>
          </a:p>
        </p:txBody>
      </p:sp>
      <p:sp>
        <p:nvSpPr>
          <p:cNvPr id="5" name="Title 4">
            <a:extLst>
              <a:ext uri="{FF2B5EF4-FFF2-40B4-BE49-F238E27FC236}">
                <a16:creationId xmlns:a16="http://schemas.microsoft.com/office/drawing/2014/main" id="{DFBFC07B-0B42-E243-AF5E-182B727939E1}"/>
              </a:ext>
            </a:extLst>
          </p:cNvPr>
          <p:cNvSpPr>
            <a:spLocks noGrp="1"/>
          </p:cNvSpPr>
          <p:nvPr>
            <p:ph type="title"/>
          </p:nvPr>
        </p:nvSpPr>
        <p:spPr>
          <a:xfrm>
            <a:off x="381000" y="0"/>
            <a:ext cx="8229600" cy="1143000"/>
          </a:xfrm>
        </p:spPr>
        <p:txBody>
          <a:bodyPr>
            <a:noAutofit/>
          </a:bodyPr>
          <a:lstStyle/>
          <a:p>
            <a:r>
              <a:rPr lang="en-US" sz="3600" b="1" dirty="0">
                <a:solidFill>
                  <a:schemeClr val="bg1"/>
                </a:solidFill>
              </a:rPr>
              <a:t>Unsaturated/saturated vapor pressure</a:t>
            </a:r>
          </a:p>
        </p:txBody>
      </p:sp>
      <p:sp>
        <p:nvSpPr>
          <p:cNvPr id="2" name="Slide Number Placeholder 1">
            <a:extLst>
              <a:ext uri="{FF2B5EF4-FFF2-40B4-BE49-F238E27FC236}">
                <a16:creationId xmlns:a16="http://schemas.microsoft.com/office/drawing/2014/main" id="{44FEF03C-ACB0-C348-BD52-AACB19BCD2DC}"/>
              </a:ext>
            </a:extLst>
          </p:cNvPr>
          <p:cNvSpPr>
            <a:spLocks noGrp="1"/>
          </p:cNvSpPr>
          <p:nvPr>
            <p:ph type="sldNum" sz="quarter" idx="12"/>
          </p:nvPr>
        </p:nvSpPr>
        <p:spPr/>
        <p:txBody>
          <a:bodyPr/>
          <a:lstStyle/>
          <a:p>
            <a:fld id="{464D3740-6ED1-F845-93BD-27C684B2C932}" type="slidenum">
              <a:rPr lang="en-US" smtClean="0"/>
              <a:t>13</a:t>
            </a:fld>
            <a:endParaRPr lang="en-US"/>
          </a:p>
        </p:txBody>
      </p:sp>
    </p:spTree>
    <p:extLst>
      <p:ext uri="{BB962C8B-B14F-4D97-AF65-F5344CB8AC3E}">
        <p14:creationId xmlns:p14="http://schemas.microsoft.com/office/powerpoint/2010/main" val="2300788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0"/>
            <a:ext cx="8229600" cy="1143000"/>
          </a:xfrm>
        </p:spPr>
        <p:txBody>
          <a:bodyPr/>
          <a:lstStyle/>
          <a:p>
            <a:r>
              <a:rPr lang="en-US" b="1" dirty="0">
                <a:solidFill>
                  <a:schemeClr val="bg1"/>
                </a:solidFill>
              </a:rPr>
              <a:t>N as function of model variables</a:t>
            </a:r>
          </a:p>
        </p:txBody>
      </p:sp>
      <p:sp>
        <p:nvSpPr>
          <p:cNvPr id="20" name="Content Placeholder 2"/>
          <p:cNvSpPr txBox="1">
            <a:spLocks/>
          </p:cNvSpPr>
          <p:nvPr/>
        </p:nvSpPr>
        <p:spPr bwMode="auto">
          <a:xfrm>
            <a:off x="474132" y="1414195"/>
            <a:ext cx="7769225" cy="361419"/>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339725" indent="-339725" algn="l" defTabSz="457200" rtl="0" eaLnBrk="0" fontAlgn="base" hangingPunct="0">
              <a:lnSpc>
                <a:spcPct val="83000"/>
              </a:lnSpc>
              <a:spcBef>
                <a:spcPts val="625"/>
              </a:spcBef>
              <a:spcAft>
                <a:spcPct val="0"/>
              </a:spcAft>
              <a:buClr>
                <a:srgbClr val="000000"/>
              </a:buClr>
              <a:buSzPct val="125000"/>
              <a:buFont typeface="Arial" charset="0"/>
              <a:buChar char="•"/>
              <a:defRPr sz="2000" b="1">
                <a:solidFill>
                  <a:srgbClr val="000000"/>
                </a:solidFill>
                <a:latin typeface="+mn-lt"/>
                <a:ea typeface="+mn-ea"/>
                <a:cs typeface="+mn-cs"/>
              </a:defRPr>
            </a:lvl1pPr>
            <a:lvl2pPr marL="858838" indent="-339725" algn="l" defTabSz="457200" rtl="0" eaLnBrk="0" fontAlgn="base" hangingPunct="0">
              <a:lnSpc>
                <a:spcPct val="83000"/>
              </a:lnSpc>
              <a:spcBef>
                <a:spcPts val="563"/>
              </a:spcBef>
              <a:spcAft>
                <a:spcPct val="0"/>
              </a:spcAft>
              <a:buClr>
                <a:srgbClr val="000000"/>
              </a:buClr>
              <a:buSzPct val="100000"/>
              <a:buFont typeface="Arial" charset="0"/>
              <a:buChar char="–"/>
              <a:defRPr b="1">
                <a:solidFill>
                  <a:srgbClr val="000000"/>
                </a:solidFill>
                <a:latin typeface="+mn-lt"/>
                <a:ea typeface="+mn-ea"/>
                <a:cs typeface="+mn-cs"/>
              </a:defRPr>
            </a:lvl2pPr>
            <a:lvl3pPr marL="1201738" indent="-228600" algn="l" defTabSz="457200" rtl="0" eaLnBrk="0" fontAlgn="base" hangingPunct="0">
              <a:lnSpc>
                <a:spcPct val="83000"/>
              </a:lnSpc>
              <a:spcBef>
                <a:spcPts val="500"/>
              </a:spcBef>
              <a:spcAft>
                <a:spcPct val="0"/>
              </a:spcAft>
              <a:buClr>
                <a:srgbClr val="000000"/>
              </a:buClr>
              <a:buSzPct val="100000"/>
              <a:buFont typeface="Arial" charset="0"/>
              <a:buChar char=" "/>
              <a:defRPr sz="1600" b="1">
                <a:solidFill>
                  <a:srgbClr val="000000"/>
                </a:solidFill>
                <a:latin typeface="+mn-lt"/>
                <a:ea typeface="+mn-ea"/>
                <a:cs typeface="+mn-cs"/>
              </a:defRPr>
            </a:lvl3pPr>
            <a:lvl4pPr marL="1543050" indent="-119063" algn="l" defTabSz="457200" rtl="0" eaLnBrk="0" fontAlgn="base" hangingPunct="0">
              <a:lnSpc>
                <a:spcPct val="83000"/>
              </a:lnSpc>
              <a:spcBef>
                <a:spcPts val="438"/>
              </a:spcBef>
              <a:spcAft>
                <a:spcPct val="0"/>
              </a:spcAft>
              <a:buClr>
                <a:srgbClr val="000000"/>
              </a:buClr>
              <a:buSzPct val="100000"/>
              <a:buFont typeface="Arial" charset="0"/>
              <a:buChar char=" "/>
              <a:defRPr sz="1400" b="1">
                <a:solidFill>
                  <a:srgbClr val="000000"/>
                </a:solidFill>
                <a:latin typeface="+mn-lt"/>
                <a:ea typeface="+mn-ea"/>
                <a:cs typeface="+mn-cs"/>
              </a:defRPr>
            </a:lvl4pPr>
            <a:lvl5pPr marL="1828800" algn="l" defTabSz="457200" rtl="0" eaLnBrk="0" fontAlgn="base" hangingPunct="0">
              <a:lnSpc>
                <a:spcPct val="83000"/>
              </a:lnSpc>
              <a:spcBef>
                <a:spcPts val="438"/>
              </a:spcBef>
              <a:spcAft>
                <a:spcPct val="0"/>
              </a:spcAft>
              <a:buClr>
                <a:srgbClr val="000000"/>
              </a:buClr>
              <a:buSzPct val="100000"/>
              <a:buFont typeface="Arial" charset="0"/>
              <a:buChar char=" "/>
              <a:defRPr sz="1400" b="1">
                <a:solidFill>
                  <a:srgbClr val="000000"/>
                </a:solidFill>
                <a:latin typeface="+mn-lt"/>
                <a:ea typeface="+mn-ea"/>
                <a:cs typeface="+mn-cs"/>
              </a:defRPr>
            </a:lvl5pPr>
            <a:lvl6pPr marL="22860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6pPr>
            <a:lvl7pPr marL="27432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7pPr>
            <a:lvl8pPr marL="32004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8pPr>
            <a:lvl9pPr marL="36576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9pPr>
          </a:lstStyle>
          <a:p>
            <a:pPr marL="0" indent="0">
              <a:buFont typeface="Arial" charset="0"/>
              <a:buNone/>
            </a:pPr>
            <a:r>
              <a:rPr lang="en-US" sz="2800" baseline="0" dirty="0">
                <a:solidFill>
                  <a:schemeClr val="accent1"/>
                </a:solidFill>
              </a:rPr>
              <a:t>Refractivity for non saturated air</a:t>
            </a:r>
            <a:r>
              <a:rPr lang="en-US" sz="2400" baseline="0" dirty="0">
                <a:solidFill>
                  <a:schemeClr val="accent1"/>
                </a:solidFill>
              </a:rPr>
              <a:t>:</a:t>
            </a:r>
          </a:p>
        </p:txBody>
      </p:sp>
      <p:sp>
        <p:nvSpPr>
          <p:cNvPr id="11" name="Content Placeholder 2"/>
          <p:cNvSpPr txBox="1">
            <a:spLocks/>
          </p:cNvSpPr>
          <p:nvPr/>
        </p:nvSpPr>
        <p:spPr bwMode="auto">
          <a:xfrm>
            <a:off x="457200" y="3755153"/>
            <a:ext cx="7769225" cy="361419"/>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339725" indent="-339725" algn="l" defTabSz="457200" rtl="0" eaLnBrk="0" fontAlgn="base" hangingPunct="0">
              <a:lnSpc>
                <a:spcPct val="83000"/>
              </a:lnSpc>
              <a:spcBef>
                <a:spcPts val="625"/>
              </a:spcBef>
              <a:spcAft>
                <a:spcPct val="0"/>
              </a:spcAft>
              <a:buClr>
                <a:srgbClr val="000000"/>
              </a:buClr>
              <a:buSzPct val="125000"/>
              <a:buFont typeface="Arial" charset="0"/>
              <a:buChar char="•"/>
              <a:defRPr sz="2000" b="1">
                <a:solidFill>
                  <a:srgbClr val="000000"/>
                </a:solidFill>
                <a:latin typeface="+mn-lt"/>
                <a:ea typeface="+mn-ea"/>
                <a:cs typeface="+mn-cs"/>
              </a:defRPr>
            </a:lvl1pPr>
            <a:lvl2pPr marL="858838" indent="-339725" algn="l" defTabSz="457200" rtl="0" eaLnBrk="0" fontAlgn="base" hangingPunct="0">
              <a:lnSpc>
                <a:spcPct val="83000"/>
              </a:lnSpc>
              <a:spcBef>
                <a:spcPts val="563"/>
              </a:spcBef>
              <a:spcAft>
                <a:spcPct val="0"/>
              </a:spcAft>
              <a:buClr>
                <a:srgbClr val="000000"/>
              </a:buClr>
              <a:buSzPct val="100000"/>
              <a:buFont typeface="Arial" charset="0"/>
              <a:buChar char="–"/>
              <a:defRPr b="1">
                <a:solidFill>
                  <a:srgbClr val="000000"/>
                </a:solidFill>
                <a:latin typeface="+mn-lt"/>
                <a:ea typeface="+mn-ea"/>
                <a:cs typeface="+mn-cs"/>
              </a:defRPr>
            </a:lvl2pPr>
            <a:lvl3pPr marL="1201738" indent="-228600" algn="l" defTabSz="457200" rtl="0" eaLnBrk="0" fontAlgn="base" hangingPunct="0">
              <a:lnSpc>
                <a:spcPct val="83000"/>
              </a:lnSpc>
              <a:spcBef>
                <a:spcPts val="500"/>
              </a:spcBef>
              <a:spcAft>
                <a:spcPct val="0"/>
              </a:spcAft>
              <a:buClr>
                <a:srgbClr val="000000"/>
              </a:buClr>
              <a:buSzPct val="100000"/>
              <a:buFont typeface="Arial" charset="0"/>
              <a:buChar char=" "/>
              <a:defRPr sz="1600" b="1">
                <a:solidFill>
                  <a:srgbClr val="000000"/>
                </a:solidFill>
                <a:latin typeface="+mn-lt"/>
                <a:ea typeface="+mn-ea"/>
                <a:cs typeface="+mn-cs"/>
              </a:defRPr>
            </a:lvl3pPr>
            <a:lvl4pPr marL="1543050" indent="-119063" algn="l" defTabSz="457200" rtl="0" eaLnBrk="0" fontAlgn="base" hangingPunct="0">
              <a:lnSpc>
                <a:spcPct val="83000"/>
              </a:lnSpc>
              <a:spcBef>
                <a:spcPts val="438"/>
              </a:spcBef>
              <a:spcAft>
                <a:spcPct val="0"/>
              </a:spcAft>
              <a:buClr>
                <a:srgbClr val="000000"/>
              </a:buClr>
              <a:buSzPct val="100000"/>
              <a:buFont typeface="Arial" charset="0"/>
              <a:buChar char=" "/>
              <a:defRPr sz="1400" b="1">
                <a:solidFill>
                  <a:srgbClr val="000000"/>
                </a:solidFill>
                <a:latin typeface="+mn-lt"/>
                <a:ea typeface="+mn-ea"/>
                <a:cs typeface="+mn-cs"/>
              </a:defRPr>
            </a:lvl4pPr>
            <a:lvl5pPr marL="1828800" algn="l" defTabSz="457200" rtl="0" eaLnBrk="0" fontAlgn="base" hangingPunct="0">
              <a:lnSpc>
                <a:spcPct val="83000"/>
              </a:lnSpc>
              <a:spcBef>
                <a:spcPts val="438"/>
              </a:spcBef>
              <a:spcAft>
                <a:spcPct val="0"/>
              </a:spcAft>
              <a:buClr>
                <a:srgbClr val="000000"/>
              </a:buClr>
              <a:buSzPct val="100000"/>
              <a:buFont typeface="Arial" charset="0"/>
              <a:buChar char=" "/>
              <a:defRPr sz="1400" b="1">
                <a:solidFill>
                  <a:srgbClr val="000000"/>
                </a:solidFill>
                <a:latin typeface="+mn-lt"/>
                <a:ea typeface="+mn-ea"/>
                <a:cs typeface="+mn-cs"/>
              </a:defRPr>
            </a:lvl5pPr>
            <a:lvl6pPr marL="22860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6pPr>
            <a:lvl7pPr marL="27432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7pPr>
            <a:lvl8pPr marL="32004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8pPr>
            <a:lvl9pPr marL="36576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9pPr>
          </a:lstStyle>
          <a:p>
            <a:pPr marL="0" indent="0">
              <a:buFont typeface="Arial" charset="0"/>
              <a:buNone/>
            </a:pPr>
            <a:r>
              <a:rPr lang="en-US" sz="2800" baseline="0" dirty="0">
                <a:solidFill>
                  <a:schemeClr val="accent1"/>
                </a:solidFill>
              </a:rPr>
              <a:t>Refractivity at saturation:</a:t>
            </a:r>
          </a:p>
        </p:txBody>
      </p:sp>
      <p:sp>
        <p:nvSpPr>
          <p:cNvPr id="3" name="TextBox 2">
            <a:extLst>
              <a:ext uri="{FF2B5EF4-FFF2-40B4-BE49-F238E27FC236}">
                <a16:creationId xmlns:a16="http://schemas.microsoft.com/office/drawing/2014/main" id="{9FF47483-CEAA-7044-AD35-43D0D2697C6E}"/>
              </a:ext>
            </a:extLst>
          </p:cNvPr>
          <p:cNvSpPr txBox="1"/>
          <p:nvPr/>
        </p:nvSpPr>
        <p:spPr>
          <a:xfrm>
            <a:off x="5514975" y="2171700"/>
            <a:ext cx="184731"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9FC75EAE-DCCE-7C40-88B7-B9DD76D593CE}"/>
              </a:ext>
            </a:extLst>
          </p:cNvPr>
          <p:cNvSpPr>
            <a:spLocks noGrp="1"/>
          </p:cNvSpPr>
          <p:nvPr>
            <p:ph type="sldNum" sz="quarter" idx="12"/>
          </p:nvPr>
        </p:nvSpPr>
        <p:spPr/>
        <p:txBody>
          <a:bodyPr/>
          <a:lstStyle/>
          <a:p>
            <a:fld id="{464D3740-6ED1-F845-93BD-27C684B2C932}" type="slidenum">
              <a:rPr lang="en-US" smtClean="0"/>
              <a:t>14</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2E2AA0-B236-6147-A1A8-A883D68DBC33}"/>
                  </a:ext>
                </a:extLst>
              </p:cNvPr>
              <p:cNvSpPr txBox="1"/>
              <p:nvPr/>
            </p:nvSpPr>
            <p:spPr>
              <a:xfrm>
                <a:off x="8628" y="2171700"/>
                <a:ext cx="7954973" cy="971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𝑢𝑛𝑠𝑎𝑡</m:t>
                          </m:r>
                        </m:sub>
                      </m:sSub>
                      <m:r>
                        <a:rPr lang="en-US" sz="2800" i="1">
                          <a:latin typeface="Cambria Math" panose="02040503050406030204" pitchFamily="18" charset="0"/>
                        </a:rPr>
                        <m:t>=77.6</m:t>
                      </m:r>
                      <m:f>
                        <m:fPr>
                          <m:ctrlPr>
                            <a:rPr lang="en-US" sz="2800" i="1">
                              <a:latin typeface="Cambria Math" panose="02040503050406030204" pitchFamily="18" charset="0"/>
                            </a:rPr>
                          </m:ctrlPr>
                        </m:fPr>
                        <m:num>
                          <m:r>
                            <a:rPr lang="en-US" sz="2800" i="1">
                              <a:latin typeface="Cambria Math" panose="02040503050406030204" pitchFamily="18" charset="0"/>
                            </a:rPr>
                            <m:t>𝑃</m:t>
                          </m:r>
                        </m:num>
                        <m:den>
                          <m:r>
                            <a:rPr lang="en-US" sz="2800" i="1">
                              <a:latin typeface="Cambria Math" panose="02040503050406030204" pitchFamily="18" charset="0"/>
                            </a:rPr>
                            <m:t>𝑇</m:t>
                          </m:r>
                        </m:den>
                      </m:f>
                      <m:r>
                        <a:rPr lang="en-US" sz="2800" i="1">
                          <a:latin typeface="Cambria Math" panose="02040503050406030204" pitchFamily="18" charset="0"/>
                        </a:rPr>
                        <m:t>+3.73×</m:t>
                      </m:r>
                      <m:sSup>
                        <m:sSupPr>
                          <m:ctrlPr>
                            <a:rPr lang="en-US" sz="2800" i="1">
                              <a:latin typeface="Cambria Math" panose="02040503050406030204" pitchFamily="18" charset="0"/>
                            </a:rPr>
                          </m:ctrlPr>
                        </m:sSupPr>
                        <m:e>
                          <m:r>
                            <a:rPr lang="en-US" sz="2800" i="1">
                              <a:latin typeface="Cambria Math" panose="02040503050406030204" pitchFamily="18" charset="0"/>
                            </a:rPr>
                            <m:t>10</m:t>
                          </m:r>
                        </m:e>
                        <m:sup>
                          <m:r>
                            <a:rPr lang="en-US" sz="2800" i="1">
                              <a:latin typeface="Cambria Math" panose="02040503050406030204" pitchFamily="18" charset="0"/>
                            </a:rPr>
                            <m:t>5</m:t>
                          </m:r>
                        </m:sup>
                      </m:sSup>
                      <m:f>
                        <m:fPr>
                          <m:ctrlPr>
                            <a:rPr lang="en-US" sz="2800" i="1">
                              <a:latin typeface="Cambria Math" panose="02040503050406030204" pitchFamily="18" charset="0"/>
                            </a:rPr>
                          </m:ctrlPr>
                        </m:fPr>
                        <m:num>
                          <m:r>
                            <a:rPr lang="en-US" sz="2800" i="1">
                              <a:latin typeface="Cambria Math" panose="02040503050406030204" pitchFamily="18" charset="0"/>
                            </a:rPr>
                            <m:t>𝑃</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𝑣</m:t>
                              </m:r>
                            </m:sub>
                          </m:sSub>
                        </m:num>
                        <m:den>
                          <m:d>
                            <m:dPr>
                              <m:ctrlPr>
                                <a:rPr lang="en-US" sz="2800" i="1">
                                  <a:latin typeface="Cambria Math" panose="02040503050406030204" pitchFamily="18" charset="0"/>
                                </a:rPr>
                              </m:ctrlPr>
                            </m:dPr>
                            <m:e>
                              <m:r>
                                <a:rPr lang="en-US" sz="2800" b="0" i="1" smtClean="0">
                                  <a:latin typeface="Cambria Math" panose="02040503050406030204" pitchFamily="18" charset="0"/>
                                </a:rPr>
                                <m:t>622</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𝑣</m:t>
                                  </m:r>
                                </m:sub>
                              </m:sSub>
                            </m:e>
                          </m:d>
                          <m:sSup>
                            <m:sSupPr>
                              <m:ctrlPr>
                                <a:rPr lang="en-US" sz="2800" i="1">
                                  <a:latin typeface="Cambria Math" panose="02040503050406030204" pitchFamily="18" charset="0"/>
                                </a:rPr>
                              </m:ctrlPr>
                            </m:sSupPr>
                            <m:e>
                              <m:r>
                                <a:rPr lang="en-US" sz="2800" i="1">
                                  <a:latin typeface="Cambria Math" panose="02040503050406030204" pitchFamily="18" charset="0"/>
                                </a:rPr>
                                <m:t>𝑇</m:t>
                              </m:r>
                            </m:e>
                            <m:sup>
                              <m:r>
                                <a:rPr lang="en-US" sz="2800" i="1">
                                  <a:latin typeface="Cambria Math" panose="02040503050406030204" pitchFamily="18" charset="0"/>
                                </a:rPr>
                                <m:t>2</m:t>
                              </m:r>
                            </m:sup>
                          </m:sSup>
                        </m:den>
                      </m:f>
                    </m:oMath>
                  </m:oMathPara>
                </a14:m>
                <a:endParaRPr lang="en-US" sz="2800" dirty="0"/>
              </a:p>
            </p:txBody>
          </p:sp>
        </mc:Choice>
        <mc:Fallback xmlns="">
          <p:sp>
            <p:nvSpPr>
              <p:cNvPr id="6" name="TextBox 5">
                <a:extLst>
                  <a:ext uri="{FF2B5EF4-FFF2-40B4-BE49-F238E27FC236}">
                    <a16:creationId xmlns:a16="http://schemas.microsoft.com/office/drawing/2014/main" id="{212E2AA0-B236-6147-A1A8-A883D68DBC33}"/>
                  </a:ext>
                </a:extLst>
              </p:cNvPr>
              <p:cNvSpPr txBox="1">
                <a:spLocks noRot="1" noChangeAspect="1" noMove="1" noResize="1" noEditPoints="1" noAdjustHandles="1" noChangeArrowheads="1" noChangeShapeType="1" noTextEdit="1"/>
              </p:cNvSpPr>
              <p:nvPr/>
            </p:nvSpPr>
            <p:spPr>
              <a:xfrm>
                <a:off x="8628" y="2171700"/>
                <a:ext cx="7954973" cy="971613"/>
              </a:xfrm>
              <a:prstGeom prst="rect">
                <a:avLst/>
              </a:prstGeom>
              <a:blipFill>
                <a:blip r:embed="rId2"/>
                <a:stretch>
                  <a:fillRect b="-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F8AD7FA-321C-5746-BECE-B83010461AE4}"/>
                  </a:ext>
                </a:extLst>
              </p:cNvPr>
              <p:cNvSpPr txBox="1"/>
              <p:nvPr/>
            </p:nvSpPr>
            <p:spPr>
              <a:xfrm>
                <a:off x="19788" y="4171973"/>
                <a:ext cx="9040039" cy="25887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𝑠𝑎𝑡</m:t>
                          </m:r>
                        </m:sub>
                      </m:sSub>
                      <m:r>
                        <a:rPr lang="en-US" sz="2800" i="1">
                          <a:latin typeface="Cambria Math" panose="02040503050406030204" pitchFamily="18" charset="0"/>
                        </a:rPr>
                        <m:t>=77.6</m:t>
                      </m:r>
                      <m:f>
                        <m:fPr>
                          <m:ctrlPr>
                            <a:rPr lang="en-US" sz="2800" i="1">
                              <a:latin typeface="Cambria Math" panose="02040503050406030204" pitchFamily="18" charset="0"/>
                            </a:rPr>
                          </m:ctrlPr>
                        </m:fPr>
                        <m:num>
                          <m:r>
                            <a:rPr lang="en-US" sz="2800" i="1">
                              <a:latin typeface="Cambria Math" panose="02040503050406030204" pitchFamily="18" charset="0"/>
                            </a:rPr>
                            <m:t>𝑃</m:t>
                          </m:r>
                        </m:num>
                        <m:den>
                          <m:r>
                            <a:rPr lang="en-US" sz="2800" i="1">
                              <a:latin typeface="Cambria Math" panose="02040503050406030204" pitchFamily="18" charset="0"/>
                            </a:rPr>
                            <m:t>𝑇</m:t>
                          </m:r>
                        </m:den>
                      </m:f>
                      <m:r>
                        <a:rPr lang="en-US" sz="2800" i="1">
                          <a:latin typeface="Cambria Math" panose="02040503050406030204" pitchFamily="18" charset="0"/>
                        </a:rPr>
                        <m:t>+3.73</m:t>
                      </m:r>
                      <m:sSup>
                        <m:sSupPr>
                          <m:ctrlPr>
                            <a:rPr lang="en-US" sz="2800" i="1">
                              <a:latin typeface="Cambria Math" panose="02040503050406030204" pitchFamily="18" charset="0"/>
                            </a:rPr>
                          </m:ctrlPr>
                        </m:sSupPr>
                        <m:e>
                          <m:r>
                            <m:rPr>
                              <m:nor/>
                            </m:rPr>
                            <a:rPr lang="en-US" sz="2800"/>
                            <m:t> ×</m:t>
                          </m:r>
                          <m:r>
                            <a:rPr lang="en-US" sz="2800" i="1">
                              <a:latin typeface="Cambria Math" panose="02040503050406030204" pitchFamily="18" charset="0"/>
                            </a:rPr>
                            <m:t>10</m:t>
                          </m:r>
                        </m:e>
                        <m:sup>
                          <m:r>
                            <a:rPr lang="en-US" sz="2800" i="1">
                              <a:latin typeface="Cambria Math" panose="02040503050406030204" pitchFamily="18" charset="0"/>
                            </a:rPr>
                            <m:t>5</m:t>
                          </m:r>
                        </m:sup>
                      </m:sSup>
                      <m:f>
                        <m:fPr>
                          <m:ctrlPr>
                            <a:rPr lang="en-US" sz="2800" i="1">
                              <a:latin typeface="Cambria Math" panose="02040503050406030204" pitchFamily="18" charset="0"/>
                            </a:rPr>
                          </m:ctrlPr>
                        </m:fPr>
                        <m:num>
                          <m:r>
                            <a:rPr lang="en-US" sz="2800" i="1">
                              <a:latin typeface="Cambria Math" panose="02040503050406030204" pitchFamily="18" charset="0"/>
                            </a:rPr>
                            <m:t>6.12×</m:t>
                          </m:r>
                          <m:r>
                            <m:rPr>
                              <m:nor/>
                            </m:rPr>
                            <a:rPr lang="en-US" sz="2800"/>
                            <m:t>exp</m:t>
                          </m:r>
                          <m:d>
                            <m:dPr>
                              <m:begChr m:val="["/>
                              <m:endChr m:val="]"/>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17.67</m:t>
                                  </m:r>
                                  <m:d>
                                    <m:dPr>
                                      <m:ctrlPr>
                                        <a:rPr lang="en-US" sz="2800" i="1">
                                          <a:latin typeface="Cambria Math" panose="02040503050406030204" pitchFamily="18" charset="0"/>
                                        </a:rPr>
                                      </m:ctrlPr>
                                    </m:dPr>
                                    <m:e>
                                      <m:r>
                                        <a:rPr lang="en-US" sz="2800" i="1">
                                          <a:latin typeface="Cambria Math" panose="02040503050406030204" pitchFamily="18" charset="0"/>
                                        </a:rPr>
                                        <m:t>𝑇</m:t>
                                      </m:r>
                                      <m:r>
                                        <a:rPr lang="en-US" sz="2800" i="1">
                                          <a:latin typeface="Cambria Math" panose="02040503050406030204" pitchFamily="18" charset="0"/>
                                        </a:rPr>
                                        <m:t>−273.15</m:t>
                                      </m:r>
                                    </m:e>
                                  </m:d>
                                </m:num>
                                <m:den>
                                  <m:r>
                                    <a:rPr lang="en-US" sz="2800" i="1">
                                      <a:latin typeface="Cambria Math" panose="02040503050406030204" pitchFamily="18" charset="0"/>
                                    </a:rPr>
                                    <m:t>𝑇</m:t>
                                  </m:r>
                                  <m:r>
                                    <a:rPr lang="en-US" sz="2800" i="1">
                                      <a:latin typeface="Cambria Math" panose="02040503050406030204" pitchFamily="18" charset="0"/>
                                    </a:rPr>
                                    <m:t>−29.65</m:t>
                                  </m:r>
                                </m:den>
                              </m:f>
                            </m:e>
                          </m:d>
                        </m:num>
                        <m:den>
                          <m:sSup>
                            <m:sSupPr>
                              <m:ctrlPr>
                                <a:rPr lang="en-US" sz="2800" i="1">
                                  <a:latin typeface="Cambria Math" panose="02040503050406030204" pitchFamily="18" charset="0"/>
                                </a:rPr>
                              </m:ctrlPr>
                            </m:sSupPr>
                            <m:e>
                              <m:r>
                                <a:rPr lang="en-US" sz="2800" i="1">
                                  <a:latin typeface="Cambria Math" panose="02040503050406030204" pitchFamily="18" charset="0"/>
                                </a:rPr>
                                <m:t>𝑇</m:t>
                              </m:r>
                            </m:e>
                            <m:sup>
                              <m:r>
                                <a:rPr lang="en-US" sz="2800" i="1">
                                  <a:latin typeface="Cambria Math" panose="02040503050406030204" pitchFamily="18" charset="0"/>
                                </a:rPr>
                                <m:t>2</m:t>
                              </m:r>
                            </m:sup>
                          </m:sSup>
                        </m:den>
                      </m:f>
                    </m:oMath>
                  </m:oMathPara>
                </a14:m>
                <a:endParaRPr lang="en-US" sz="2800" i="1" dirty="0"/>
              </a:p>
              <a:p>
                <a:endParaRPr lang="en-US" sz="2800" i="1" dirty="0"/>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+145</m:t>
                      </m:r>
                      <m:f>
                        <m:fPr>
                          <m:ctrlPr>
                            <a:rPr lang="en-US" sz="2800" i="1">
                              <a:latin typeface="Cambria Math" panose="02040503050406030204" pitchFamily="18" charset="0"/>
                            </a:rPr>
                          </m:ctrlPr>
                        </m:fPr>
                        <m:num>
                          <m:r>
                            <a:rPr lang="en-US" sz="2800" i="1">
                              <a:latin typeface="Cambria Math" panose="02040503050406030204" pitchFamily="18" charset="0"/>
                            </a:rPr>
                            <m:t>𝑃</m:t>
                          </m:r>
                        </m:num>
                        <m:den>
                          <m:r>
                            <a:rPr lang="en-US" sz="2800" b="0" i="1" smtClean="0">
                              <a:latin typeface="Cambria Math" panose="02040503050406030204" pitchFamily="18" charset="0"/>
                            </a:rPr>
                            <m:t>287</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 </m:t>
                          </m:r>
                          <m:r>
                            <a:rPr lang="en-US" sz="2800" i="1">
                              <a:latin typeface="Cambria Math" panose="02040503050406030204" pitchFamily="18" charset="0"/>
                            </a:rPr>
                            <m:t>𝑇</m:t>
                          </m:r>
                        </m:den>
                      </m:f>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𝑐𝑙𝑤</m:t>
                          </m:r>
                        </m:sub>
                      </m:sSub>
                      <m:r>
                        <a:rPr lang="en-US" sz="2800" i="1">
                          <a:latin typeface="Cambria Math" panose="02040503050406030204" pitchFamily="18" charset="0"/>
                        </a:rPr>
                        <m:t>+69</m:t>
                      </m:r>
                      <m:f>
                        <m:fPr>
                          <m:ctrlPr>
                            <a:rPr lang="en-US" sz="2800" i="1">
                              <a:latin typeface="Cambria Math" panose="02040503050406030204" pitchFamily="18" charset="0"/>
                            </a:rPr>
                          </m:ctrlPr>
                        </m:fPr>
                        <m:num>
                          <m:r>
                            <a:rPr lang="en-US" sz="2800" i="1">
                              <a:latin typeface="Cambria Math" panose="02040503050406030204" pitchFamily="18" charset="0"/>
                            </a:rPr>
                            <m:t>𝑃</m:t>
                          </m:r>
                        </m:num>
                        <m:den>
                          <m:r>
                            <a:rPr lang="en-US" sz="2800" b="0" i="1" smtClean="0">
                              <a:latin typeface="Cambria Math" panose="02040503050406030204" pitchFamily="18" charset="0"/>
                            </a:rPr>
                            <m:t>287</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𝑇</m:t>
                          </m:r>
                        </m:den>
                      </m:f>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𝑖𝑙𝑤</m:t>
                          </m:r>
                        </m:sub>
                      </m:sSub>
                    </m:oMath>
                  </m:oMathPara>
                </a14:m>
                <a:endParaRPr lang="en-US" sz="2800" dirty="0"/>
              </a:p>
            </p:txBody>
          </p:sp>
        </mc:Choice>
        <mc:Fallback xmlns="">
          <p:sp>
            <p:nvSpPr>
              <p:cNvPr id="12" name="TextBox 11">
                <a:extLst>
                  <a:ext uri="{FF2B5EF4-FFF2-40B4-BE49-F238E27FC236}">
                    <a16:creationId xmlns:a16="http://schemas.microsoft.com/office/drawing/2014/main" id="{6F8AD7FA-321C-5746-BECE-B83010461AE4}"/>
                  </a:ext>
                </a:extLst>
              </p:cNvPr>
              <p:cNvSpPr txBox="1">
                <a:spLocks noRot="1" noChangeAspect="1" noMove="1" noResize="1" noEditPoints="1" noAdjustHandles="1" noChangeArrowheads="1" noChangeShapeType="1" noTextEdit="1"/>
              </p:cNvSpPr>
              <p:nvPr/>
            </p:nvSpPr>
            <p:spPr>
              <a:xfrm>
                <a:off x="19788" y="4171973"/>
                <a:ext cx="9040039" cy="2588786"/>
              </a:xfrm>
              <a:prstGeom prst="rect">
                <a:avLst/>
              </a:prstGeom>
              <a:blipFill>
                <a:blip r:embed="rId3"/>
                <a:stretch>
                  <a:fillRect b="-4412"/>
                </a:stretch>
              </a:blipFill>
            </p:spPr>
            <p:txBody>
              <a:bodyPr/>
              <a:lstStyle/>
              <a:p>
                <a:r>
                  <a:rPr lang="en-US">
                    <a:noFill/>
                  </a:rPr>
                  <a:t> </a:t>
                </a:r>
              </a:p>
            </p:txBody>
          </p:sp>
        </mc:Fallback>
      </mc:AlternateContent>
    </p:spTree>
    <p:extLst>
      <p:ext uri="{BB962C8B-B14F-4D97-AF65-F5344CB8AC3E}">
        <p14:creationId xmlns:p14="http://schemas.microsoft.com/office/powerpoint/2010/main" val="204445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0"/>
            <a:ext cx="8229600" cy="1143000"/>
          </a:xfrm>
        </p:spPr>
        <p:txBody>
          <a:bodyPr/>
          <a:lstStyle/>
          <a:p>
            <a:r>
              <a:rPr lang="en-US" b="1" dirty="0">
                <a:solidFill>
                  <a:schemeClr val="bg1"/>
                </a:solidFill>
              </a:rPr>
              <a:t>Assimilation of GNSS-RO</a:t>
            </a:r>
          </a:p>
        </p:txBody>
      </p:sp>
      <p:sp>
        <p:nvSpPr>
          <p:cNvPr id="3" name="TextBox 2">
            <a:extLst>
              <a:ext uri="{FF2B5EF4-FFF2-40B4-BE49-F238E27FC236}">
                <a16:creationId xmlns:a16="http://schemas.microsoft.com/office/drawing/2014/main" id="{9FF47483-CEAA-7044-AD35-43D0D2697C6E}"/>
              </a:ext>
            </a:extLst>
          </p:cNvPr>
          <p:cNvSpPr txBox="1"/>
          <p:nvPr/>
        </p:nvSpPr>
        <p:spPr>
          <a:xfrm>
            <a:off x="5514975" y="2171700"/>
            <a:ext cx="184731"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9FC75EAE-DCCE-7C40-88B7-B9DD76D593CE}"/>
              </a:ext>
            </a:extLst>
          </p:cNvPr>
          <p:cNvSpPr>
            <a:spLocks noGrp="1"/>
          </p:cNvSpPr>
          <p:nvPr>
            <p:ph type="sldNum" sz="quarter" idx="12"/>
          </p:nvPr>
        </p:nvSpPr>
        <p:spPr/>
        <p:txBody>
          <a:bodyPr/>
          <a:lstStyle/>
          <a:p>
            <a:fld id="{464D3740-6ED1-F845-93BD-27C684B2C932}" type="slidenum">
              <a:rPr lang="en-US" smtClean="0"/>
              <a:t>15</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2E2AA0-B236-6147-A1A8-A883D68DBC33}"/>
                  </a:ext>
                </a:extLst>
              </p:cNvPr>
              <p:cNvSpPr txBox="1"/>
              <p:nvPr/>
            </p:nvSpPr>
            <p:spPr>
              <a:xfrm>
                <a:off x="-16625" y="2021058"/>
                <a:ext cx="7954973" cy="29159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𝑃</m:t>
                      </m:r>
                      <m:r>
                        <a:rPr lang="en-US" sz="2800" i="1" smtClean="0">
                          <a:latin typeface="Cambria Math" panose="02040503050406030204" pitchFamily="18" charset="0"/>
                        </a:rPr>
                        <m:t>=</m:t>
                      </m:r>
                      <m:r>
                        <a:rPr lang="en-US" sz="2800" i="1" smtClean="0">
                          <a:latin typeface="Cambria Math" panose="02040503050406030204" pitchFamily="18" charset="0"/>
                        </a:rPr>
                        <m:t>𝑝𝑟𝑒𝑠𝑠𝑢𝑟𝑒</m:t>
                      </m:r>
                      <m:r>
                        <a:rPr lang="en-US" sz="2800" i="1" smtClean="0">
                          <a:latin typeface="Cambria Math" panose="02040503050406030204" pitchFamily="18" charset="0"/>
                        </a:rPr>
                        <m:t> </m:t>
                      </m:r>
                      <m:r>
                        <a:rPr lang="en-US" sz="2800" i="1" smtClean="0">
                          <a:latin typeface="Cambria Math" panose="02040503050406030204" pitchFamily="18" charset="0"/>
                        </a:rPr>
                        <m:t>𝑖𝑛</m:t>
                      </m:r>
                      <m:r>
                        <a:rPr lang="en-US" sz="2800" i="1" smtClean="0">
                          <a:latin typeface="Cambria Math" panose="02040503050406030204" pitchFamily="18" charset="0"/>
                        </a:rPr>
                        <m:t> </m:t>
                      </m:r>
                      <m:r>
                        <a:rPr lang="en-US" sz="2800" i="1" smtClean="0">
                          <a:latin typeface="Cambria Math" panose="02040503050406030204" pitchFamily="18" charset="0"/>
                        </a:rPr>
                        <m:t>h𝑃𝑎</m:t>
                      </m:r>
                    </m:oMath>
                  </m:oMathPara>
                </a14:m>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m:t>
                      </m:r>
                      <m:r>
                        <a:rPr lang="en-US" sz="2800" b="0" i="1" smtClean="0">
                          <a:latin typeface="Cambria Math" panose="02040503050406030204" pitchFamily="18" charset="0"/>
                        </a:rPr>
                        <m:t>𝑇𝑒𝑚𝑝𝑒𝑟𝑎𝑡𝑢𝑟𝑒</m:t>
                      </m:r>
                      <m:r>
                        <a:rPr lang="en-US" sz="2800" b="0" i="1" smtClean="0">
                          <a:latin typeface="Cambria Math" panose="02040503050406030204" pitchFamily="18" charset="0"/>
                        </a:rPr>
                        <m:t> </m:t>
                      </m:r>
                      <m:r>
                        <a:rPr lang="en-US" sz="2800" b="0" i="1" smtClean="0">
                          <a:latin typeface="Cambria Math" panose="02040503050406030204" pitchFamily="18" charset="0"/>
                        </a:rPr>
                        <m:t>𝑖𝑛</m:t>
                      </m:r>
                      <m:r>
                        <a:rPr lang="en-US" sz="2800" b="0" i="1" smtClean="0">
                          <a:latin typeface="Cambria Math" panose="02040503050406030204" pitchFamily="18" charset="0"/>
                        </a:rPr>
                        <m:t> </m:t>
                      </m:r>
                      <m:r>
                        <a:rPr lang="en-US" sz="2800" b="0" i="1" smtClean="0">
                          <a:latin typeface="Cambria Math" panose="02040503050406030204" pitchFamily="18" charset="0"/>
                        </a:rPr>
                        <m:t>𝐾</m:t>
                      </m:r>
                    </m:oMath>
                  </m:oMathPara>
                </a14:m>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𝑞</m:t>
                          </m:r>
                        </m:e>
                        <m:sub>
                          <m:r>
                            <a:rPr lang="en-US" sz="2800" i="1">
                              <a:latin typeface="Cambria Math" panose="02040503050406030204" pitchFamily="18" charset="0"/>
                            </a:rPr>
                            <m:t>𝑣</m:t>
                          </m:r>
                        </m:sub>
                      </m:sSub>
                      <m:r>
                        <a:rPr lang="en-US" sz="2800" b="0" i="1" smtClean="0">
                          <a:latin typeface="Cambria Math" panose="02040503050406030204" pitchFamily="18" charset="0"/>
                        </a:rPr>
                        <m:t>=</m:t>
                      </m:r>
                      <m:r>
                        <a:rPr lang="en-US" sz="2800" b="0" i="1" smtClean="0">
                          <a:latin typeface="Cambria Math" panose="02040503050406030204" pitchFamily="18" charset="0"/>
                        </a:rPr>
                        <m:t>𝑤𝑎𝑡𝑒𝑟</m:t>
                      </m:r>
                      <m:r>
                        <a:rPr lang="en-US" sz="2800" b="0" i="1" smtClean="0">
                          <a:latin typeface="Cambria Math" panose="02040503050406030204" pitchFamily="18" charset="0"/>
                        </a:rPr>
                        <m:t> </m:t>
                      </m:r>
                      <m:r>
                        <a:rPr lang="en-US" sz="2800" b="0" i="1" smtClean="0">
                          <a:latin typeface="Cambria Math" panose="02040503050406030204" pitchFamily="18" charset="0"/>
                        </a:rPr>
                        <m:t>𝑣𝑎𝑝𝑜𝑟</m:t>
                      </m:r>
                      <m:r>
                        <a:rPr lang="en-US" sz="2800" b="0" i="1" smtClean="0">
                          <a:latin typeface="Cambria Math" panose="02040503050406030204" pitchFamily="18" charset="0"/>
                        </a:rPr>
                        <m:t> </m:t>
                      </m:r>
                      <m:r>
                        <a:rPr lang="en-US" sz="2800" b="0" i="1" smtClean="0">
                          <a:latin typeface="Cambria Math" panose="02040503050406030204" pitchFamily="18" charset="0"/>
                        </a:rPr>
                        <m:t>𝑚𝑖𝑥𝑖𝑛𝑔</m:t>
                      </m:r>
                      <m:r>
                        <a:rPr lang="en-US" sz="2800" b="0" i="1" smtClean="0">
                          <a:latin typeface="Cambria Math" panose="02040503050406030204" pitchFamily="18" charset="0"/>
                        </a:rPr>
                        <m:t> </m:t>
                      </m:r>
                      <m:r>
                        <a:rPr lang="en-US" sz="2800" b="0" i="1" smtClean="0">
                          <a:latin typeface="Cambria Math" panose="02040503050406030204" pitchFamily="18" charset="0"/>
                        </a:rPr>
                        <m:t>𝑟𝑎𝑡𝑖𝑜</m:t>
                      </m:r>
                      <m:r>
                        <a:rPr lang="en-US" sz="2800" b="0" i="1" smtClean="0">
                          <a:latin typeface="Cambria Math" panose="02040503050406030204" pitchFamily="18" charset="0"/>
                        </a:rPr>
                        <m:t> </m:t>
                      </m:r>
                      <m:r>
                        <a:rPr lang="en-US" sz="2800" b="0" i="1" smtClean="0">
                          <a:latin typeface="Cambria Math" panose="02040503050406030204" pitchFamily="18" charset="0"/>
                        </a:rPr>
                        <m:t>𝑖𝑛</m:t>
                      </m:r>
                      <m:f>
                        <m:fPr>
                          <m:type m:val="skw"/>
                          <m:ctrlPr>
                            <a:rPr lang="en-US" sz="2800" b="0" i="1" smtClean="0">
                              <a:latin typeface="Cambria Math" panose="02040503050406030204" pitchFamily="18" charset="0"/>
                            </a:rPr>
                          </m:ctrlPr>
                        </m:fPr>
                        <m:num>
                          <m:r>
                            <a:rPr lang="en-US" sz="2800" b="0" i="1" smtClean="0">
                              <a:latin typeface="Cambria Math" panose="02040503050406030204" pitchFamily="18" charset="0"/>
                            </a:rPr>
                            <m:t>𝑔</m:t>
                          </m:r>
                        </m:num>
                        <m:den>
                          <m:r>
                            <a:rPr lang="en-US" sz="2800" b="0" i="1" smtClean="0">
                              <a:latin typeface="Cambria Math" panose="02040503050406030204" pitchFamily="18" charset="0"/>
                            </a:rPr>
                            <m:t>𝑘𝑔</m:t>
                          </m:r>
                        </m:den>
                      </m:f>
                    </m:oMath>
                  </m:oMathPara>
                </a14:m>
                <a:endParaRPr lang="en-US" sz="2800" dirty="0"/>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𝑞</m:t>
                          </m:r>
                        </m:e>
                        <m:sub>
                          <m:r>
                            <a:rPr lang="en-US" sz="2800" i="1">
                              <a:latin typeface="Cambria Math" panose="02040503050406030204" pitchFamily="18" charset="0"/>
                            </a:rPr>
                            <m:t>𝑐𝑙𝑤</m:t>
                          </m:r>
                        </m:sub>
                      </m:sSub>
                      <m:r>
                        <a:rPr lang="en-US" sz="2800" i="1">
                          <a:latin typeface="Cambria Math" panose="02040503050406030204" pitchFamily="18" charset="0"/>
                        </a:rPr>
                        <m:t>=</m:t>
                      </m:r>
                      <m:r>
                        <a:rPr lang="en-US" sz="2800" b="0" i="1" smtClean="0">
                          <a:latin typeface="Cambria Math" panose="02040503050406030204" pitchFamily="18" charset="0"/>
                        </a:rPr>
                        <m:t>𝑐</m:t>
                      </m:r>
                      <m:r>
                        <a:rPr lang="en-US" sz="2800" i="1">
                          <a:latin typeface="Cambria Math" panose="02040503050406030204" pitchFamily="18" charset="0"/>
                        </a:rPr>
                        <m:t>𝑙𝑜𝑢𝑑</m:t>
                      </m:r>
                      <m:r>
                        <a:rPr lang="en-US" sz="2800" i="1">
                          <a:latin typeface="Cambria Math" panose="02040503050406030204" pitchFamily="18" charset="0"/>
                        </a:rPr>
                        <m:t> </m:t>
                      </m:r>
                      <m:r>
                        <a:rPr lang="en-US" sz="2800" i="1">
                          <a:latin typeface="Cambria Math" panose="02040503050406030204" pitchFamily="18" charset="0"/>
                        </a:rPr>
                        <m:t>𝑙𝑖𝑞𝑢𝑖𝑑</m:t>
                      </m:r>
                      <m:r>
                        <a:rPr lang="en-US" sz="2800" i="1">
                          <a:latin typeface="Cambria Math" panose="02040503050406030204" pitchFamily="18" charset="0"/>
                        </a:rPr>
                        <m:t> </m:t>
                      </m:r>
                      <m:r>
                        <a:rPr lang="en-US" sz="2800" i="1">
                          <a:latin typeface="Cambria Math" panose="02040503050406030204" pitchFamily="18" charset="0"/>
                        </a:rPr>
                        <m:t>𝑤𝑎𝑡𝑒𝑟</m:t>
                      </m:r>
                      <m:r>
                        <a:rPr lang="en-US" sz="2800" b="0" i="1" smtClean="0">
                          <a:latin typeface="Cambria Math" panose="02040503050406030204" pitchFamily="18" charset="0"/>
                        </a:rPr>
                        <m:t> </m:t>
                      </m:r>
                      <m:r>
                        <a:rPr lang="en-US" sz="2800" i="1">
                          <a:latin typeface="Cambria Math" panose="02040503050406030204" pitchFamily="18" charset="0"/>
                        </a:rPr>
                        <m:t>𝑚𝑖𝑥𝑖𝑛𝑔</m:t>
                      </m:r>
                      <m:r>
                        <a:rPr lang="en-US" sz="2800" i="1">
                          <a:latin typeface="Cambria Math" panose="02040503050406030204" pitchFamily="18" charset="0"/>
                        </a:rPr>
                        <m:t> </m:t>
                      </m:r>
                      <m:r>
                        <a:rPr lang="en-US" sz="2800" i="1">
                          <a:latin typeface="Cambria Math" panose="02040503050406030204" pitchFamily="18" charset="0"/>
                        </a:rPr>
                        <m:t>𝑟𝑎𝑡𝑖𝑜</m:t>
                      </m:r>
                      <m:r>
                        <a:rPr lang="en-US" sz="2800" i="1">
                          <a:latin typeface="Cambria Math" panose="02040503050406030204" pitchFamily="18" charset="0"/>
                        </a:rPr>
                        <m:t> </m:t>
                      </m:r>
                      <m:r>
                        <a:rPr lang="en-US" sz="2800" i="1">
                          <a:latin typeface="Cambria Math" panose="02040503050406030204" pitchFamily="18" charset="0"/>
                        </a:rPr>
                        <m:t>𝑖𝑛</m:t>
                      </m:r>
                      <m:f>
                        <m:fPr>
                          <m:type m:val="skw"/>
                          <m:ctrlPr>
                            <a:rPr lang="en-US" sz="2800" i="1">
                              <a:latin typeface="Cambria Math" panose="02040503050406030204" pitchFamily="18" charset="0"/>
                            </a:rPr>
                          </m:ctrlPr>
                        </m:fPr>
                        <m:num>
                          <m:r>
                            <a:rPr lang="en-US" sz="2800" i="1">
                              <a:latin typeface="Cambria Math" panose="02040503050406030204" pitchFamily="18" charset="0"/>
                            </a:rPr>
                            <m:t>𝑔</m:t>
                          </m:r>
                        </m:num>
                        <m:den>
                          <m:r>
                            <a:rPr lang="en-US" sz="2800" i="1">
                              <a:latin typeface="Cambria Math" panose="02040503050406030204" pitchFamily="18" charset="0"/>
                            </a:rPr>
                            <m:t>𝑘𝑔</m:t>
                          </m:r>
                        </m:den>
                      </m:f>
                    </m:oMath>
                  </m:oMathPara>
                </a14:m>
                <a:endParaRPr lang="en-US" sz="2800" dirty="0"/>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𝑞</m:t>
                          </m:r>
                        </m:e>
                        <m:sub>
                          <m:r>
                            <a:rPr lang="en-US" sz="2800" i="1">
                              <a:latin typeface="Cambria Math" panose="02040503050406030204" pitchFamily="18" charset="0"/>
                            </a:rPr>
                            <m:t>𝑖𝑙𝑤</m:t>
                          </m:r>
                        </m:sub>
                      </m:sSub>
                      <m:r>
                        <a:rPr lang="en-US" sz="2800" i="1">
                          <a:latin typeface="Cambria Math" panose="02040503050406030204" pitchFamily="18" charset="0"/>
                        </a:rPr>
                        <m:t> </m:t>
                      </m:r>
                      <m:r>
                        <a:rPr lang="en-US" sz="2800" i="1">
                          <a:latin typeface="Cambria Math" panose="02040503050406030204" pitchFamily="18" charset="0"/>
                        </a:rPr>
                        <m:t>𝑖𝑐𝑒</m:t>
                      </m:r>
                      <m:r>
                        <a:rPr lang="en-US" sz="2800" i="1">
                          <a:latin typeface="Cambria Math" panose="02040503050406030204" pitchFamily="18" charset="0"/>
                        </a:rPr>
                        <m:t> </m:t>
                      </m:r>
                      <m:r>
                        <a:rPr lang="en-US" sz="2800" i="1">
                          <a:latin typeface="Cambria Math" panose="02040503050406030204" pitchFamily="18" charset="0"/>
                        </a:rPr>
                        <m:t>𝑙𝑖𝑞𝑢𝑖𝑑</m:t>
                      </m:r>
                      <m:r>
                        <a:rPr lang="en-US" sz="2800" i="1">
                          <a:latin typeface="Cambria Math" panose="02040503050406030204" pitchFamily="18" charset="0"/>
                        </a:rPr>
                        <m:t> </m:t>
                      </m:r>
                      <m:r>
                        <a:rPr lang="en-US" sz="2800" i="1">
                          <a:latin typeface="Cambria Math" panose="02040503050406030204" pitchFamily="18" charset="0"/>
                        </a:rPr>
                        <m:t>𝑤𝑎𝑡𝑒𝑟</m:t>
                      </m:r>
                      <m:r>
                        <a:rPr lang="en-US" sz="2800" b="0" i="1" smtClean="0">
                          <a:latin typeface="Cambria Math" panose="02040503050406030204" pitchFamily="18" charset="0"/>
                        </a:rPr>
                        <m:t> </m:t>
                      </m:r>
                      <m:r>
                        <a:rPr lang="en-US" sz="2800" i="1">
                          <a:latin typeface="Cambria Math" panose="02040503050406030204" pitchFamily="18" charset="0"/>
                        </a:rPr>
                        <m:t>𝑚𝑖𝑥𝑖𝑛𝑔</m:t>
                      </m:r>
                      <m:r>
                        <a:rPr lang="en-US" sz="2800" i="1">
                          <a:latin typeface="Cambria Math" panose="02040503050406030204" pitchFamily="18" charset="0"/>
                        </a:rPr>
                        <m:t> </m:t>
                      </m:r>
                      <m:r>
                        <a:rPr lang="en-US" sz="2800" i="1">
                          <a:latin typeface="Cambria Math" panose="02040503050406030204" pitchFamily="18" charset="0"/>
                        </a:rPr>
                        <m:t>𝑟𝑎𝑡𝑖𝑜</m:t>
                      </m:r>
                      <m:r>
                        <a:rPr lang="en-US" sz="2800" i="1">
                          <a:latin typeface="Cambria Math" panose="02040503050406030204" pitchFamily="18" charset="0"/>
                        </a:rPr>
                        <m:t> </m:t>
                      </m:r>
                      <m:r>
                        <a:rPr lang="en-US" sz="2800" i="1">
                          <a:latin typeface="Cambria Math" panose="02040503050406030204" pitchFamily="18" charset="0"/>
                        </a:rPr>
                        <m:t>𝑖𝑛</m:t>
                      </m:r>
                      <m:f>
                        <m:fPr>
                          <m:type m:val="skw"/>
                          <m:ctrlPr>
                            <a:rPr lang="en-US" sz="2800" i="1">
                              <a:latin typeface="Cambria Math" panose="02040503050406030204" pitchFamily="18" charset="0"/>
                            </a:rPr>
                          </m:ctrlPr>
                        </m:fPr>
                        <m:num>
                          <m:r>
                            <a:rPr lang="en-US" sz="2800" i="1">
                              <a:latin typeface="Cambria Math" panose="02040503050406030204" pitchFamily="18" charset="0"/>
                            </a:rPr>
                            <m:t>𝑔</m:t>
                          </m:r>
                        </m:num>
                        <m:den>
                          <m:r>
                            <a:rPr lang="en-US" sz="2800" i="1">
                              <a:latin typeface="Cambria Math" panose="02040503050406030204" pitchFamily="18" charset="0"/>
                            </a:rPr>
                            <m:t>𝑘𝑔</m:t>
                          </m:r>
                        </m:den>
                      </m:f>
                    </m:oMath>
                  </m:oMathPara>
                </a14:m>
                <a:endParaRPr lang="en-US" sz="2800" dirty="0"/>
              </a:p>
            </p:txBody>
          </p:sp>
        </mc:Choice>
        <mc:Fallback xmlns="">
          <p:sp>
            <p:nvSpPr>
              <p:cNvPr id="6" name="TextBox 5">
                <a:extLst>
                  <a:ext uri="{FF2B5EF4-FFF2-40B4-BE49-F238E27FC236}">
                    <a16:creationId xmlns:a16="http://schemas.microsoft.com/office/drawing/2014/main" id="{212E2AA0-B236-6147-A1A8-A883D68DBC33}"/>
                  </a:ext>
                </a:extLst>
              </p:cNvPr>
              <p:cNvSpPr txBox="1">
                <a:spLocks noRot="1" noChangeAspect="1" noMove="1" noResize="1" noEditPoints="1" noAdjustHandles="1" noChangeArrowheads="1" noChangeShapeType="1" noTextEdit="1"/>
              </p:cNvSpPr>
              <p:nvPr/>
            </p:nvSpPr>
            <p:spPr>
              <a:xfrm>
                <a:off x="-16625" y="2021058"/>
                <a:ext cx="7954973" cy="2915991"/>
              </a:xfrm>
              <a:prstGeom prst="rect">
                <a:avLst/>
              </a:prstGeom>
              <a:blipFill>
                <a:blip r:embed="rId2"/>
                <a:stretch>
                  <a:fillRect b="-42424"/>
                </a:stretch>
              </a:blipFill>
            </p:spPr>
            <p:txBody>
              <a:bodyPr/>
              <a:lstStyle/>
              <a:p>
                <a:r>
                  <a:rPr lang="en-US">
                    <a:noFill/>
                  </a:rPr>
                  <a:t> </a:t>
                </a:r>
              </a:p>
            </p:txBody>
          </p:sp>
        </mc:Fallback>
      </mc:AlternateContent>
    </p:spTree>
    <p:extLst>
      <p:ext uri="{BB962C8B-B14F-4D97-AF65-F5344CB8AC3E}">
        <p14:creationId xmlns:p14="http://schemas.microsoft.com/office/powerpoint/2010/main" val="757802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89A62B-2F5F-1E4F-8DC6-8E697BC41D66}"/>
              </a:ext>
            </a:extLst>
          </p:cNvPr>
          <p:cNvPicPr>
            <a:picLocks noChangeAspect="1"/>
          </p:cNvPicPr>
          <p:nvPr/>
        </p:nvPicPr>
        <p:blipFill>
          <a:blip r:embed="rId3"/>
          <a:stretch>
            <a:fillRect/>
          </a:stretch>
        </p:blipFill>
        <p:spPr>
          <a:xfrm>
            <a:off x="914400" y="1371600"/>
            <a:ext cx="7315200" cy="5486400"/>
          </a:xfrm>
          <a:prstGeom prst="rect">
            <a:avLst/>
          </a:prstGeom>
        </p:spPr>
      </p:pic>
      <p:sp>
        <p:nvSpPr>
          <p:cNvPr id="5" name="Title 4">
            <a:extLst>
              <a:ext uri="{FF2B5EF4-FFF2-40B4-BE49-F238E27FC236}">
                <a16:creationId xmlns:a16="http://schemas.microsoft.com/office/drawing/2014/main" id="{DFBFC07B-0B42-E243-AF5E-182B727939E1}"/>
              </a:ext>
            </a:extLst>
          </p:cNvPr>
          <p:cNvSpPr>
            <a:spLocks noGrp="1"/>
          </p:cNvSpPr>
          <p:nvPr>
            <p:ph type="title"/>
          </p:nvPr>
        </p:nvSpPr>
        <p:spPr>
          <a:xfrm>
            <a:off x="381000" y="0"/>
            <a:ext cx="8229600" cy="1143000"/>
          </a:xfrm>
        </p:spPr>
        <p:txBody>
          <a:bodyPr>
            <a:noAutofit/>
          </a:bodyPr>
          <a:lstStyle/>
          <a:p>
            <a:pPr>
              <a:spcBef>
                <a:spcPts val="0"/>
              </a:spcBef>
              <a:defRPr/>
            </a:pPr>
            <a:r>
              <a:rPr lang="en-US" b="1" dirty="0">
                <a:solidFill>
                  <a:schemeClr val="bg1"/>
                </a:solidFill>
              </a:rPr>
              <a:t>Refractivity as Function of RH</a:t>
            </a:r>
          </a:p>
        </p:txBody>
      </p:sp>
      <p:sp>
        <p:nvSpPr>
          <p:cNvPr id="2" name="Slide Number Placeholder 1">
            <a:extLst>
              <a:ext uri="{FF2B5EF4-FFF2-40B4-BE49-F238E27FC236}">
                <a16:creationId xmlns:a16="http://schemas.microsoft.com/office/drawing/2014/main" id="{1DB2E472-9382-694B-BD73-56121E905E63}"/>
              </a:ext>
            </a:extLst>
          </p:cNvPr>
          <p:cNvSpPr>
            <a:spLocks noGrp="1"/>
          </p:cNvSpPr>
          <p:nvPr>
            <p:ph type="sldNum" sz="quarter" idx="12"/>
          </p:nvPr>
        </p:nvSpPr>
        <p:spPr/>
        <p:txBody>
          <a:bodyPr/>
          <a:lstStyle/>
          <a:p>
            <a:fld id="{464D3740-6ED1-F845-93BD-27C684B2C932}" type="slidenum">
              <a:rPr lang="en-US" smtClean="0"/>
              <a:t>16</a:t>
            </a:fld>
            <a:endParaRPr lang="en-US"/>
          </a:p>
        </p:txBody>
      </p:sp>
    </p:spTree>
    <p:extLst>
      <p:ext uri="{BB962C8B-B14F-4D97-AF65-F5344CB8AC3E}">
        <p14:creationId xmlns:p14="http://schemas.microsoft.com/office/powerpoint/2010/main" val="169028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8CAA17F-F1A1-A046-AD99-7196D1BD18A7}"/>
              </a:ext>
            </a:extLst>
          </p:cNvPr>
          <p:cNvPicPr>
            <a:picLocks noChangeAspect="1"/>
          </p:cNvPicPr>
          <p:nvPr/>
        </p:nvPicPr>
        <p:blipFill>
          <a:blip r:embed="rId3"/>
          <a:stretch>
            <a:fillRect/>
          </a:stretch>
        </p:blipFill>
        <p:spPr>
          <a:xfrm>
            <a:off x="914400" y="1371600"/>
            <a:ext cx="7315200" cy="5486400"/>
          </a:xfrm>
          <a:prstGeom prst="rect">
            <a:avLst/>
          </a:prstGeom>
        </p:spPr>
      </p:pic>
      <p:sp>
        <p:nvSpPr>
          <p:cNvPr id="5" name="Title 4">
            <a:extLst>
              <a:ext uri="{FF2B5EF4-FFF2-40B4-BE49-F238E27FC236}">
                <a16:creationId xmlns:a16="http://schemas.microsoft.com/office/drawing/2014/main" id="{DFBFC07B-0B42-E243-AF5E-182B727939E1}"/>
              </a:ext>
            </a:extLst>
          </p:cNvPr>
          <p:cNvSpPr>
            <a:spLocks noGrp="1"/>
          </p:cNvSpPr>
          <p:nvPr>
            <p:ph type="title"/>
          </p:nvPr>
        </p:nvSpPr>
        <p:spPr>
          <a:xfrm>
            <a:off x="381000" y="0"/>
            <a:ext cx="8229600" cy="1143000"/>
          </a:xfrm>
        </p:spPr>
        <p:txBody>
          <a:bodyPr>
            <a:noAutofit/>
          </a:bodyPr>
          <a:lstStyle/>
          <a:p>
            <a:pPr>
              <a:spcBef>
                <a:spcPts val="0"/>
              </a:spcBef>
              <a:defRPr/>
            </a:pPr>
            <a:r>
              <a:rPr lang="en-US" b="1" dirty="0">
                <a:solidFill>
                  <a:schemeClr val="bg1"/>
                </a:solidFill>
              </a:rPr>
              <a:t>Refractivity as Function of RH</a:t>
            </a:r>
          </a:p>
        </p:txBody>
      </p:sp>
      <p:sp>
        <p:nvSpPr>
          <p:cNvPr id="2" name="Slide Number Placeholder 1">
            <a:extLst>
              <a:ext uri="{FF2B5EF4-FFF2-40B4-BE49-F238E27FC236}">
                <a16:creationId xmlns:a16="http://schemas.microsoft.com/office/drawing/2014/main" id="{1DB2E472-9382-694B-BD73-56121E905E63}"/>
              </a:ext>
            </a:extLst>
          </p:cNvPr>
          <p:cNvSpPr>
            <a:spLocks noGrp="1"/>
          </p:cNvSpPr>
          <p:nvPr>
            <p:ph type="sldNum" sz="quarter" idx="12"/>
          </p:nvPr>
        </p:nvSpPr>
        <p:spPr/>
        <p:txBody>
          <a:bodyPr/>
          <a:lstStyle/>
          <a:p>
            <a:fld id="{464D3740-6ED1-F845-93BD-27C684B2C932}" type="slidenum">
              <a:rPr lang="en-US" smtClean="0"/>
              <a:t>17</a:t>
            </a:fld>
            <a:endParaRPr lang="en-US"/>
          </a:p>
        </p:txBody>
      </p:sp>
    </p:spTree>
    <p:extLst>
      <p:ext uri="{BB962C8B-B14F-4D97-AF65-F5344CB8AC3E}">
        <p14:creationId xmlns:p14="http://schemas.microsoft.com/office/powerpoint/2010/main" val="3567403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0"/>
            <a:ext cx="8229600" cy="1143000"/>
          </a:xfrm>
        </p:spPr>
        <p:txBody>
          <a:bodyPr/>
          <a:lstStyle/>
          <a:p>
            <a:r>
              <a:rPr lang="en-US" b="1" dirty="0">
                <a:solidFill>
                  <a:schemeClr val="bg1"/>
                </a:solidFill>
              </a:rPr>
              <a:t>Smoothing</a:t>
            </a:r>
          </a:p>
        </p:txBody>
      </p:sp>
      <p:sp>
        <p:nvSpPr>
          <p:cNvPr id="20" name="Content Placeholder 2"/>
          <p:cNvSpPr txBox="1">
            <a:spLocks/>
          </p:cNvSpPr>
          <p:nvPr/>
        </p:nvSpPr>
        <p:spPr bwMode="auto">
          <a:xfrm>
            <a:off x="474132" y="1414195"/>
            <a:ext cx="7769225" cy="361419"/>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339725" indent="-339725" algn="l" defTabSz="457200" rtl="0" eaLnBrk="0" fontAlgn="base" hangingPunct="0">
              <a:lnSpc>
                <a:spcPct val="83000"/>
              </a:lnSpc>
              <a:spcBef>
                <a:spcPts val="625"/>
              </a:spcBef>
              <a:spcAft>
                <a:spcPct val="0"/>
              </a:spcAft>
              <a:buClr>
                <a:srgbClr val="000000"/>
              </a:buClr>
              <a:buSzPct val="125000"/>
              <a:buFont typeface="Arial" charset="0"/>
              <a:buChar char="•"/>
              <a:defRPr sz="2000" b="1">
                <a:solidFill>
                  <a:srgbClr val="000000"/>
                </a:solidFill>
                <a:latin typeface="+mn-lt"/>
                <a:ea typeface="+mn-ea"/>
                <a:cs typeface="+mn-cs"/>
              </a:defRPr>
            </a:lvl1pPr>
            <a:lvl2pPr marL="858838" indent="-339725" algn="l" defTabSz="457200" rtl="0" eaLnBrk="0" fontAlgn="base" hangingPunct="0">
              <a:lnSpc>
                <a:spcPct val="83000"/>
              </a:lnSpc>
              <a:spcBef>
                <a:spcPts val="563"/>
              </a:spcBef>
              <a:spcAft>
                <a:spcPct val="0"/>
              </a:spcAft>
              <a:buClr>
                <a:srgbClr val="000000"/>
              </a:buClr>
              <a:buSzPct val="100000"/>
              <a:buFont typeface="Arial" charset="0"/>
              <a:buChar char="–"/>
              <a:defRPr b="1">
                <a:solidFill>
                  <a:srgbClr val="000000"/>
                </a:solidFill>
                <a:latin typeface="+mn-lt"/>
                <a:ea typeface="+mn-ea"/>
                <a:cs typeface="+mn-cs"/>
              </a:defRPr>
            </a:lvl2pPr>
            <a:lvl3pPr marL="1201738" indent="-228600" algn="l" defTabSz="457200" rtl="0" eaLnBrk="0" fontAlgn="base" hangingPunct="0">
              <a:lnSpc>
                <a:spcPct val="83000"/>
              </a:lnSpc>
              <a:spcBef>
                <a:spcPts val="500"/>
              </a:spcBef>
              <a:spcAft>
                <a:spcPct val="0"/>
              </a:spcAft>
              <a:buClr>
                <a:srgbClr val="000000"/>
              </a:buClr>
              <a:buSzPct val="100000"/>
              <a:buFont typeface="Arial" charset="0"/>
              <a:buChar char=" "/>
              <a:defRPr sz="1600" b="1">
                <a:solidFill>
                  <a:srgbClr val="000000"/>
                </a:solidFill>
                <a:latin typeface="+mn-lt"/>
                <a:ea typeface="+mn-ea"/>
                <a:cs typeface="+mn-cs"/>
              </a:defRPr>
            </a:lvl3pPr>
            <a:lvl4pPr marL="1543050" indent="-119063" algn="l" defTabSz="457200" rtl="0" eaLnBrk="0" fontAlgn="base" hangingPunct="0">
              <a:lnSpc>
                <a:spcPct val="83000"/>
              </a:lnSpc>
              <a:spcBef>
                <a:spcPts val="438"/>
              </a:spcBef>
              <a:spcAft>
                <a:spcPct val="0"/>
              </a:spcAft>
              <a:buClr>
                <a:srgbClr val="000000"/>
              </a:buClr>
              <a:buSzPct val="100000"/>
              <a:buFont typeface="Arial" charset="0"/>
              <a:buChar char=" "/>
              <a:defRPr sz="1400" b="1">
                <a:solidFill>
                  <a:srgbClr val="000000"/>
                </a:solidFill>
                <a:latin typeface="+mn-lt"/>
                <a:ea typeface="+mn-ea"/>
                <a:cs typeface="+mn-cs"/>
              </a:defRPr>
            </a:lvl4pPr>
            <a:lvl5pPr marL="1828800" algn="l" defTabSz="457200" rtl="0" eaLnBrk="0" fontAlgn="base" hangingPunct="0">
              <a:lnSpc>
                <a:spcPct val="83000"/>
              </a:lnSpc>
              <a:spcBef>
                <a:spcPts val="438"/>
              </a:spcBef>
              <a:spcAft>
                <a:spcPct val="0"/>
              </a:spcAft>
              <a:buClr>
                <a:srgbClr val="000000"/>
              </a:buClr>
              <a:buSzPct val="100000"/>
              <a:buFont typeface="Arial" charset="0"/>
              <a:buChar char=" "/>
              <a:defRPr sz="1400" b="1">
                <a:solidFill>
                  <a:srgbClr val="000000"/>
                </a:solidFill>
                <a:latin typeface="+mn-lt"/>
                <a:ea typeface="+mn-ea"/>
                <a:cs typeface="+mn-cs"/>
              </a:defRPr>
            </a:lvl5pPr>
            <a:lvl6pPr marL="22860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6pPr>
            <a:lvl7pPr marL="27432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7pPr>
            <a:lvl8pPr marL="32004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8pPr>
            <a:lvl9pPr marL="3657600" algn="l" defTabSz="457200" rtl="0" eaLnBrk="0" fontAlgn="base" hangingPunct="0">
              <a:lnSpc>
                <a:spcPct val="83000"/>
              </a:lnSpc>
              <a:spcBef>
                <a:spcPts val="438"/>
              </a:spcBef>
              <a:spcAft>
                <a:spcPct val="0"/>
              </a:spcAft>
              <a:buClr>
                <a:srgbClr val="000000"/>
              </a:buClr>
              <a:buSzPct val="100000"/>
              <a:buFont typeface="Arial" pitchFamily="-111" charset="0"/>
              <a:buChar char=" "/>
              <a:defRPr sz="1400" b="1">
                <a:solidFill>
                  <a:srgbClr val="000000"/>
                </a:solidFill>
                <a:latin typeface="+mn-lt"/>
                <a:ea typeface="+mn-ea"/>
                <a:cs typeface="+mn-cs"/>
              </a:defRPr>
            </a:lvl9pPr>
          </a:lstStyle>
          <a:p>
            <a:pPr marL="0" indent="0">
              <a:buFont typeface="Arial" charset="0"/>
              <a:buNone/>
            </a:pPr>
            <a:r>
              <a:rPr lang="en-US" sz="2800" baseline="0" dirty="0">
                <a:solidFill>
                  <a:schemeClr val="accent1"/>
                </a:solidFill>
              </a:rPr>
              <a:t>Refractivity for non saturated air</a:t>
            </a:r>
            <a:r>
              <a:rPr lang="en-US" sz="2400" baseline="0" dirty="0">
                <a:solidFill>
                  <a:schemeClr val="accent1"/>
                </a:solidFill>
              </a:rPr>
              <a:t>:</a:t>
            </a:r>
          </a:p>
        </p:txBody>
      </p:sp>
      <p:sp>
        <p:nvSpPr>
          <p:cNvPr id="3" name="TextBox 2">
            <a:extLst>
              <a:ext uri="{FF2B5EF4-FFF2-40B4-BE49-F238E27FC236}">
                <a16:creationId xmlns:a16="http://schemas.microsoft.com/office/drawing/2014/main" id="{9FF47483-CEAA-7044-AD35-43D0D2697C6E}"/>
              </a:ext>
            </a:extLst>
          </p:cNvPr>
          <p:cNvSpPr txBox="1"/>
          <p:nvPr/>
        </p:nvSpPr>
        <p:spPr>
          <a:xfrm>
            <a:off x="5514975" y="2171700"/>
            <a:ext cx="184731" cy="369332"/>
          </a:xfrm>
          <a:prstGeom prst="rect">
            <a:avLst/>
          </a:prstGeom>
          <a:noFill/>
        </p:spPr>
        <p:txBody>
          <a:bodyPr wrap="none" rtlCol="0">
            <a:spAutoFit/>
          </a:bodyPr>
          <a:lstStyle/>
          <a:p>
            <a:endParaRPr lang="en-US" dirty="0"/>
          </a:p>
        </p:txBody>
      </p:sp>
      <p:sp>
        <p:nvSpPr>
          <p:cNvPr id="4" name="Slide Number Placeholder 3">
            <a:extLst>
              <a:ext uri="{FF2B5EF4-FFF2-40B4-BE49-F238E27FC236}">
                <a16:creationId xmlns:a16="http://schemas.microsoft.com/office/drawing/2014/main" id="{9FC75EAE-DCCE-7C40-88B7-B9DD76D593CE}"/>
              </a:ext>
            </a:extLst>
          </p:cNvPr>
          <p:cNvSpPr>
            <a:spLocks noGrp="1"/>
          </p:cNvSpPr>
          <p:nvPr>
            <p:ph type="sldNum" sz="quarter" idx="12"/>
          </p:nvPr>
        </p:nvSpPr>
        <p:spPr/>
        <p:txBody>
          <a:bodyPr/>
          <a:lstStyle/>
          <a:p>
            <a:fld id="{464D3740-6ED1-F845-93BD-27C684B2C932}" type="slidenum">
              <a:rPr lang="en-US" smtClean="0"/>
              <a:t>18</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2E2AA0-B236-6147-A1A8-A883D68DBC33}"/>
                  </a:ext>
                </a:extLst>
              </p:cNvPr>
              <p:cNvSpPr txBox="1"/>
              <p:nvPr/>
            </p:nvSpPr>
            <p:spPr>
              <a:xfrm>
                <a:off x="8627" y="2171700"/>
                <a:ext cx="9135373" cy="9484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𝑁</m:t>
                      </m:r>
                      <m:r>
                        <a:rPr lang="en-US" sz="280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d>
                        <m:dPr>
                          <m:ctrlPr>
                            <a:rPr lang="en-US" sz="2800" i="1">
                              <a:latin typeface="Cambria Math" panose="02040503050406030204" pitchFamily="18" charset="0"/>
                            </a:rPr>
                          </m:ctrlPr>
                        </m:dPr>
                        <m:e>
                          <m:eqArr>
                            <m:eqArrPr>
                              <m:ctrlPr>
                                <a:rPr lang="en-US" sz="2800" i="1">
                                  <a:latin typeface="Cambria Math" panose="02040503050406030204" pitchFamily="18" charset="0"/>
                                </a:rPr>
                              </m:ctrlPr>
                            </m:eqArrPr>
                            <m:e>
                              <m:func>
                                <m:funcPr>
                                  <m:ctrlPr>
                                    <a:rPr lang="en-US" sz="2800" i="1">
                                      <a:latin typeface="Cambria Math" panose="02040503050406030204" pitchFamily="18" charset="0"/>
                                    </a:rPr>
                                  </m:ctrlPr>
                                </m:funcPr>
                                <m:fName>
                                  <m:r>
                                    <a:rPr lang="en-US" sz="2800">
                                      <a:latin typeface="Cambria Math" panose="02040503050406030204" pitchFamily="18" charset="0"/>
                                    </a:rPr>
                                    <m:t>(</m:t>
                                  </m:r>
                                  <m:r>
                                    <m:rPr>
                                      <m:sty m:val="p"/>
                                    </m:rPr>
                                    <a:rPr lang="en-US" sz="2800">
                                      <a:latin typeface="Cambria Math" panose="02040503050406030204" pitchFamily="18" charset="0"/>
                                    </a:rPr>
                                    <m:t>tanh</m:t>
                                  </m:r>
                                </m:fName>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𝑅𝐻</m:t>
                                      </m:r>
                                      <m:r>
                                        <a:rPr lang="en-US" sz="2800" i="1">
                                          <a:latin typeface="Cambria Math" panose="02040503050406030204" pitchFamily="18" charset="0"/>
                                        </a:rPr>
                                        <m:t>−</m:t>
                                      </m:r>
                                      <m:r>
                                        <a:rPr lang="en-US" sz="2800" i="1">
                                          <a:latin typeface="Cambria Math" panose="02040503050406030204" pitchFamily="18" charset="0"/>
                                        </a:rPr>
                                        <m:t>𝑅</m:t>
                                      </m:r>
                                      <m:sSup>
                                        <m:sSupPr>
                                          <m:ctrlPr>
                                            <a:rPr lang="en-US" sz="2800" i="1">
                                              <a:latin typeface="Cambria Math" panose="02040503050406030204" pitchFamily="18" charset="0"/>
                                            </a:rPr>
                                          </m:ctrlPr>
                                        </m:sSupPr>
                                        <m:e>
                                          <m:r>
                                            <a:rPr lang="en-US" sz="2800" i="1">
                                              <a:latin typeface="Cambria Math" panose="02040503050406030204" pitchFamily="18" charset="0"/>
                                            </a:rPr>
                                            <m:t>𝐻</m:t>
                                          </m:r>
                                        </m:e>
                                        <m:sup>
                                          <m:r>
                                            <a:rPr lang="en-US" sz="2800" i="1">
                                              <a:latin typeface="Cambria Math" panose="02040503050406030204" pitchFamily="18" charset="0"/>
                                            </a:rPr>
                                            <m:t>∗</m:t>
                                          </m:r>
                                        </m:sup>
                                      </m:sSup>
                                    </m:e>
                                  </m:d>
                                </m:e>
                              </m:func>
                              <m:r>
                                <a:rPr lang="en-US" sz="2800" b="0" i="1" smtClean="0">
                                  <a:latin typeface="Cambria Math" panose="02040503050406030204" pitchFamily="18" charset="0"/>
                                </a:rPr>
                                <m:t>+</m:t>
                              </m:r>
                              <m:r>
                                <a:rPr lang="en-US" sz="2800" i="1">
                                  <a:latin typeface="Cambria Math" panose="02040503050406030204" pitchFamily="18" charset="0"/>
                                </a:rPr>
                                <m:t>1)</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i="1">
                                      <a:latin typeface="Cambria Math" panose="02040503050406030204" pitchFamily="18" charset="0"/>
                                    </a:rPr>
                                    <m:t>𝑁</m:t>
                                  </m:r>
                                </m:e>
                                <m:sub>
                                  <m:r>
                                    <a:rPr lang="en-US" sz="2800" i="1">
                                      <a:latin typeface="Cambria Math" panose="02040503050406030204" pitchFamily="18" charset="0"/>
                                    </a:rPr>
                                    <m:t>𝑠𝑎𝑡</m:t>
                                  </m:r>
                                </m:sub>
                              </m:sSub>
                            </m:e>
                            <m:e>
                              <m:r>
                                <a:rPr lang="en-US" sz="2800" i="1">
                                  <a:latin typeface="Cambria Math" panose="02040503050406030204" pitchFamily="18" charset="0"/>
                                </a:rPr>
                                <m:t>−</m:t>
                              </m:r>
                              <m:sSub>
                                <m:sSubPr>
                                  <m:ctrlPr>
                                    <a:rPr lang="en-US" sz="2800" i="1">
                                      <a:latin typeface="Cambria Math" panose="02040503050406030204" pitchFamily="18" charset="0"/>
                                    </a:rPr>
                                  </m:ctrlPr>
                                </m:sSubPr>
                                <m:e>
                                  <m:func>
                                    <m:funcPr>
                                      <m:ctrlPr>
                                        <a:rPr lang="en-US" sz="2800" i="1">
                                          <a:latin typeface="Cambria Math" panose="02040503050406030204" pitchFamily="18" charset="0"/>
                                        </a:rPr>
                                      </m:ctrlPr>
                                    </m:funcPr>
                                    <m:fName>
                                      <m:r>
                                        <a:rPr lang="en-US" sz="2800">
                                          <a:latin typeface="Cambria Math" panose="02040503050406030204" pitchFamily="18" charset="0"/>
                                        </a:rPr>
                                        <m:t>(</m:t>
                                      </m:r>
                                      <m:r>
                                        <m:rPr>
                                          <m:sty m:val="p"/>
                                        </m:rPr>
                                        <a:rPr lang="en-US" sz="2800">
                                          <a:latin typeface="Cambria Math" panose="02040503050406030204" pitchFamily="18" charset="0"/>
                                        </a:rPr>
                                        <m:t>tanh</m:t>
                                      </m:r>
                                    </m:fName>
                                    <m:e>
                                      <m:r>
                                        <a:rPr lang="en-US" sz="2800" i="1">
                                          <a:latin typeface="Cambria Math" panose="02040503050406030204" pitchFamily="18" charset="0"/>
                                        </a:rPr>
                                        <m:t>[</m:t>
                                      </m:r>
                                      <m:r>
                                        <a:rPr lang="en-US" sz="2800" i="1">
                                          <a:latin typeface="Cambria Math" panose="02040503050406030204" pitchFamily="18" charset="0"/>
                                        </a:rPr>
                                        <m:t>𝑅𝐻</m:t>
                                      </m:r>
                                      <m:r>
                                        <a:rPr lang="en-US" sz="2800" i="1">
                                          <a:latin typeface="Cambria Math" panose="02040503050406030204" pitchFamily="18" charset="0"/>
                                        </a:rPr>
                                        <m:t>−</m:t>
                                      </m:r>
                                      <m:r>
                                        <a:rPr lang="en-US" sz="2800" i="1">
                                          <a:latin typeface="Cambria Math" panose="02040503050406030204" pitchFamily="18" charset="0"/>
                                        </a:rPr>
                                        <m:t>𝑅</m:t>
                                      </m:r>
                                      <m:sSup>
                                        <m:sSupPr>
                                          <m:ctrlPr>
                                            <a:rPr lang="en-US" sz="2800" i="1">
                                              <a:latin typeface="Cambria Math" panose="02040503050406030204" pitchFamily="18" charset="0"/>
                                            </a:rPr>
                                          </m:ctrlPr>
                                        </m:sSupPr>
                                        <m:e>
                                          <m:r>
                                            <a:rPr lang="en-US" sz="2800" i="1">
                                              <a:latin typeface="Cambria Math" panose="02040503050406030204" pitchFamily="18" charset="0"/>
                                            </a:rPr>
                                            <m:t>𝐻</m:t>
                                          </m:r>
                                        </m:e>
                                        <m:sup>
                                          <m:r>
                                            <a:rPr lang="en-US" sz="2800" i="1">
                                              <a:latin typeface="Cambria Math" panose="02040503050406030204" pitchFamily="18" charset="0"/>
                                            </a:rPr>
                                            <m:t>∗</m:t>
                                          </m:r>
                                        </m:sup>
                                      </m:sSup>
                                      <m:r>
                                        <a:rPr lang="en-US" sz="2800" i="1">
                                          <a:latin typeface="Cambria Math" panose="02040503050406030204" pitchFamily="18" charset="0"/>
                                        </a:rPr>
                                        <m:t>]</m:t>
                                      </m:r>
                                    </m:e>
                                  </m:func>
                                  <m:r>
                                    <a:rPr lang="en-US" sz="2800" b="0" i="1" smtClean="0">
                                      <a:latin typeface="Cambria Math" panose="02040503050406030204" pitchFamily="18" charset="0"/>
                                    </a:rPr>
                                    <m:t>−</m:t>
                                  </m:r>
                                  <m:r>
                                    <a:rPr lang="en-US" sz="2800" i="1">
                                      <a:latin typeface="Cambria Math" panose="02040503050406030204" pitchFamily="18" charset="0"/>
                                    </a:rPr>
                                    <m:t>1)∗</m:t>
                                  </m:r>
                                  <m:r>
                                    <a:rPr lang="en-US" sz="2800" i="1">
                                      <a:latin typeface="Cambria Math" panose="02040503050406030204" pitchFamily="18" charset="0"/>
                                    </a:rPr>
                                    <m:t>𝑁</m:t>
                                  </m:r>
                                </m:e>
                                <m:sub>
                                  <m:r>
                                    <a:rPr lang="en-US" sz="2800" b="0" i="1" smtClean="0">
                                      <a:latin typeface="Cambria Math" panose="02040503050406030204" pitchFamily="18" charset="0"/>
                                    </a:rPr>
                                    <m:t>𝑢𝑛</m:t>
                                  </m:r>
                                  <m:r>
                                    <a:rPr lang="en-US" sz="2800" i="1">
                                      <a:latin typeface="Cambria Math" panose="02040503050406030204" pitchFamily="18" charset="0"/>
                                    </a:rPr>
                                    <m:t>𝑠𝑎𝑡</m:t>
                                  </m:r>
                                </m:sub>
                              </m:sSub>
                            </m:e>
                          </m:eqArr>
                        </m:e>
                      </m:d>
                    </m:oMath>
                  </m:oMathPara>
                </a14:m>
                <a:endParaRPr lang="en-US" sz="2800" dirty="0"/>
              </a:p>
            </p:txBody>
          </p:sp>
        </mc:Choice>
        <mc:Fallback xmlns="">
          <p:sp>
            <p:nvSpPr>
              <p:cNvPr id="6" name="TextBox 5">
                <a:extLst>
                  <a:ext uri="{FF2B5EF4-FFF2-40B4-BE49-F238E27FC236}">
                    <a16:creationId xmlns:a16="http://schemas.microsoft.com/office/drawing/2014/main" id="{212E2AA0-B236-6147-A1A8-A883D68DBC33}"/>
                  </a:ext>
                </a:extLst>
              </p:cNvPr>
              <p:cNvSpPr txBox="1">
                <a:spLocks noRot="1" noChangeAspect="1" noMove="1" noResize="1" noEditPoints="1" noAdjustHandles="1" noChangeArrowheads="1" noChangeShapeType="1" noTextEdit="1"/>
              </p:cNvSpPr>
              <p:nvPr/>
            </p:nvSpPr>
            <p:spPr>
              <a:xfrm>
                <a:off x="8627" y="2171700"/>
                <a:ext cx="9135373" cy="948465"/>
              </a:xfrm>
              <a:prstGeom prst="rect">
                <a:avLst/>
              </a:prstGeom>
              <a:blipFill>
                <a:blip r:embed="rId2"/>
                <a:stretch>
                  <a:fillRect b="-1052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5D1A3813-DCB8-5B40-8C55-365D060AE913}"/>
              </a:ext>
            </a:extLst>
          </p:cNvPr>
          <p:cNvPicPr>
            <a:picLocks noChangeAspect="1"/>
          </p:cNvPicPr>
          <p:nvPr/>
        </p:nvPicPr>
        <p:blipFill>
          <a:blip r:embed="rId3"/>
          <a:stretch>
            <a:fillRect/>
          </a:stretch>
        </p:blipFill>
        <p:spPr>
          <a:xfrm>
            <a:off x="2377440" y="3200400"/>
            <a:ext cx="4876800" cy="3657600"/>
          </a:xfrm>
          <a:prstGeom prst="rect">
            <a:avLst/>
          </a:prstGeom>
        </p:spPr>
      </p:pic>
    </p:spTree>
    <p:extLst>
      <p:ext uri="{BB962C8B-B14F-4D97-AF65-F5344CB8AC3E}">
        <p14:creationId xmlns:p14="http://schemas.microsoft.com/office/powerpoint/2010/main" val="46216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BFC07B-0B42-E243-AF5E-182B727939E1}"/>
              </a:ext>
            </a:extLst>
          </p:cNvPr>
          <p:cNvSpPr>
            <a:spLocks noGrp="1"/>
          </p:cNvSpPr>
          <p:nvPr>
            <p:ph type="title"/>
          </p:nvPr>
        </p:nvSpPr>
        <p:spPr>
          <a:xfrm>
            <a:off x="381000" y="0"/>
            <a:ext cx="8229600" cy="1143000"/>
          </a:xfrm>
        </p:spPr>
        <p:txBody>
          <a:bodyPr>
            <a:noAutofit/>
          </a:bodyPr>
          <a:lstStyle/>
          <a:p>
            <a:pPr>
              <a:spcBef>
                <a:spcPts val="0"/>
              </a:spcBef>
              <a:defRPr/>
            </a:pPr>
            <a:r>
              <a:rPr lang="en-US" b="1" dirty="0">
                <a:solidFill>
                  <a:schemeClr val="bg1"/>
                </a:solidFill>
              </a:rPr>
              <a:t>Refractivity as Function of RH</a:t>
            </a:r>
          </a:p>
        </p:txBody>
      </p:sp>
      <p:sp>
        <p:nvSpPr>
          <p:cNvPr id="2" name="Slide Number Placeholder 1">
            <a:extLst>
              <a:ext uri="{FF2B5EF4-FFF2-40B4-BE49-F238E27FC236}">
                <a16:creationId xmlns:a16="http://schemas.microsoft.com/office/drawing/2014/main" id="{1DB2E472-9382-694B-BD73-56121E905E63}"/>
              </a:ext>
            </a:extLst>
          </p:cNvPr>
          <p:cNvSpPr>
            <a:spLocks noGrp="1"/>
          </p:cNvSpPr>
          <p:nvPr>
            <p:ph type="sldNum" sz="quarter" idx="12"/>
          </p:nvPr>
        </p:nvSpPr>
        <p:spPr/>
        <p:txBody>
          <a:bodyPr/>
          <a:lstStyle/>
          <a:p>
            <a:fld id="{464D3740-6ED1-F845-93BD-27C684B2C932}" type="slidenum">
              <a:rPr lang="en-US" smtClean="0"/>
              <a:t>19</a:t>
            </a:fld>
            <a:endParaRPr lang="en-US"/>
          </a:p>
        </p:txBody>
      </p:sp>
      <p:pic>
        <p:nvPicPr>
          <p:cNvPr id="13" name="Content Placeholder 12">
            <a:extLst>
              <a:ext uri="{FF2B5EF4-FFF2-40B4-BE49-F238E27FC236}">
                <a16:creationId xmlns:a16="http://schemas.microsoft.com/office/drawing/2014/main" id="{942C42D5-E270-294C-9242-8ACB32FC8F98}"/>
              </a:ext>
            </a:extLst>
          </p:cNvPr>
          <p:cNvPicPr>
            <a:picLocks noGrp="1" noChangeAspect="1"/>
          </p:cNvPicPr>
          <p:nvPr>
            <p:ph idx="1"/>
          </p:nvPr>
        </p:nvPicPr>
        <p:blipFill>
          <a:blip r:embed="rId3"/>
          <a:stretch>
            <a:fillRect/>
          </a:stretch>
        </p:blipFill>
        <p:spPr>
          <a:xfrm>
            <a:off x="914400" y="1371600"/>
            <a:ext cx="7315200" cy="5486400"/>
          </a:xfrm>
        </p:spPr>
      </p:pic>
    </p:spTree>
    <p:extLst>
      <p:ext uri="{BB962C8B-B14F-4D97-AF65-F5344CB8AC3E}">
        <p14:creationId xmlns:p14="http://schemas.microsoft.com/office/powerpoint/2010/main" val="355217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1009650" y="152400"/>
            <a:ext cx="7372350" cy="685800"/>
          </a:xfrm>
        </p:spPr>
        <p:txBody>
          <a:bodyPr>
            <a:normAutofit fontScale="90000"/>
          </a:bodyPr>
          <a:lstStyle/>
          <a:p>
            <a:r>
              <a:rPr lang="en-US" b="1" dirty="0">
                <a:solidFill>
                  <a:schemeClr val="bg1"/>
                </a:solidFill>
              </a:rPr>
              <a:t>Electromagnetic Propagation </a:t>
            </a:r>
          </a:p>
        </p:txBody>
      </p:sp>
      <mc:AlternateContent xmlns:mc="http://schemas.openxmlformats.org/markup-compatibility/2006" xmlns:a14="http://schemas.microsoft.com/office/drawing/2010/main">
        <mc:Choice Requires="a14">
          <p:sp>
            <p:nvSpPr>
              <p:cNvPr id="3077" name="Rectangle 5"/>
              <p:cNvSpPr>
                <a:spLocks noGrp="1" noChangeArrowheads="1"/>
              </p:cNvSpPr>
              <p:nvPr>
                <p:ph type="body" sz="half" idx="1"/>
              </p:nvPr>
            </p:nvSpPr>
            <p:spPr>
              <a:xfrm>
                <a:off x="381000" y="1447800"/>
                <a:ext cx="8534400" cy="2133600"/>
              </a:xfrm>
            </p:spPr>
            <p:txBody>
              <a:bodyPr>
                <a:noAutofit/>
              </a:bodyPr>
              <a:lstStyle/>
              <a:p>
                <a:r>
                  <a:rPr lang="en-US" sz="2800" dirty="0"/>
                  <a:t>The atmospheric refractive index: </a:t>
                </a:r>
                <a14:m>
                  <m:oMath xmlns:m="http://schemas.openxmlformats.org/officeDocument/2006/math">
                    <m:r>
                      <a:rPr lang="en-US" sz="2800" b="1" i="1" smtClean="0">
                        <a:latin typeface="Cambria Math" panose="02040503050406030204" pitchFamily="18" charset="0"/>
                      </a:rPr>
                      <m:t>𝒏</m:t>
                    </m:r>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𝒄</m:t>
                        </m:r>
                      </m:num>
                      <m:den>
                        <m:r>
                          <a:rPr lang="en-US" sz="2800" b="1" i="1" smtClean="0">
                            <a:latin typeface="Cambria Math" panose="02040503050406030204" pitchFamily="18" charset="0"/>
                          </a:rPr>
                          <m:t>𝒗</m:t>
                        </m:r>
                      </m:den>
                    </m:f>
                  </m:oMath>
                </a14:m>
                <a:r>
                  <a:rPr lang="en-US" sz="2800" b="1" dirty="0"/>
                  <a:t> </a:t>
                </a:r>
                <a:r>
                  <a:rPr lang="en-US" sz="2800" dirty="0"/>
                  <a:t>defines the speed of electromagnetic waves.</a:t>
                </a:r>
              </a:p>
              <a:p>
                <a:r>
                  <a:rPr lang="en-US" sz="2800" dirty="0"/>
                  <a:t>Under normal conditions, </a:t>
                </a:r>
                <a:r>
                  <a:rPr lang="en-US" sz="2800" b="1" dirty="0"/>
                  <a:t>n ~ 1.00330 </a:t>
                </a:r>
                <a:r>
                  <a:rPr lang="en-US" sz="2800" dirty="0"/>
                  <a:t>at the surface and exponentially decreases  with height up to 60km.</a:t>
                </a:r>
              </a:p>
            </p:txBody>
          </p:sp>
        </mc:Choice>
        <mc:Fallback xmlns="">
          <p:sp>
            <p:nvSpPr>
              <p:cNvPr id="3077" name="Rectangle 5"/>
              <p:cNvSpPr>
                <a:spLocks noGrp="1" noRot="1" noChangeAspect="1" noMove="1" noResize="1" noEditPoints="1" noAdjustHandles="1" noChangeArrowheads="1" noChangeShapeType="1" noTextEdit="1"/>
              </p:cNvSpPr>
              <p:nvPr>
                <p:ph type="body" sz="half" idx="1"/>
              </p:nvPr>
            </p:nvSpPr>
            <p:spPr>
              <a:xfrm>
                <a:off x="381000" y="1447800"/>
                <a:ext cx="8534400" cy="2133600"/>
              </a:xfrm>
              <a:blipFill>
                <a:blip r:embed="rId4"/>
                <a:stretch>
                  <a:fillRect l="-1189" b="-2959"/>
                </a:stretch>
              </a:blipFill>
            </p:spPr>
            <p:txBody>
              <a:bodyPr/>
              <a:lstStyle/>
              <a:p>
                <a:r>
                  <a:rPr lang="en-US">
                    <a:noFill/>
                  </a:rPr>
                  <a:t> </a:t>
                </a:r>
              </a:p>
            </p:txBody>
          </p:sp>
        </mc:Fallback>
      </mc:AlternateContent>
      <p:sp>
        <p:nvSpPr>
          <p:cNvPr id="3085" name="Oval 13"/>
          <p:cNvSpPr>
            <a:spLocks noChangeArrowheads="1"/>
          </p:cNvSpPr>
          <p:nvPr/>
        </p:nvSpPr>
        <p:spPr bwMode="auto">
          <a:xfrm>
            <a:off x="1524000" y="4876800"/>
            <a:ext cx="7620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119" name="Group 47"/>
          <p:cNvGrpSpPr>
            <a:grpSpLocks/>
          </p:cNvGrpSpPr>
          <p:nvPr/>
        </p:nvGrpSpPr>
        <p:grpSpPr bwMode="auto">
          <a:xfrm>
            <a:off x="152400" y="3668714"/>
            <a:ext cx="9150351" cy="2808288"/>
            <a:chOff x="0" y="2311"/>
            <a:chExt cx="5764" cy="1769"/>
          </a:xfrm>
        </p:grpSpPr>
        <p:grpSp>
          <p:nvGrpSpPr>
            <p:cNvPr id="3106" name="Group 34"/>
            <p:cNvGrpSpPr>
              <a:grpSpLocks/>
            </p:cNvGrpSpPr>
            <p:nvPr/>
          </p:nvGrpSpPr>
          <p:grpSpPr bwMode="auto">
            <a:xfrm>
              <a:off x="0" y="2352"/>
              <a:ext cx="2208" cy="1680"/>
              <a:chOff x="192" y="2352"/>
              <a:chExt cx="2208" cy="1680"/>
            </a:xfrm>
          </p:grpSpPr>
          <p:sp>
            <p:nvSpPr>
              <p:cNvPr id="3082" name="AutoShape 10"/>
              <p:cNvSpPr>
                <a:spLocks noChangeArrowheads="1"/>
              </p:cNvSpPr>
              <p:nvPr/>
            </p:nvSpPr>
            <p:spPr bwMode="auto">
              <a:xfrm>
                <a:off x="672" y="2352"/>
                <a:ext cx="1728" cy="168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3" name="AutoShape 11"/>
              <p:cNvSpPr>
                <a:spLocks noChangeArrowheads="1"/>
              </p:cNvSpPr>
              <p:nvPr/>
            </p:nvSpPr>
            <p:spPr bwMode="auto">
              <a:xfrm>
                <a:off x="816" y="2496"/>
                <a:ext cx="1440" cy="134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4" name="AutoShape 12"/>
              <p:cNvSpPr>
                <a:spLocks noChangeArrowheads="1"/>
              </p:cNvSpPr>
              <p:nvPr/>
            </p:nvSpPr>
            <p:spPr bwMode="auto">
              <a:xfrm>
                <a:off x="960" y="2640"/>
                <a:ext cx="1152" cy="105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66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 name="Oval 8"/>
              <p:cNvSpPr>
                <a:spLocks noChangeArrowheads="1"/>
              </p:cNvSpPr>
              <p:nvPr/>
            </p:nvSpPr>
            <p:spPr bwMode="auto">
              <a:xfrm>
                <a:off x="1104" y="2784"/>
                <a:ext cx="864" cy="768"/>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02" name="Line 30"/>
              <p:cNvSpPr>
                <a:spLocks noChangeShapeType="1"/>
              </p:cNvSpPr>
              <p:nvPr/>
            </p:nvSpPr>
            <p:spPr bwMode="auto">
              <a:xfrm flipV="1">
                <a:off x="192" y="2400"/>
                <a:ext cx="10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103" name="Line 31"/>
              <p:cNvSpPr>
                <a:spLocks noChangeShapeType="1"/>
              </p:cNvSpPr>
              <p:nvPr/>
            </p:nvSpPr>
            <p:spPr bwMode="auto">
              <a:xfrm>
                <a:off x="1248" y="2400"/>
                <a:ext cx="28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104" name="Line 32"/>
              <p:cNvSpPr>
                <a:spLocks noChangeShapeType="1"/>
              </p:cNvSpPr>
              <p:nvPr/>
            </p:nvSpPr>
            <p:spPr bwMode="auto">
              <a:xfrm>
                <a:off x="1536" y="2496"/>
                <a:ext cx="24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105" name="Line 33"/>
              <p:cNvSpPr>
                <a:spLocks noChangeShapeType="1"/>
              </p:cNvSpPr>
              <p:nvPr/>
            </p:nvSpPr>
            <p:spPr bwMode="auto">
              <a:xfrm>
                <a:off x="1776" y="2688"/>
                <a:ext cx="9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aphicFrame>
          <p:nvGraphicFramePr>
            <p:cNvPr id="3107" name="Object 35"/>
            <p:cNvGraphicFramePr>
              <a:graphicFrameLocks noChangeAspect="1"/>
            </p:cNvGraphicFramePr>
            <p:nvPr>
              <p:extLst>
                <p:ext uri="{D42A27DB-BD31-4B8C-83A1-F6EECF244321}">
                  <p14:modId xmlns:p14="http://schemas.microsoft.com/office/powerpoint/2010/main" val="4216700524"/>
                </p:ext>
              </p:extLst>
            </p:nvPr>
          </p:nvGraphicFramePr>
          <p:xfrm>
            <a:off x="2592" y="2311"/>
            <a:ext cx="2927" cy="1529"/>
          </p:xfrm>
          <a:graphic>
            <a:graphicData uri="http://schemas.openxmlformats.org/presentationml/2006/ole">
              <mc:AlternateContent xmlns:mc="http://schemas.openxmlformats.org/markup-compatibility/2006">
                <mc:Choice xmlns:v="urn:schemas-microsoft-com:vml" Requires="v">
                  <p:oleObj spid="_x0000_s3218" name="Photo Editor Photo" r:id="rId5" imgW="4602879" imgH="1950889" progId="MSPhotoEd.3">
                    <p:embed/>
                  </p:oleObj>
                </mc:Choice>
                <mc:Fallback>
                  <p:oleObj name="Photo Editor Photo" r:id="rId5" imgW="4602879" imgH="1950889" progId="MSPhotoEd.3">
                    <p:embed/>
                    <p:pic>
                      <p:nvPicPr>
                        <p:cNvPr id="3107"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2311"/>
                          <a:ext cx="2927" cy="15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3117" name="AutoShape 45"/>
            <p:cNvSpPr>
              <a:spLocks noChangeArrowheads="1"/>
            </p:cNvSpPr>
            <p:nvPr/>
          </p:nvSpPr>
          <p:spPr bwMode="auto">
            <a:xfrm>
              <a:off x="1584" y="2592"/>
              <a:ext cx="1008" cy="96"/>
            </a:xfrm>
            <a:prstGeom prst="rightArrow">
              <a:avLst>
                <a:gd name="adj1" fmla="val 50000"/>
                <a:gd name="adj2" fmla="val 262500"/>
              </a:avLst>
            </a:prstGeom>
            <a:gradFill rotWithShape="1">
              <a:gsLst>
                <a:gs pos="0">
                  <a:schemeClr val="accent1">
                    <a:alpha val="49001"/>
                  </a:schemeClr>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18" name="Text Box 46"/>
            <p:cNvSpPr txBox="1">
              <a:spLocks noChangeArrowheads="1"/>
            </p:cNvSpPr>
            <p:nvPr/>
          </p:nvSpPr>
          <p:spPr bwMode="auto">
            <a:xfrm>
              <a:off x="2592" y="3849"/>
              <a:ext cx="317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t>Electromagnetic Propagation in the Atmosphere</a:t>
              </a:r>
            </a:p>
          </p:txBody>
        </p:sp>
      </p:grpSp>
      <p:sp>
        <p:nvSpPr>
          <p:cNvPr id="2" name="Slide Number Placeholder 1">
            <a:extLst>
              <a:ext uri="{FF2B5EF4-FFF2-40B4-BE49-F238E27FC236}">
                <a16:creationId xmlns:a16="http://schemas.microsoft.com/office/drawing/2014/main" id="{241BCE51-6538-1A49-9E48-18DCDF593755}"/>
              </a:ext>
            </a:extLst>
          </p:cNvPr>
          <p:cNvSpPr>
            <a:spLocks noGrp="1"/>
          </p:cNvSpPr>
          <p:nvPr>
            <p:ph type="sldNum" sz="quarter" idx="12"/>
          </p:nvPr>
        </p:nvSpPr>
        <p:spPr/>
        <p:txBody>
          <a:bodyPr/>
          <a:lstStyle/>
          <a:p>
            <a:fld id="{7311AB9C-0B0B-FB45-BC3B-D0D35D811ADA}" type="slidenum">
              <a:rPr lang="en-US" smtClean="0"/>
              <a:pPr/>
              <a:t>2</a:t>
            </a:fld>
            <a:endParaRPr lang="en-US"/>
          </a:p>
        </p:txBody>
      </p:sp>
    </p:spTree>
    <p:extLst>
      <p:ext uri="{BB962C8B-B14F-4D97-AF65-F5344CB8AC3E}">
        <p14:creationId xmlns:p14="http://schemas.microsoft.com/office/powerpoint/2010/main" val="300242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8229600" y="4271963"/>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30051" name="Rectangle 3"/>
          <p:cNvSpPr>
            <a:spLocks noChangeArrowheads="1"/>
          </p:cNvSpPr>
          <p:nvPr/>
        </p:nvSpPr>
        <p:spPr bwMode="auto">
          <a:xfrm>
            <a:off x="261938" y="2049463"/>
            <a:ext cx="8659812" cy="415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130054" name="Picture 6" descr="orbit_mech_high_tex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49" y="1301922"/>
            <a:ext cx="5654675" cy="419436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a:extLst>
              <a:ext uri="{FF2B5EF4-FFF2-40B4-BE49-F238E27FC236}">
                <a16:creationId xmlns:a16="http://schemas.microsoft.com/office/drawing/2014/main" id="{D613F395-16F8-7045-8BEC-759F93B13F63}"/>
              </a:ext>
            </a:extLst>
          </p:cNvPr>
          <p:cNvSpPr>
            <a:spLocks noGrp="1"/>
          </p:cNvSpPr>
          <p:nvPr>
            <p:ph type="sldNum" sz="quarter" idx="12"/>
          </p:nvPr>
        </p:nvSpPr>
        <p:spPr/>
        <p:txBody>
          <a:bodyPr/>
          <a:lstStyle/>
          <a:p>
            <a:fld id="{464D3740-6ED1-F845-93BD-27C684B2C932}" type="slidenum">
              <a:rPr lang="en-US" smtClean="0"/>
              <a:t>3</a:t>
            </a:fld>
            <a:endParaRPr lang="en-US"/>
          </a:p>
        </p:txBody>
      </p:sp>
      <p:sp>
        <p:nvSpPr>
          <p:cNvPr id="10" name="Rectangle 2">
            <a:extLst>
              <a:ext uri="{FF2B5EF4-FFF2-40B4-BE49-F238E27FC236}">
                <a16:creationId xmlns:a16="http://schemas.microsoft.com/office/drawing/2014/main" id="{C63F8303-3C4E-4449-B4E4-4FC6F14BE6BA}"/>
              </a:ext>
            </a:extLst>
          </p:cNvPr>
          <p:cNvSpPr txBox="1">
            <a:spLocks noChangeArrowheads="1"/>
          </p:cNvSpPr>
          <p:nvPr/>
        </p:nvSpPr>
        <p:spPr>
          <a:xfrm>
            <a:off x="457200" y="46030"/>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a:solidFill>
                  <a:schemeClr val="bg1"/>
                </a:solidFill>
              </a:rPr>
              <a:t>Radio Occultation with GNSS</a:t>
            </a:r>
            <a:endParaRPr lang="en-US" b="1" dirty="0">
              <a:solidFill>
                <a:schemeClr val="bg1"/>
              </a:solidFill>
            </a:endParaRPr>
          </a:p>
        </p:txBody>
      </p:sp>
      <p:sp>
        <p:nvSpPr>
          <p:cNvPr id="11" name="Text Box 3">
            <a:extLst>
              <a:ext uri="{FF2B5EF4-FFF2-40B4-BE49-F238E27FC236}">
                <a16:creationId xmlns:a16="http://schemas.microsoft.com/office/drawing/2014/main" id="{9DC526EC-004B-8846-8D77-1C774BBE31C5}"/>
              </a:ext>
            </a:extLst>
          </p:cNvPr>
          <p:cNvSpPr txBox="1">
            <a:spLocks noChangeArrowheads="1"/>
          </p:cNvSpPr>
          <p:nvPr/>
        </p:nvSpPr>
        <p:spPr bwMode="auto">
          <a:xfrm>
            <a:off x="111495" y="5680816"/>
            <a:ext cx="8921032"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dirty="0">
                <a:latin typeface="Times New Roman" charset="0"/>
                <a:cs typeface="ＭＳ Ｐゴシック" charset="0"/>
              </a:rPr>
              <a:t>b</a:t>
            </a:r>
            <a:r>
              <a:rPr lang="en-US" sz="2000" b="0" dirty="0">
                <a:latin typeface="Times New Roman" charset="0"/>
                <a:cs typeface="ＭＳ Ｐゴシック" charset="0"/>
              </a:rPr>
              <a:t>asic measurement: </a:t>
            </a:r>
          </a:p>
          <a:p>
            <a:pPr eaLnBrk="1" hangingPunct="1"/>
            <a:r>
              <a:rPr lang="en-US" sz="2400" b="1" dirty="0">
                <a:solidFill>
                  <a:srgbClr val="FF0000"/>
                </a:solidFill>
                <a:latin typeface="Arial" panose="020B0604020202020204" pitchFamily="34" charset="0"/>
                <a:cs typeface="Arial" panose="020B0604020202020204" pitchFamily="34" charset="0"/>
              </a:rPr>
              <a:t>P</a:t>
            </a:r>
            <a:r>
              <a:rPr lang="en-US" sz="2400" b="1" baseline="0" dirty="0">
                <a:solidFill>
                  <a:srgbClr val="FF0000"/>
                </a:solidFill>
                <a:latin typeface="Arial" panose="020B0604020202020204" pitchFamily="34" charset="0"/>
                <a:cs typeface="Arial" panose="020B0604020202020204" pitchFamily="34" charset="0"/>
              </a:rPr>
              <a:t>recise measurement in time of phase delay and amplitude</a:t>
            </a:r>
          </a:p>
        </p:txBody>
      </p:sp>
    </p:spTree>
    <p:extLst>
      <p:ext uri="{BB962C8B-B14F-4D97-AF65-F5344CB8AC3E}">
        <p14:creationId xmlns:p14="http://schemas.microsoft.com/office/powerpoint/2010/main" val="49600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7200" y="46030"/>
            <a:ext cx="8229600" cy="1143000"/>
          </a:xfrm>
        </p:spPr>
        <p:txBody>
          <a:bodyPr/>
          <a:lstStyle/>
          <a:p>
            <a:r>
              <a:rPr lang="en-US" b="1" dirty="0">
                <a:solidFill>
                  <a:schemeClr val="bg1"/>
                </a:solidFill>
              </a:rPr>
              <a:t>Radio-Occultation Geometry</a:t>
            </a:r>
          </a:p>
        </p:txBody>
      </p:sp>
      <p:pic>
        <p:nvPicPr>
          <p:cNvPr id="4" name="Picture 3" descr="ro-geometry.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567" y="1524000"/>
            <a:ext cx="5637509" cy="4572000"/>
          </a:xfrm>
          <a:prstGeom prst="rect">
            <a:avLst/>
          </a:prstGeom>
        </p:spPr>
      </p:pic>
      <p:sp>
        <p:nvSpPr>
          <p:cNvPr id="2" name="Slide Number Placeholder 1">
            <a:extLst>
              <a:ext uri="{FF2B5EF4-FFF2-40B4-BE49-F238E27FC236}">
                <a16:creationId xmlns:a16="http://schemas.microsoft.com/office/drawing/2014/main" id="{B9C904AB-AC3D-0549-8DE8-8BD6F5FC2024}"/>
              </a:ext>
            </a:extLst>
          </p:cNvPr>
          <p:cNvSpPr>
            <a:spLocks noGrp="1"/>
          </p:cNvSpPr>
          <p:nvPr>
            <p:ph type="sldNum" sz="quarter" idx="12"/>
          </p:nvPr>
        </p:nvSpPr>
        <p:spPr/>
        <p:txBody>
          <a:bodyPr/>
          <a:lstStyle/>
          <a:p>
            <a:fld id="{4F4AD8FD-FD6D-464E-A779-5DEA90C34555}" type="slidenum">
              <a:rPr lang="en-US" smtClean="0"/>
              <a:pPr/>
              <a:t>4</a:t>
            </a:fld>
            <a:endParaRPr lang="en-US" dirty="0"/>
          </a:p>
        </p:txBody>
      </p:sp>
    </p:spTree>
    <p:extLst>
      <p:ext uri="{BB962C8B-B14F-4D97-AF65-F5344CB8AC3E}">
        <p14:creationId xmlns:p14="http://schemas.microsoft.com/office/powerpoint/2010/main" val="34492724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2E472-9382-694B-BD73-56121E905E63}"/>
              </a:ext>
            </a:extLst>
          </p:cNvPr>
          <p:cNvSpPr>
            <a:spLocks noGrp="1"/>
          </p:cNvSpPr>
          <p:nvPr>
            <p:ph type="sldNum" sz="quarter" idx="12"/>
          </p:nvPr>
        </p:nvSpPr>
        <p:spPr/>
        <p:txBody>
          <a:bodyPr/>
          <a:lstStyle/>
          <a:p>
            <a:fld id="{464D3740-6ED1-F845-93BD-27C684B2C932}" type="slidenum">
              <a:rPr lang="en-US" smtClean="0"/>
              <a:t>5</a:t>
            </a:fld>
            <a:endParaRPr lang="en-US"/>
          </a:p>
        </p:txBody>
      </p:sp>
      <p:sp>
        <p:nvSpPr>
          <p:cNvPr id="4" name="TextBox 3">
            <a:extLst>
              <a:ext uri="{FF2B5EF4-FFF2-40B4-BE49-F238E27FC236}">
                <a16:creationId xmlns:a16="http://schemas.microsoft.com/office/drawing/2014/main" id="{953DD1D7-CFDA-9D43-88B9-90127F00FEFB}"/>
              </a:ext>
            </a:extLst>
          </p:cNvPr>
          <p:cNvSpPr txBox="1"/>
          <p:nvPr/>
        </p:nvSpPr>
        <p:spPr>
          <a:xfrm>
            <a:off x="1310937" y="3174448"/>
            <a:ext cx="3715963" cy="461665"/>
          </a:xfrm>
          <a:prstGeom prst="rect">
            <a:avLst/>
          </a:prstGeom>
          <a:noFill/>
          <a:ln w="12700">
            <a:solidFill>
              <a:schemeClr val="accent1"/>
            </a:solidFill>
          </a:ln>
        </p:spPr>
        <p:txBody>
          <a:bodyPr wrap="square" rtlCol="0">
            <a:spAutoFit/>
          </a:bodyPr>
          <a:lstStyle/>
          <a:p>
            <a:pPr algn="ctr"/>
            <a:r>
              <a:rPr lang="en-US" sz="2400" b="1" dirty="0"/>
              <a:t>Bending angles a</a:t>
            </a:r>
            <a:r>
              <a:rPr lang="en-US" sz="2400" b="1" baseline="30000" dirty="0"/>
              <a:t>1</a:t>
            </a:r>
            <a:r>
              <a:rPr lang="en-US" sz="2400" b="1" dirty="0"/>
              <a:t> &amp; a</a:t>
            </a:r>
            <a:r>
              <a:rPr lang="en-US" sz="2400" b="1" baseline="30000" dirty="0"/>
              <a:t>2</a:t>
            </a:r>
          </a:p>
        </p:txBody>
      </p:sp>
      <p:sp>
        <p:nvSpPr>
          <p:cNvPr id="7" name="TextBox 6">
            <a:extLst>
              <a:ext uri="{FF2B5EF4-FFF2-40B4-BE49-F238E27FC236}">
                <a16:creationId xmlns:a16="http://schemas.microsoft.com/office/drawing/2014/main" id="{03F5F3C9-92C9-E645-8BA6-D09759643E7F}"/>
              </a:ext>
            </a:extLst>
          </p:cNvPr>
          <p:cNvSpPr txBox="1"/>
          <p:nvPr/>
        </p:nvSpPr>
        <p:spPr>
          <a:xfrm>
            <a:off x="5644815" y="2429285"/>
            <a:ext cx="3226524" cy="830997"/>
          </a:xfrm>
          <a:prstGeom prst="rect">
            <a:avLst/>
          </a:prstGeom>
          <a:noFill/>
        </p:spPr>
        <p:txBody>
          <a:bodyPr wrap="none" rtlCol="0">
            <a:spAutoFit/>
          </a:bodyPr>
          <a:lstStyle/>
          <a:p>
            <a:r>
              <a:rPr lang="en-US" sz="2400" b="1" dirty="0">
                <a:solidFill>
                  <a:srgbClr val="FF0000"/>
                </a:solidFill>
              </a:rPr>
              <a:t>Snell Law</a:t>
            </a:r>
          </a:p>
          <a:p>
            <a:r>
              <a:rPr lang="en-US" sz="2400" b="1" i="1" dirty="0" err="1">
                <a:solidFill>
                  <a:schemeClr val="accent1"/>
                </a:solidFill>
              </a:rPr>
              <a:t>n</a:t>
            </a:r>
            <a:r>
              <a:rPr lang="en-US" sz="2400" b="1" i="1" baseline="-25000" dirty="0" err="1">
                <a:solidFill>
                  <a:schemeClr val="accent1"/>
                </a:solidFill>
              </a:rPr>
              <a:t>GPS</a:t>
            </a:r>
            <a:r>
              <a:rPr lang="en-US" sz="2400" b="1" i="1" dirty="0" err="1">
                <a:solidFill>
                  <a:schemeClr val="accent1"/>
                </a:solidFill>
              </a:rPr>
              <a:t>sin</a:t>
            </a:r>
            <a:r>
              <a:rPr lang="en-US" sz="2400" b="1" i="1" dirty="0">
                <a:solidFill>
                  <a:schemeClr val="accent1"/>
                </a:solidFill>
              </a:rPr>
              <a:t>𝜶</a:t>
            </a:r>
            <a:r>
              <a:rPr lang="en-US" sz="2400" b="1" i="1" baseline="-25000" dirty="0">
                <a:solidFill>
                  <a:schemeClr val="accent1"/>
                </a:solidFill>
              </a:rPr>
              <a:t>GPS</a:t>
            </a:r>
            <a:r>
              <a:rPr lang="en-US" sz="2400" b="1" i="1" dirty="0">
                <a:solidFill>
                  <a:schemeClr val="accent1"/>
                </a:solidFill>
              </a:rPr>
              <a:t>=</a:t>
            </a:r>
            <a:r>
              <a:rPr lang="en-US" sz="2400" b="1" i="1" dirty="0" err="1">
                <a:solidFill>
                  <a:schemeClr val="accent1"/>
                </a:solidFill>
              </a:rPr>
              <a:t>n</a:t>
            </a:r>
            <a:r>
              <a:rPr lang="en-US" sz="2400" b="1" i="1" baseline="-25000" dirty="0" err="1">
                <a:solidFill>
                  <a:schemeClr val="accent1"/>
                </a:solidFill>
              </a:rPr>
              <a:t>LEO</a:t>
            </a:r>
            <a:r>
              <a:rPr lang="en-US" sz="2400" b="1" i="1" dirty="0" err="1">
                <a:solidFill>
                  <a:schemeClr val="accent1"/>
                </a:solidFill>
              </a:rPr>
              <a:t>sin</a:t>
            </a:r>
            <a:r>
              <a:rPr lang="en-US" sz="2400" b="1" i="1" dirty="0">
                <a:solidFill>
                  <a:schemeClr val="accent1"/>
                </a:solidFill>
              </a:rPr>
              <a:t>𝜶</a:t>
            </a:r>
            <a:r>
              <a:rPr lang="en-US" sz="2400" b="1" i="1" baseline="-25000" dirty="0">
                <a:solidFill>
                  <a:schemeClr val="accent1"/>
                </a:solidFill>
              </a:rPr>
              <a:t>LEO</a:t>
            </a:r>
            <a:endParaRPr lang="en-US" sz="2400" b="1" i="1" dirty="0">
              <a:solidFill>
                <a:schemeClr val="accent1"/>
              </a:solidFill>
            </a:endParaRPr>
          </a:p>
        </p:txBody>
      </p:sp>
      <p:sp>
        <p:nvSpPr>
          <p:cNvPr id="8" name="TextBox 7">
            <a:extLst>
              <a:ext uri="{FF2B5EF4-FFF2-40B4-BE49-F238E27FC236}">
                <a16:creationId xmlns:a16="http://schemas.microsoft.com/office/drawing/2014/main" id="{1147E84E-46DB-6949-A18E-6568CA6265A4}"/>
              </a:ext>
            </a:extLst>
          </p:cNvPr>
          <p:cNvSpPr txBox="1"/>
          <p:nvPr/>
        </p:nvSpPr>
        <p:spPr>
          <a:xfrm>
            <a:off x="2009208" y="4206364"/>
            <a:ext cx="2389995" cy="461665"/>
          </a:xfrm>
          <a:prstGeom prst="rect">
            <a:avLst/>
          </a:prstGeom>
          <a:noFill/>
          <a:ln w="12700">
            <a:solidFill>
              <a:schemeClr val="accent1"/>
            </a:solidFill>
          </a:ln>
        </p:spPr>
        <p:txBody>
          <a:bodyPr wrap="square" rtlCol="0">
            <a:spAutoFit/>
          </a:bodyPr>
          <a:lstStyle/>
          <a:p>
            <a:pPr algn="ctr"/>
            <a:r>
              <a:rPr lang="en-US" sz="2400" b="1" dirty="0"/>
              <a:t>Bending angle a</a:t>
            </a:r>
          </a:p>
        </p:txBody>
      </p:sp>
      <p:sp>
        <p:nvSpPr>
          <p:cNvPr id="9" name="TextBox 8">
            <a:extLst>
              <a:ext uri="{FF2B5EF4-FFF2-40B4-BE49-F238E27FC236}">
                <a16:creationId xmlns:a16="http://schemas.microsoft.com/office/drawing/2014/main" id="{22F5D1A0-7D65-3442-933E-AACBA26E179D}"/>
              </a:ext>
            </a:extLst>
          </p:cNvPr>
          <p:cNvSpPr txBox="1"/>
          <p:nvPr/>
        </p:nvSpPr>
        <p:spPr>
          <a:xfrm>
            <a:off x="1645658" y="5223990"/>
            <a:ext cx="3164936" cy="461665"/>
          </a:xfrm>
          <a:prstGeom prst="rect">
            <a:avLst/>
          </a:prstGeom>
          <a:noFill/>
          <a:ln w="12700">
            <a:solidFill>
              <a:schemeClr val="accent1"/>
            </a:solidFill>
          </a:ln>
        </p:spPr>
        <p:txBody>
          <a:bodyPr wrap="square" rtlCol="0">
            <a:spAutoFit/>
          </a:bodyPr>
          <a:lstStyle/>
          <a:p>
            <a:pPr algn="ctr"/>
            <a:r>
              <a:rPr lang="en-US" sz="2400" b="1" dirty="0"/>
              <a:t>Refractivity profile n</a:t>
            </a:r>
          </a:p>
        </p:txBody>
      </p:sp>
      <p:sp>
        <p:nvSpPr>
          <p:cNvPr id="10" name="TextBox 9">
            <a:extLst>
              <a:ext uri="{FF2B5EF4-FFF2-40B4-BE49-F238E27FC236}">
                <a16:creationId xmlns:a16="http://schemas.microsoft.com/office/drawing/2014/main" id="{588119FE-43E0-8F42-8662-8E3FA02E67A4}"/>
              </a:ext>
            </a:extLst>
          </p:cNvPr>
          <p:cNvSpPr txBox="1"/>
          <p:nvPr/>
        </p:nvSpPr>
        <p:spPr>
          <a:xfrm>
            <a:off x="2022680" y="6185755"/>
            <a:ext cx="2389995" cy="461665"/>
          </a:xfrm>
          <a:prstGeom prst="rect">
            <a:avLst/>
          </a:prstGeom>
          <a:noFill/>
          <a:ln w="12700">
            <a:solidFill>
              <a:schemeClr val="accent1"/>
            </a:solidFill>
          </a:ln>
        </p:spPr>
        <p:txBody>
          <a:bodyPr wrap="square" rtlCol="0">
            <a:spAutoFit/>
          </a:bodyPr>
          <a:lstStyle/>
          <a:p>
            <a:pPr algn="ctr"/>
            <a:r>
              <a:rPr lang="en-US" sz="2400" b="1" dirty="0"/>
              <a:t>P, T, Q</a:t>
            </a:r>
          </a:p>
        </p:txBody>
      </p:sp>
      <p:sp>
        <p:nvSpPr>
          <p:cNvPr id="18" name="TextBox 17">
            <a:extLst>
              <a:ext uri="{FF2B5EF4-FFF2-40B4-BE49-F238E27FC236}">
                <a16:creationId xmlns:a16="http://schemas.microsoft.com/office/drawing/2014/main" id="{44809577-99D0-1D40-B80B-F1B80A691EBA}"/>
              </a:ext>
            </a:extLst>
          </p:cNvPr>
          <p:cNvSpPr txBox="1"/>
          <p:nvPr/>
        </p:nvSpPr>
        <p:spPr>
          <a:xfrm>
            <a:off x="5678839" y="5483531"/>
            <a:ext cx="2395592" cy="830997"/>
          </a:xfrm>
          <a:prstGeom prst="rect">
            <a:avLst/>
          </a:prstGeom>
          <a:noFill/>
        </p:spPr>
        <p:txBody>
          <a:bodyPr wrap="none" rtlCol="0">
            <a:spAutoFit/>
          </a:bodyPr>
          <a:lstStyle/>
          <a:p>
            <a:r>
              <a:rPr lang="en-US" sz="2400" b="1" dirty="0">
                <a:solidFill>
                  <a:srgbClr val="FF0000"/>
                </a:solidFill>
              </a:rPr>
              <a:t>1D-VAR</a:t>
            </a:r>
          </a:p>
          <a:p>
            <a:r>
              <a:rPr lang="en-US" sz="2400" b="1" dirty="0">
                <a:solidFill>
                  <a:schemeClr val="accent1"/>
                </a:solidFill>
              </a:rPr>
              <a:t>prior information</a:t>
            </a:r>
            <a:endParaRPr lang="en-US" sz="2400" dirty="0"/>
          </a:p>
        </p:txBody>
      </p:sp>
      <p:sp>
        <p:nvSpPr>
          <p:cNvPr id="19" name="TextBox 18">
            <a:extLst>
              <a:ext uri="{FF2B5EF4-FFF2-40B4-BE49-F238E27FC236}">
                <a16:creationId xmlns:a16="http://schemas.microsoft.com/office/drawing/2014/main" id="{0183D169-4BF8-4F4C-B294-47E6DAD2879D}"/>
              </a:ext>
            </a:extLst>
          </p:cNvPr>
          <p:cNvSpPr txBox="1"/>
          <p:nvPr/>
        </p:nvSpPr>
        <p:spPr>
          <a:xfrm>
            <a:off x="5691920" y="4392259"/>
            <a:ext cx="2682914" cy="830997"/>
          </a:xfrm>
          <a:prstGeom prst="rect">
            <a:avLst/>
          </a:prstGeom>
          <a:noFill/>
        </p:spPr>
        <p:txBody>
          <a:bodyPr wrap="none" rtlCol="0">
            <a:spAutoFit/>
          </a:bodyPr>
          <a:lstStyle/>
          <a:p>
            <a:r>
              <a:rPr lang="en-US" sz="2400" b="1" dirty="0">
                <a:solidFill>
                  <a:srgbClr val="FF0000"/>
                </a:solidFill>
              </a:rPr>
              <a:t>Abelian Inversion</a:t>
            </a:r>
          </a:p>
          <a:p>
            <a:r>
              <a:rPr lang="en-US" sz="2400" b="1" dirty="0">
                <a:solidFill>
                  <a:schemeClr val="accent1"/>
                </a:solidFill>
              </a:rPr>
              <a:t>spherical symmetry</a:t>
            </a:r>
          </a:p>
        </p:txBody>
      </p:sp>
      <p:sp>
        <p:nvSpPr>
          <p:cNvPr id="20" name="TextBox 19">
            <a:extLst>
              <a:ext uri="{FF2B5EF4-FFF2-40B4-BE49-F238E27FC236}">
                <a16:creationId xmlns:a16="http://schemas.microsoft.com/office/drawing/2014/main" id="{5560649B-773B-C74E-BFB3-1B6C51D3CE51}"/>
              </a:ext>
            </a:extLst>
          </p:cNvPr>
          <p:cNvSpPr txBox="1"/>
          <p:nvPr/>
        </p:nvSpPr>
        <p:spPr>
          <a:xfrm>
            <a:off x="1337754" y="1225145"/>
            <a:ext cx="3705356" cy="461665"/>
          </a:xfrm>
          <a:prstGeom prst="rect">
            <a:avLst/>
          </a:prstGeom>
          <a:noFill/>
          <a:ln w="12700">
            <a:solidFill>
              <a:schemeClr val="accent1"/>
            </a:solidFill>
          </a:ln>
        </p:spPr>
        <p:txBody>
          <a:bodyPr wrap="square" rtlCol="0">
            <a:spAutoFit/>
          </a:bodyPr>
          <a:lstStyle/>
          <a:p>
            <a:pPr algn="ctr"/>
            <a:r>
              <a:rPr lang="en-US" sz="2400" b="1" dirty="0"/>
              <a:t>Phase delays L</a:t>
            </a:r>
            <a:r>
              <a:rPr lang="en-US" sz="2400" b="1" baseline="30000" dirty="0"/>
              <a:t>1</a:t>
            </a:r>
            <a:r>
              <a:rPr lang="en-US" sz="2400" b="1" dirty="0"/>
              <a:t> &amp; L</a:t>
            </a:r>
            <a:r>
              <a:rPr lang="en-US" sz="2400" b="1" baseline="30000" dirty="0"/>
              <a:t>2</a:t>
            </a:r>
          </a:p>
        </p:txBody>
      </p:sp>
      <p:cxnSp>
        <p:nvCxnSpPr>
          <p:cNvPr id="21" name="Straight Arrow Connector 20">
            <a:extLst>
              <a:ext uri="{FF2B5EF4-FFF2-40B4-BE49-F238E27FC236}">
                <a16:creationId xmlns:a16="http://schemas.microsoft.com/office/drawing/2014/main" id="{271774B0-9687-3E48-94F3-0E1C737E01AC}"/>
              </a:ext>
            </a:extLst>
          </p:cNvPr>
          <p:cNvCxnSpPr>
            <a:cxnSpLocks/>
          </p:cNvCxnSpPr>
          <p:nvPr/>
        </p:nvCxnSpPr>
        <p:spPr>
          <a:xfrm>
            <a:off x="3173807" y="1736685"/>
            <a:ext cx="0" cy="4532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597C3E81-8C6D-DD42-9271-69612408A765}"/>
              </a:ext>
            </a:extLst>
          </p:cNvPr>
          <p:cNvCxnSpPr>
            <a:cxnSpLocks/>
          </p:cNvCxnSpPr>
          <p:nvPr/>
        </p:nvCxnSpPr>
        <p:spPr>
          <a:xfrm flipH="1">
            <a:off x="3311517" y="3893899"/>
            <a:ext cx="2301164" cy="6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6D3332AA-959A-C147-BE7C-CF36A28D9550}"/>
              </a:ext>
            </a:extLst>
          </p:cNvPr>
          <p:cNvCxnSpPr>
            <a:cxnSpLocks/>
          </p:cNvCxnSpPr>
          <p:nvPr/>
        </p:nvCxnSpPr>
        <p:spPr>
          <a:xfrm flipH="1">
            <a:off x="3316501" y="4912341"/>
            <a:ext cx="2301164" cy="6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EC39415-14B6-6246-98DC-F56A21C7AFBC}"/>
              </a:ext>
            </a:extLst>
          </p:cNvPr>
          <p:cNvCxnSpPr>
            <a:cxnSpLocks/>
          </p:cNvCxnSpPr>
          <p:nvPr/>
        </p:nvCxnSpPr>
        <p:spPr>
          <a:xfrm flipH="1">
            <a:off x="3313771" y="5894975"/>
            <a:ext cx="2301164" cy="6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itle 27">
            <a:extLst>
              <a:ext uri="{FF2B5EF4-FFF2-40B4-BE49-F238E27FC236}">
                <a16:creationId xmlns:a16="http://schemas.microsoft.com/office/drawing/2014/main" id="{004E9CD5-F3A5-C84E-A0C9-0883D60E0FB1}"/>
              </a:ext>
            </a:extLst>
          </p:cNvPr>
          <p:cNvSpPr>
            <a:spLocks noGrp="1"/>
          </p:cNvSpPr>
          <p:nvPr>
            <p:ph type="title"/>
          </p:nvPr>
        </p:nvSpPr>
        <p:spPr>
          <a:xfrm>
            <a:off x="399428" y="-56178"/>
            <a:ext cx="8229600" cy="1143000"/>
          </a:xfrm>
        </p:spPr>
        <p:txBody>
          <a:bodyPr/>
          <a:lstStyle/>
          <a:p>
            <a:r>
              <a:rPr lang="en-US" b="1" dirty="0">
                <a:solidFill>
                  <a:schemeClr val="bg1"/>
                </a:solidFill>
              </a:rPr>
              <a:t>Radio-Occultation Retrievals</a:t>
            </a:r>
          </a:p>
        </p:txBody>
      </p:sp>
      <p:grpSp>
        <p:nvGrpSpPr>
          <p:cNvPr id="12" name="Group 11">
            <a:extLst>
              <a:ext uri="{FF2B5EF4-FFF2-40B4-BE49-F238E27FC236}">
                <a16:creationId xmlns:a16="http://schemas.microsoft.com/office/drawing/2014/main" id="{97C50E1F-666A-5A48-8809-4D197A2FF967}"/>
              </a:ext>
            </a:extLst>
          </p:cNvPr>
          <p:cNvGrpSpPr/>
          <p:nvPr/>
        </p:nvGrpSpPr>
        <p:grpSpPr>
          <a:xfrm>
            <a:off x="-28865" y="4437196"/>
            <a:ext cx="2054697" cy="1979391"/>
            <a:chOff x="-28865" y="4437196"/>
            <a:chExt cx="2054697" cy="1979391"/>
          </a:xfrm>
        </p:grpSpPr>
        <p:cxnSp>
          <p:nvCxnSpPr>
            <p:cNvPr id="30" name="Straight Arrow Connector 29">
              <a:extLst>
                <a:ext uri="{FF2B5EF4-FFF2-40B4-BE49-F238E27FC236}">
                  <a16:creationId xmlns:a16="http://schemas.microsoft.com/office/drawing/2014/main" id="{E0B671A9-E701-A248-B1C0-373C57368292}"/>
                </a:ext>
              </a:extLst>
            </p:cNvPr>
            <p:cNvCxnSpPr>
              <a:cxnSpLocks/>
            </p:cNvCxnSpPr>
            <p:nvPr/>
          </p:nvCxnSpPr>
          <p:spPr>
            <a:xfrm flipH="1">
              <a:off x="1239406" y="4437196"/>
              <a:ext cx="786426" cy="0"/>
            </a:xfrm>
            <a:prstGeom prst="straightConnector1">
              <a:avLst/>
            </a:prstGeom>
            <a:ln>
              <a:solidFill>
                <a:srgbClr val="00B050"/>
              </a:solidFill>
              <a:headEnd type="triangle"/>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6BD749B9-C786-DB4B-9F3B-173859DF256C}"/>
                </a:ext>
              </a:extLst>
            </p:cNvPr>
            <p:cNvCxnSpPr>
              <a:cxnSpLocks/>
            </p:cNvCxnSpPr>
            <p:nvPr/>
          </p:nvCxnSpPr>
          <p:spPr>
            <a:xfrm>
              <a:off x="1228445" y="4458889"/>
              <a:ext cx="0" cy="1957698"/>
            </a:xfrm>
            <a:prstGeom prst="straightConnector1">
              <a:avLst/>
            </a:prstGeom>
            <a:ln>
              <a:solidFill>
                <a:srgbClr val="00B050"/>
              </a:solidFill>
              <a:headEnd type="triangle"/>
              <a:tailEnd type="non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92A78BE2-98B3-E74E-A774-E10603D66F16}"/>
                </a:ext>
              </a:extLst>
            </p:cNvPr>
            <p:cNvCxnSpPr>
              <a:cxnSpLocks/>
            </p:cNvCxnSpPr>
            <p:nvPr/>
          </p:nvCxnSpPr>
          <p:spPr>
            <a:xfrm>
              <a:off x="1236200" y="6416587"/>
              <a:ext cx="739757" cy="0"/>
            </a:xfrm>
            <a:prstGeom prst="straightConnector1">
              <a:avLst/>
            </a:prstGeom>
            <a:ln>
              <a:solidFill>
                <a:srgbClr val="00B050"/>
              </a:solidFill>
              <a:headEnd type="triangle"/>
              <a:tailEnd type="none"/>
            </a:ln>
          </p:spPr>
          <p:style>
            <a:lnRef idx="2">
              <a:schemeClr val="dk1"/>
            </a:lnRef>
            <a:fillRef idx="0">
              <a:schemeClr val="dk1"/>
            </a:fillRef>
            <a:effectRef idx="1">
              <a:schemeClr val="dk1"/>
            </a:effectRef>
            <a:fontRef idx="minor">
              <a:schemeClr val="tx1"/>
            </a:fontRef>
          </p:style>
        </p:cxnSp>
        <p:sp>
          <p:nvSpPr>
            <p:cNvPr id="38" name="TextBox 37">
              <a:extLst>
                <a:ext uri="{FF2B5EF4-FFF2-40B4-BE49-F238E27FC236}">
                  <a16:creationId xmlns:a16="http://schemas.microsoft.com/office/drawing/2014/main" id="{ADB226BE-759C-9540-832E-059CB494713A}"/>
                </a:ext>
              </a:extLst>
            </p:cNvPr>
            <p:cNvSpPr txBox="1"/>
            <p:nvPr/>
          </p:nvSpPr>
          <p:spPr>
            <a:xfrm>
              <a:off x="-28865" y="5020419"/>
              <a:ext cx="1300549" cy="830997"/>
            </a:xfrm>
            <a:prstGeom prst="rect">
              <a:avLst/>
            </a:prstGeom>
            <a:noFill/>
          </p:spPr>
          <p:txBody>
            <a:bodyPr wrap="none" rtlCol="0">
              <a:spAutoFit/>
            </a:bodyPr>
            <a:lstStyle/>
            <a:p>
              <a:pPr algn="ctr"/>
              <a:r>
                <a:rPr lang="en-US" sz="2400" b="1" dirty="0">
                  <a:solidFill>
                    <a:srgbClr val="00B050"/>
                  </a:solidFill>
                </a:rPr>
                <a:t>2D </a:t>
              </a:r>
            </a:p>
            <a:p>
              <a:pPr algn="ctr"/>
              <a:r>
                <a:rPr lang="en-US" sz="2400" b="1" dirty="0">
                  <a:solidFill>
                    <a:srgbClr val="00B050"/>
                  </a:solidFill>
                </a:rPr>
                <a:t>operator</a:t>
              </a:r>
              <a:endParaRPr lang="en-US" sz="2400" dirty="0">
                <a:solidFill>
                  <a:srgbClr val="00B050"/>
                </a:solidFill>
              </a:endParaRPr>
            </a:p>
          </p:txBody>
        </p:sp>
      </p:grpSp>
      <p:sp>
        <p:nvSpPr>
          <p:cNvPr id="27" name="TextBox 26">
            <a:extLst>
              <a:ext uri="{FF2B5EF4-FFF2-40B4-BE49-F238E27FC236}">
                <a16:creationId xmlns:a16="http://schemas.microsoft.com/office/drawing/2014/main" id="{BEB9105E-770C-6842-AB8F-8B54F8B22B85}"/>
              </a:ext>
            </a:extLst>
          </p:cNvPr>
          <p:cNvSpPr txBox="1"/>
          <p:nvPr/>
        </p:nvSpPr>
        <p:spPr>
          <a:xfrm>
            <a:off x="1646217" y="2176097"/>
            <a:ext cx="3064393" cy="461665"/>
          </a:xfrm>
          <a:prstGeom prst="rect">
            <a:avLst/>
          </a:prstGeom>
          <a:noFill/>
          <a:ln w="12700">
            <a:solidFill>
              <a:schemeClr val="accent1"/>
            </a:solidFill>
          </a:ln>
        </p:spPr>
        <p:txBody>
          <a:bodyPr wrap="square" rtlCol="0">
            <a:spAutoFit/>
          </a:bodyPr>
          <a:lstStyle/>
          <a:p>
            <a:pPr algn="ctr"/>
            <a:r>
              <a:rPr lang="en-US" sz="2400" b="1" dirty="0"/>
              <a:t>Doppler shifts f</a:t>
            </a:r>
            <a:r>
              <a:rPr lang="en-US" sz="2400" b="1" baseline="-25000" dirty="0"/>
              <a:t>d</a:t>
            </a:r>
            <a:r>
              <a:rPr lang="en-US" sz="2400" b="1" baseline="30000" dirty="0"/>
              <a:t>1</a:t>
            </a:r>
            <a:r>
              <a:rPr lang="en-US" sz="2400" b="1" dirty="0"/>
              <a:t> &amp; f</a:t>
            </a:r>
            <a:r>
              <a:rPr lang="en-US" sz="2400" b="1" baseline="-25000" dirty="0"/>
              <a:t>d</a:t>
            </a:r>
            <a:r>
              <a:rPr lang="en-US" sz="2400" b="1" baseline="30000" dirty="0"/>
              <a:t>2</a:t>
            </a:r>
          </a:p>
        </p:txBody>
      </p:sp>
      <p:cxnSp>
        <p:nvCxnSpPr>
          <p:cNvPr id="29" name="Straight Arrow Connector 28">
            <a:extLst>
              <a:ext uri="{FF2B5EF4-FFF2-40B4-BE49-F238E27FC236}">
                <a16:creationId xmlns:a16="http://schemas.microsoft.com/office/drawing/2014/main" id="{D0220EB4-F8FC-1046-A101-6EA49BACB885}"/>
              </a:ext>
            </a:extLst>
          </p:cNvPr>
          <p:cNvCxnSpPr>
            <a:cxnSpLocks/>
          </p:cNvCxnSpPr>
          <p:nvPr/>
        </p:nvCxnSpPr>
        <p:spPr>
          <a:xfrm>
            <a:off x="3223589" y="5732532"/>
            <a:ext cx="0" cy="4532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C4FDB334-DEAC-194C-BAC4-FA8D689AC532}"/>
              </a:ext>
            </a:extLst>
          </p:cNvPr>
          <p:cNvCxnSpPr>
            <a:cxnSpLocks/>
          </p:cNvCxnSpPr>
          <p:nvPr/>
        </p:nvCxnSpPr>
        <p:spPr>
          <a:xfrm>
            <a:off x="3191362" y="4732715"/>
            <a:ext cx="0" cy="4532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181C7EC2-3C5B-5141-AA77-206DE04EBD5D}"/>
              </a:ext>
            </a:extLst>
          </p:cNvPr>
          <p:cNvCxnSpPr>
            <a:cxnSpLocks/>
          </p:cNvCxnSpPr>
          <p:nvPr/>
        </p:nvCxnSpPr>
        <p:spPr>
          <a:xfrm>
            <a:off x="3180295" y="3722437"/>
            <a:ext cx="0" cy="4532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6E670C06-DB11-694A-A8E8-8E0835B6CEAB}"/>
              </a:ext>
            </a:extLst>
          </p:cNvPr>
          <p:cNvCxnSpPr>
            <a:cxnSpLocks/>
          </p:cNvCxnSpPr>
          <p:nvPr/>
        </p:nvCxnSpPr>
        <p:spPr>
          <a:xfrm>
            <a:off x="3178557" y="2704262"/>
            <a:ext cx="0" cy="4532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4D4852C6-4F6D-C94C-9BAB-45F1B04CDFAC}"/>
              </a:ext>
            </a:extLst>
          </p:cNvPr>
          <p:cNvSpPr txBox="1"/>
          <p:nvPr/>
        </p:nvSpPr>
        <p:spPr>
          <a:xfrm>
            <a:off x="5612681" y="3583100"/>
            <a:ext cx="3092257" cy="830997"/>
          </a:xfrm>
          <a:prstGeom prst="rect">
            <a:avLst/>
          </a:prstGeom>
          <a:noFill/>
        </p:spPr>
        <p:txBody>
          <a:bodyPr wrap="none" rtlCol="0">
            <a:spAutoFit/>
          </a:bodyPr>
          <a:lstStyle/>
          <a:p>
            <a:r>
              <a:rPr lang="en-US" sz="2400" b="1" dirty="0">
                <a:solidFill>
                  <a:srgbClr val="FF0000"/>
                </a:solidFill>
              </a:rPr>
              <a:t>Ionospheric Correction</a:t>
            </a:r>
          </a:p>
          <a:p>
            <a:r>
              <a:rPr lang="en-US" sz="2400" b="1" i="1" dirty="0">
                <a:solidFill>
                  <a:schemeClr val="accent1"/>
                </a:solidFill>
              </a:rPr>
              <a:t>n ~ 1/f </a:t>
            </a:r>
            <a:r>
              <a:rPr lang="en-US" sz="2400" b="1" i="1" baseline="30000" dirty="0">
                <a:solidFill>
                  <a:schemeClr val="accent1"/>
                </a:solidFill>
              </a:rPr>
              <a:t>2</a:t>
            </a:r>
          </a:p>
        </p:txBody>
      </p:sp>
      <p:cxnSp>
        <p:nvCxnSpPr>
          <p:cNvPr id="37" name="Straight Arrow Connector 36">
            <a:extLst>
              <a:ext uri="{FF2B5EF4-FFF2-40B4-BE49-F238E27FC236}">
                <a16:creationId xmlns:a16="http://schemas.microsoft.com/office/drawing/2014/main" id="{82959E64-2054-E647-8640-9D1483EE0549}"/>
              </a:ext>
            </a:extLst>
          </p:cNvPr>
          <p:cNvCxnSpPr>
            <a:cxnSpLocks/>
          </p:cNvCxnSpPr>
          <p:nvPr/>
        </p:nvCxnSpPr>
        <p:spPr>
          <a:xfrm flipH="1">
            <a:off x="3262093" y="2899647"/>
            <a:ext cx="2301164" cy="6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C264FCA3-FCE2-7D42-8D4E-5A6CEE18BB86}"/>
              </a:ext>
            </a:extLst>
          </p:cNvPr>
          <p:cNvSpPr txBox="1"/>
          <p:nvPr/>
        </p:nvSpPr>
        <p:spPr>
          <a:xfrm>
            <a:off x="5598166" y="1704799"/>
            <a:ext cx="3691010" cy="461665"/>
          </a:xfrm>
          <a:prstGeom prst="rect">
            <a:avLst/>
          </a:prstGeom>
          <a:noFill/>
        </p:spPr>
        <p:txBody>
          <a:bodyPr wrap="none" rtlCol="0">
            <a:spAutoFit/>
          </a:bodyPr>
          <a:lstStyle/>
          <a:p>
            <a:r>
              <a:rPr lang="en-US" sz="2400" b="1" dirty="0">
                <a:solidFill>
                  <a:srgbClr val="FF0000"/>
                </a:solidFill>
              </a:rPr>
              <a:t>Precise orbit determination</a:t>
            </a:r>
          </a:p>
        </p:txBody>
      </p:sp>
      <p:cxnSp>
        <p:nvCxnSpPr>
          <p:cNvPr id="40" name="Straight Arrow Connector 39">
            <a:extLst>
              <a:ext uri="{FF2B5EF4-FFF2-40B4-BE49-F238E27FC236}">
                <a16:creationId xmlns:a16="http://schemas.microsoft.com/office/drawing/2014/main" id="{71AC3033-3484-2141-BECA-A0DDE8BE8A9B}"/>
              </a:ext>
            </a:extLst>
          </p:cNvPr>
          <p:cNvCxnSpPr>
            <a:cxnSpLocks/>
          </p:cNvCxnSpPr>
          <p:nvPr/>
        </p:nvCxnSpPr>
        <p:spPr>
          <a:xfrm flipH="1">
            <a:off x="3235405" y="1934097"/>
            <a:ext cx="2301164" cy="6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DDC67CA2-D866-8B48-B38A-2341116E8418}"/>
              </a:ext>
            </a:extLst>
          </p:cNvPr>
          <p:cNvGrpSpPr/>
          <p:nvPr/>
        </p:nvGrpSpPr>
        <p:grpSpPr>
          <a:xfrm>
            <a:off x="1188720" y="4706464"/>
            <a:ext cx="1828800" cy="516792"/>
            <a:chOff x="1188720" y="4706464"/>
            <a:chExt cx="1828800" cy="516792"/>
          </a:xfrm>
        </p:grpSpPr>
        <p:cxnSp>
          <p:nvCxnSpPr>
            <p:cNvPr id="44" name="Straight Arrow Connector 43">
              <a:extLst>
                <a:ext uri="{FF2B5EF4-FFF2-40B4-BE49-F238E27FC236}">
                  <a16:creationId xmlns:a16="http://schemas.microsoft.com/office/drawing/2014/main" id="{DF537214-83B1-8F48-A7CA-35A6DD4ED55B}"/>
                </a:ext>
              </a:extLst>
            </p:cNvPr>
            <p:cNvCxnSpPr>
              <a:cxnSpLocks/>
            </p:cNvCxnSpPr>
            <p:nvPr/>
          </p:nvCxnSpPr>
          <p:spPr>
            <a:xfrm>
              <a:off x="2993514" y="4706806"/>
              <a:ext cx="0" cy="516450"/>
            </a:xfrm>
            <a:prstGeom prst="straightConnector1">
              <a:avLst/>
            </a:prstGeom>
            <a:ln>
              <a:solidFill>
                <a:srgbClr val="00B050"/>
              </a:solidFill>
              <a:headEnd type="triangle"/>
              <a:tailEnd type="none"/>
            </a:ln>
          </p:spPr>
          <p:style>
            <a:lnRef idx="2">
              <a:schemeClr val="dk1"/>
            </a:lnRef>
            <a:fillRef idx="0">
              <a:schemeClr val="dk1"/>
            </a:fillRef>
            <a:effectRef idx="1">
              <a:schemeClr val="dk1"/>
            </a:effectRef>
            <a:fontRef idx="minor">
              <a:schemeClr val="tx1"/>
            </a:fontRef>
          </p:style>
        </p:cxnSp>
        <p:sp>
          <p:nvSpPr>
            <p:cNvPr id="45" name="TextBox 44">
              <a:extLst>
                <a:ext uri="{FF2B5EF4-FFF2-40B4-BE49-F238E27FC236}">
                  <a16:creationId xmlns:a16="http://schemas.microsoft.com/office/drawing/2014/main" id="{E3069B45-8540-1047-B04A-E21C8E209578}"/>
                </a:ext>
              </a:extLst>
            </p:cNvPr>
            <p:cNvSpPr txBox="1"/>
            <p:nvPr/>
          </p:nvSpPr>
          <p:spPr>
            <a:xfrm>
              <a:off x="1188720" y="4706464"/>
              <a:ext cx="1828800" cy="461665"/>
            </a:xfrm>
            <a:prstGeom prst="rect">
              <a:avLst/>
            </a:prstGeom>
            <a:noFill/>
          </p:spPr>
          <p:txBody>
            <a:bodyPr wrap="square" rtlCol="0">
              <a:spAutoFit/>
            </a:bodyPr>
            <a:lstStyle/>
            <a:p>
              <a:pPr algn="ctr"/>
              <a:r>
                <a:rPr lang="en-US" sz="2400" b="1" dirty="0">
                  <a:solidFill>
                    <a:srgbClr val="00B050"/>
                  </a:solidFill>
                </a:rPr>
                <a:t>1D operator</a:t>
              </a:r>
              <a:endParaRPr lang="en-US" sz="2400" dirty="0">
                <a:solidFill>
                  <a:srgbClr val="00B050"/>
                </a:solidFill>
              </a:endParaRPr>
            </a:p>
          </p:txBody>
        </p:sp>
      </p:grpSp>
      <p:grpSp>
        <p:nvGrpSpPr>
          <p:cNvPr id="17" name="Group 16">
            <a:extLst>
              <a:ext uri="{FF2B5EF4-FFF2-40B4-BE49-F238E27FC236}">
                <a16:creationId xmlns:a16="http://schemas.microsoft.com/office/drawing/2014/main" id="{0E186DDA-873F-1244-9F25-142BD5ACB20C}"/>
              </a:ext>
            </a:extLst>
          </p:cNvPr>
          <p:cNvGrpSpPr/>
          <p:nvPr/>
        </p:nvGrpSpPr>
        <p:grpSpPr>
          <a:xfrm>
            <a:off x="1188720" y="5685655"/>
            <a:ext cx="1828800" cy="516450"/>
            <a:chOff x="1188720" y="5685655"/>
            <a:chExt cx="1828800" cy="516450"/>
          </a:xfrm>
        </p:grpSpPr>
        <p:cxnSp>
          <p:nvCxnSpPr>
            <p:cNvPr id="42" name="Straight Arrow Connector 41">
              <a:extLst>
                <a:ext uri="{FF2B5EF4-FFF2-40B4-BE49-F238E27FC236}">
                  <a16:creationId xmlns:a16="http://schemas.microsoft.com/office/drawing/2014/main" id="{8213C21C-DCBC-1446-BD74-53EDB33A2AD4}"/>
                </a:ext>
              </a:extLst>
            </p:cNvPr>
            <p:cNvCxnSpPr>
              <a:cxnSpLocks/>
            </p:cNvCxnSpPr>
            <p:nvPr/>
          </p:nvCxnSpPr>
          <p:spPr>
            <a:xfrm>
              <a:off x="2993514" y="5685655"/>
              <a:ext cx="0" cy="516450"/>
            </a:xfrm>
            <a:prstGeom prst="straightConnector1">
              <a:avLst/>
            </a:prstGeom>
            <a:ln>
              <a:solidFill>
                <a:srgbClr val="00B050"/>
              </a:solidFill>
              <a:headEnd type="triangle"/>
              <a:tailEnd type="none"/>
            </a:ln>
          </p:spPr>
          <p:style>
            <a:lnRef idx="2">
              <a:schemeClr val="dk1"/>
            </a:lnRef>
            <a:fillRef idx="0">
              <a:schemeClr val="dk1"/>
            </a:fillRef>
            <a:effectRef idx="1">
              <a:schemeClr val="dk1"/>
            </a:effectRef>
            <a:fontRef idx="minor">
              <a:schemeClr val="tx1"/>
            </a:fontRef>
          </p:style>
        </p:cxnSp>
        <p:sp>
          <p:nvSpPr>
            <p:cNvPr id="46" name="TextBox 45">
              <a:extLst>
                <a:ext uri="{FF2B5EF4-FFF2-40B4-BE49-F238E27FC236}">
                  <a16:creationId xmlns:a16="http://schemas.microsoft.com/office/drawing/2014/main" id="{C535AD44-B59E-E143-8844-80B7EAA67768}"/>
                </a:ext>
              </a:extLst>
            </p:cNvPr>
            <p:cNvSpPr txBox="1"/>
            <p:nvPr/>
          </p:nvSpPr>
          <p:spPr>
            <a:xfrm>
              <a:off x="1188720" y="5723356"/>
              <a:ext cx="1828800" cy="461665"/>
            </a:xfrm>
            <a:prstGeom prst="rect">
              <a:avLst/>
            </a:prstGeom>
            <a:noFill/>
          </p:spPr>
          <p:txBody>
            <a:bodyPr wrap="square" rtlCol="0">
              <a:spAutoFit/>
            </a:bodyPr>
            <a:lstStyle/>
            <a:p>
              <a:pPr algn="ctr"/>
              <a:r>
                <a:rPr lang="en-US" sz="2400" b="1" dirty="0">
                  <a:solidFill>
                    <a:srgbClr val="00B050"/>
                  </a:solidFill>
                </a:rPr>
                <a:t>1D operator</a:t>
              </a:r>
              <a:endParaRPr lang="en-US" sz="2400" dirty="0">
                <a:solidFill>
                  <a:srgbClr val="00B050"/>
                </a:solidFill>
              </a:endParaRPr>
            </a:p>
          </p:txBody>
        </p:sp>
      </p:grpSp>
    </p:spTree>
    <p:extLst>
      <p:ext uri="{BB962C8B-B14F-4D97-AF65-F5344CB8AC3E}">
        <p14:creationId xmlns:p14="http://schemas.microsoft.com/office/powerpoint/2010/main" val="276836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63"/>
            <a:ext cx="8229600" cy="1143000"/>
          </a:xfrm>
        </p:spPr>
        <p:txBody>
          <a:bodyPr>
            <a:noAutofit/>
          </a:bodyPr>
          <a:lstStyle/>
          <a:p>
            <a:r>
              <a:rPr lang="en-US" sz="4000" b="1" dirty="0">
                <a:solidFill>
                  <a:schemeClr val="bg1"/>
                </a:solidFill>
              </a:rPr>
              <a:t>GPS Radio Occultation 1D Inversion</a:t>
            </a:r>
          </a:p>
        </p:txBody>
      </p:sp>
      <p:pic>
        <p:nvPicPr>
          <p:cNvPr id="3" name="Picture 2"/>
          <p:cNvPicPr>
            <a:picLocks noChangeAspect="1"/>
          </p:cNvPicPr>
          <p:nvPr/>
        </p:nvPicPr>
        <p:blipFill>
          <a:blip r:embed="rId2"/>
          <a:stretch>
            <a:fillRect/>
          </a:stretch>
        </p:blipFill>
        <p:spPr>
          <a:xfrm>
            <a:off x="1371600" y="1143000"/>
            <a:ext cx="6823881" cy="4572000"/>
          </a:xfrm>
          <a:prstGeom prst="rect">
            <a:avLst/>
          </a:prstGeom>
        </p:spPr>
      </p:pic>
      <p:sp>
        <p:nvSpPr>
          <p:cNvPr id="4" name="Slide Number Placeholder 3">
            <a:extLst>
              <a:ext uri="{FF2B5EF4-FFF2-40B4-BE49-F238E27FC236}">
                <a16:creationId xmlns:a16="http://schemas.microsoft.com/office/drawing/2014/main" id="{BD4BB37B-EBCD-9A4A-A0EE-00FC6AC6C2DE}"/>
              </a:ext>
            </a:extLst>
          </p:cNvPr>
          <p:cNvSpPr>
            <a:spLocks noGrp="1"/>
          </p:cNvSpPr>
          <p:nvPr>
            <p:ph type="sldNum" sz="quarter" idx="12"/>
          </p:nvPr>
        </p:nvSpPr>
        <p:spPr/>
        <p:txBody>
          <a:bodyPr/>
          <a:lstStyle/>
          <a:p>
            <a:fld id="{4F4AD8FD-FD6D-464E-A779-5DEA90C34555}" type="slidenum">
              <a:rPr lang="en-US" smtClean="0"/>
              <a:pPr/>
              <a:t>6</a:t>
            </a:fld>
            <a:endParaRPr lang="en-US" dirty="0"/>
          </a:p>
        </p:txBody>
      </p:sp>
    </p:spTree>
    <p:extLst>
      <p:ext uri="{BB962C8B-B14F-4D97-AF65-F5344CB8AC3E}">
        <p14:creationId xmlns:p14="http://schemas.microsoft.com/office/powerpoint/2010/main" val="396012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2E472-9382-694B-BD73-56121E905E63}"/>
              </a:ext>
            </a:extLst>
          </p:cNvPr>
          <p:cNvSpPr>
            <a:spLocks noGrp="1"/>
          </p:cNvSpPr>
          <p:nvPr>
            <p:ph type="sldNum" sz="quarter" idx="12"/>
          </p:nvPr>
        </p:nvSpPr>
        <p:spPr/>
        <p:txBody>
          <a:bodyPr/>
          <a:lstStyle/>
          <a:p>
            <a:fld id="{464D3740-6ED1-F845-93BD-27C684B2C932}" type="slidenum">
              <a:rPr lang="en-US" smtClean="0"/>
              <a:t>7</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88119FE-43E0-8F42-8662-8E3FA02E67A4}"/>
                  </a:ext>
                </a:extLst>
              </p:cNvPr>
              <p:cNvSpPr txBox="1"/>
              <p:nvPr/>
            </p:nvSpPr>
            <p:spPr>
              <a:xfrm>
                <a:off x="6078364" y="3951882"/>
                <a:ext cx="3156510" cy="842923"/>
              </a:xfrm>
              <a:prstGeom prst="rect">
                <a:avLst/>
              </a:prstGeom>
              <a:noFill/>
              <a:ln w="1270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b="1" i="1" smtClean="0">
                              <a:latin typeface="Cambria Math" panose="02040503050406030204" pitchFamily="18" charset="0"/>
                            </a:rPr>
                          </m:ctrlPr>
                        </m:fPr>
                        <m:num>
                          <m:sSup>
                            <m:sSupPr>
                              <m:ctrlPr>
                                <a:rPr lang="en-US" sz="2400" b="1" i="1" smtClean="0">
                                  <a:latin typeface="Cambria Math" panose="02040503050406030204" pitchFamily="18" charset="0"/>
                                </a:rPr>
                              </m:ctrlPr>
                            </m:sSupPr>
                            <m:e>
                              <m:r>
                                <a:rPr lang="en-US" sz="2400" b="1" i="1">
                                  <a:latin typeface="Cambria Math" panose="02040503050406030204" pitchFamily="18" charset="0"/>
                                </a:rPr>
                                <m:t>𝒅</m:t>
                              </m:r>
                            </m:e>
                            <m:sup>
                              <m:r>
                                <a:rPr lang="en-US" sz="2400" b="1" i="1" smtClean="0">
                                  <a:latin typeface="Cambria Math" panose="02040503050406030204" pitchFamily="18" charset="0"/>
                                </a:rPr>
                                <m:t>𝟐</m:t>
                              </m:r>
                            </m:sup>
                          </m:sSup>
                          <m:acc>
                            <m:accPr>
                              <m:chr m:val="⃗"/>
                              <m:ctrlPr>
                                <a:rPr lang="en-US" sz="2400" b="1" i="1" smtClean="0">
                                  <a:latin typeface="Cambria Math" panose="02040503050406030204" pitchFamily="18" charset="0"/>
                                </a:rPr>
                              </m:ctrlPr>
                            </m:accPr>
                            <m:e>
                              <m:r>
                                <a:rPr lang="en-US" sz="2400" b="1" i="1">
                                  <a:latin typeface="Cambria Math" panose="02040503050406030204" pitchFamily="18" charset="0"/>
                                </a:rPr>
                                <m:t>𝒓</m:t>
                              </m:r>
                            </m:e>
                          </m:acc>
                        </m:num>
                        <m:den>
                          <m:sSup>
                            <m:sSupPr>
                              <m:ctrlPr>
                                <a:rPr lang="en-US" sz="2400" b="1" i="1" smtClean="0">
                                  <a:latin typeface="Cambria Math" panose="02040503050406030204" pitchFamily="18" charset="0"/>
                                </a:rPr>
                              </m:ctrlPr>
                            </m:sSupPr>
                            <m:e>
                              <m:r>
                                <a:rPr lang="en-US" sz="2400" b="1" i="1">
                                  <a:latin typeface="Cambria Math" panose="02040503050406030204" pitchFamily="18" charset="0"/>
                                </a:rPr>
                                <m:t>𝒅</m:t>
                              </m:r>
                              <m:r>
                                <a:rPr lang="en-US" sz="2400" b="1" i="1">
                                  <a:latin typeface="Cambria Math" panose="02040503050406030204" pitchFamily="18" charset="0"/>
                                  <a:ea typeface="Cambria Math" panose="02040503050406030204" pitchFamily="18" charset="0"/>
                                </a:rPr>
                                <m:t>𝝉</m:t>
                              </m:r>
                            </m:e>
                            <m:sup>
                              <m:r>
                                <a:rPr lang="en-US" sz="2400" b="1" i="1" smtClean="0">
                                  <a:latin typeface="Cambria Math" panose="02040503050406030204" pitchFamily="18" charset="0"/>
                                </a:rPr>
                                <m:t>𝟐</m:t>
                              </m:r>
                            </m:sup>
                          </m:sSup>
                        </m:den>
                      </m:f>
                      <m:r>
                        <a:rPr lang="en-US" sz="2400" b="1" i="1" smtClean="0">
                          <a:latin typeface="Cambria Math" panose="02040503050406030204" pitchFamily="18" charset="0"/>
                        </a:rPr>
                        <m:t>=</m:t>
                      </m:r>
                      <m:r>
                        <a:rPr lang="en-US" sz="2400" b="1" i="1" smtClean="0">
                          <a:latin typeface="Cambria Math" panose="02040503050406030204" pitchFamily="18" charset="0"/>
                        </a:rPr>
                        <m:t>𝒏</m:t>
                      </m:r>
                      <m:acc>
                        <m:accPr>
                          <m:chr m:val="⃗"/>
                          <m:ctrlPr>
                            <a:rPr lang="el-GR" sz="2400" b="1" i="1" smtClean="0">
                              <a:latin typeface="Cambria Math" panose="02040503050406030204" pitchFamily="18" charset="0"/>
                            </a:rPr>
                          </m:ctrlPr>
                        </m:accPr>
                        <m:e>
                          <m:r>
                            <a:rPr lang="el-GR" sz="2400" b="1" i="1">
                              <a:latin typeface="Cambria Math" panose="02040503050406030204" pitchFamily="18" charset="0"/>
                              <a:ea typeface="Cambria Math" panose="02040503050406030204" pitchFamily="18" charset="0"/>
                            </a:rPr>
                            <m:t>𝛁</m:t>
                          </m:r>
                        </m:e>
                      </m:acc>
                      <m:r>
                        <a:rPr lang="en-US" sz="2400" b="1" i="1" smtClean="0">
                          <a:latin typeface="Cambria Math" panose="02040503050406030204" pitchFamily="18" charset="0"/>
                          <a:ea typeface="Cambria Math" panose="02040503050406030204" pitchFamily="18" charset="0"/>
                        </a:rPr>
                        <m:t>𝒏</m:t>
                      </m:r>
                    </m:oMath>
                  </m:oMathPara>
                </a14:m>
                <a:endParaRPr lang="en-US" sz="2400" b="1" dirty="0"/>
              </a:p>
            </p:txBody>
          </p:sp>
        </mc:Choice>
        <mc:Fallback xmlns="">
          <p:sp>
            <p:nvSpPr>
              <p:cNvPr id="10" name="TextBox 9">
                <a:extLst>
                  <a:ext uri="{FF2B5EF4-FFF2-40B4-BE49-F238E27FC236}">
                    <a16:creationId xmlns:a16="http://schemas.microsoft.com/office/drawing/2014/main" id="{588119FE-43E0-8F42-8662-8E3FA02E67A4}"/>
                  </a:ext>
                </a:extLst>
              </p:cNvPr>
              <p:cNvSpPr txBox="1">
                <a:spLocks noRot="1" noChangeAspect="1" noMove="1" noResize="1" noEditPoints="1" noAdjustHandles="1" noChangeArrowheads="1" noChangeShapeType="1" noTextEdit="1"/>
              </p:cNvSpPr>
              <p:nvPr/>
            </p:nvSpPr>
            <p:spPr>
              <a:xfrm>
                <a:off x="6078364" y="3951882"/>
                <a:ext cx="3156510" cy="842923"/>
              </a:xfrm>
              <a:prstGeom prst="rect">
                <a:avLst/>
              </a:prstGeom>
              <a:blipFill>
                <a:blip r:embed="rId3"/>
                <a:stretch>
                  <a:fillRect b="-4412"/>
                </a:stretch>
              </a:blipFill>
              <a:ln w="12700">
                <a:noFill/>
              </a:ln>
            </p:spPr>
            <p:txBody>
              <a:bodyPr/>
              <a:lstStyle/>
              <a:p>
                <a:r>
                  <a:rPr lang="en-US">
                    <a:noFill/>
                  </a:rPr>
                  <a:t> </a:t>
                </a:r>
              </a:p>
            </p:txBody>
          </p:sp>
        </mc:Fallback>
      </mc:AlternateContent>
      <p:sp>
        <p:nvSpPr>
          <p:cNvPr id="28" name="Title 27">
            <a:extLst>
              <a:ext uri="{FF2B5EF4-FFF2-40B4-BE49-F238E27FC236}">
                <a16:creationId xmlns:a16="http://schemas.microsoft.com/office/drawing/2014/main" id="{004E9CD5-F3A5-C84E-A0C9-0883D60E0FB1}"/>
              </a:ext>
            </a:extLst>
          </p:cNvPr>
          <p:cNvSpPr>
            <a:spLocks noGrp="1"/>
          </p:cNvSpPr>
          <p:nvPr>
            <p:ph type="title"/>
          </p:nvPr>
        </p:nvSpPr>
        <p:spPr>
          <a:xfrm>
            <a:off x="399428" y="-56178"/>
            <a:ext cx="8229600" cy="1143000"/>
          </a:xfrm>
        </p:spPr>
        <p:txBody>
          <a:bodyPr>
            <a:noAutofit/>
          </a:bodyPr>
          <a:lstStyle/>
          <a:p>
            <a:r>
              <a:rPr lang="en-US" sz="4000" b="1" dirty="0">
                <a:solidFill>
                  <a:schemeClr val="bg1"/>
                </a:solidFill>
              </a:rPr>
              <a:t>Radio-Occultation Forward Operator</a:t>
            </a:r>
            <a:br>
              <a:rPr lang="en-US" sz="4000" b="1" dirty="0">
                <a:solidFill>
                  <a:schemeClr val="bg1"/>
                </a:solidFill>
              </a:rPr>
            </a:br>
            <a:r>
              <a:rPr lang="en-US" sz="4000" b="1" dirty="0">
                <a:solidFill>
                  <a:schemeClr val="bg1"/>
                </a:solidFill>
              </a:rPr>
              <a:t>(2-D raytracing)</a:t>
            </a:r>
          </a:p>
        </p:txBody>
      </p:sp>
      <p:sp>
        <p:nvSpPr>
          <p:cNvPr id="3" name="TextBox 2">
            <a:extLst>
              <a:ext uri="{FF2B5EF4-FFF2-40B4-BE49-F238E27FC236}">
                <a16:creationId xmlns:a16="http://schemas.microsoft.com/office/drawing/2014/main" id="{AF9CFA02-430D-5E4C-BEAF-58D5D5404F58}"/>
              </a:ext>
            </a:extLst>
          </p:cNvPr>
          <p:cNvSpPr txBox="1"/>
          <p:nvPr/>
        </p:nvSpPr>
        <p:spPr>
          <a:xfrm>
            <a:off x="6400800" y="3429000"/>
            <a:ext cx="274320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2) Ray Equation</a:t>
            </a:r>
          </a:p>
        </p:txBody>
      </p:sp>
      <p:sp>
        <p:nvSpPr>
          <p:cNvPr id="5" name="Rectangle 4">
            <a:extLst>
              <a:ext uri="{FF2B5EF4-FFF2-40B4-BE49-F238E27FC236}">
                <a16:creationId xmlns:a16="http://schemas.microsoft.com/office/drawing/2014/main" id="{234F94EE-A7DD-284F-9D3C-4ABAAE293D3C}"/>
              </a:ext>
            </a:extLst>
          </p:cNvPr>
          <p:cNvSpPr/>
          <p:nvPr/>
        </p:nvSpPr>
        <p:spPr>
          <a:xfrm>
            <a:off x="915566" y="3272366"/>
            <a:ext cx="3657600" cy="2919731"/>
          </a:xfrm>
          <a:prstGeom prst="rect">
            <a:avLst/>
          </a:prstGeom>
          <a:noFill/>
          <a:ln w="1905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AE147202-6654-874A-909E-3F52545B924C}"/>
              </a:ext>
            </a:extLst>
          </p:cNvPr>
          <p:cNvCxnSpPr>
            <a:cxnSpLocks/>
          </p:cNvCxnSpPr>
          <p:nvPr/>
        </p:nvCxnSpPr>
        <p:spPr>
          <a:xfrm flipV="1">
            <a:off x="940503" y="1599482"/>
            <a:ext cx="1404846" cy="1672885"/>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9B7AEE1-30FD-0E48-8F84-296D31D1DC3C}"/>
              </a:ext>
            </a:extLst>
          </p:cNvPr>
          <p:cNvCxnSpPr>
            <a:cxnSpLocks/>
          </p:cNvCxnSpPr>
          <p:nvPr/>
        </p:nvCxnSpPr>
        <p:spPr>
          <a:xfrm flipV="1">
            <a:off x="282070" y="4020745"/>
            <a:ext cx="2825292" cy="930984"/>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284DF01D-870F-3242-B032-7FF43EB9A823}"/>
              </a:ext>
            </a:extLst>
          </p:cNvPr>
          <p:cNvCxnSpPr>
            <a:cxnSpLocks/>
          </p:cNvCxnSpPr>
          <p:nvPr/>
        </p:nvCxnSpPr>
        <p:spPr>
          <a:xfrm flipV="1">
            <a:off x="3453019" y="3761246"/>
            <a:ext cx="2019643" cy="209624"/>
          </a:xfrm>
          <a:prstGeom prst="line">
            <a:avLst/>
          </a:prstGeom>
          <a:ln w="25400">
            <a:tailEnd type="triangle"/>
          </a:ln>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111B0DDC-9B81-B94B-A28E-68D8E02ACDB0}"/>
              </a:ext>
            </a:extLst>
          </p:cNvPr>
          <p:cNvSpPr/>
          <p:nvPr/>
        </p:nvSpPr>
        <p:spPr>
          <a:xfrm>
            <a:off x="2345349" y="1599482"/>
            <a:ext cx="3657600" cy="2919731"/>
          </a:xfrm>
          <a:prstGeom prst="rect">
            <a:avLst/>
          </a:prstGeom>
          <a:noFill/>
          <a:ln w="1905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3BA9D3EE-80BC-7440-AD71-BA8B01547721}"/>
              </a:ext>
            </a:extLst>
          </p:cNvPr>
          <p:cNvCxnSpPr>
            <a:cxnSpLocks/>
          </p:cNvCxnSpPr>
          <p:nvPr/>
        </p:nvCxnSpPr>
        <p:spPr>
          <a:xfrm flipV="1">
            <a:off x="943274" y="4495082"/>
            <a:ext cx="1404846" cy="1672885"/>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53FE9CA-74FE-AD44-997B-CD2926F8EBEE}"/>
              </a:ext>
            </a:extLst>
          </p:cNvPr>
          <p:cNvCxnSpPr>
            <a:cxnSpLocks/>
          </p:cNvCxnSpPr>
          <p:nvPr/>
        </p:nvCxnSpPr>
        <p:spPr>
          <a:xfrm flipV="1">
            <a:off x="4570395" y="4513573"/>
            <a:ext cx="1404846" cy="1672885"/>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5583569-6001-2B43-BC90-B2CA257D138E}"/>
              </a:ext>
            </a:extLst>
          </p:cNvPr>
          <p:cNvCxnSpPr>
            <a:cxnSpLocks/>
          </p:cNvCxnSpPr>
          <p:nvPr/>
        </p:nvCxnSpPr>
        <p:spPr>
          <a:xfrm flipV="1">
            <a:off x="4570395" y="1628558"/>
            <a:ext cx="1404846" cy="1672885"/>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D923E1D-B258-5746-8A29-9352A79A8536}"/>
                  </a:ext>
                </a:extLst>
              </p:cNvPr>
              <p:cNvSpPr txBox="1"/>
              <p:nvPr/>
            </p:nvSpPr>
            <p:spPr>
              <a:xfrm>
                <a:off x="3034021" y="3873959"/>
                <a:ext cx="2008560" cy="506421"/>
              </a:xfrm>
              <a:prstGeom prst="rect">
                <a:avLst/>
              </a:prstGeom>
              <a:noFill/>
              <a:ln w="1270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𝒏</m:t>
                      </m:r>
                      <m:acc>
                        <m:accPr>
                          <m:chr m:val="⃗"/>
                          <m:ctrlPr>
                            <a:rPr lang="el-GR" sz="2400" b="1" i="1" smtClean="0">
                              <a:latin typeface="Cambria Math" panose="02040503050406030204" pitchFamily="18" charset="0"/>
                            </a:rPr>
                          </m:ctrlPr>
                        </m:accPr>
                        <m:e>
                          <m:r>
                            <a:rPr lang="el-GR" sz="2400" b="1" i="1">
                              <a:latin typeface="Cambria Math" panose="02040503050406030204" pitchFamily="18" charset="0"/>
                              <a:ea typeface="Cambria Math" panose="02040503050406030204" pitchFamily="18" charset="0"/>
                            </a:rPr>
                            <m:t>𝛁</m:t>
                          </m:r>
                        </m:e>
                      </m:acc>
                      <m:r>
                        <a:rPr lang="en-US" sz="2400" b="1" i="1" smtClean="0">
                          <a:latin typeface="Cambria Math" panose="02040503050406030204" pitchFamily="18" charset="0"/>
                          <a:ea typeface="Cambria Math" panose="02040503050406030204" pitchFamily="18" charset="0"/>
                        </a:rPr>
                        <m:t>𝒏</m:t>
                      </m:r>
                    </m:oMath>
                  </m:oMathPara>
                </a14:m>
                <a:endParaRPr lang="en-US" sz="2400" b="1" dirty="0"/>
              </a:p>
            </p:txBody>
          </p:sp>
        </mc:Choice>
        <mc:Fallback xmlns="">
          <p:sp>
            <p:nvSpPr>
              <p:cNvPr id="38" name="TextBox 37">
                <a:extLst>
                  <a:ext uri="{FF2B5EF4-FFF2-40B4-BE49-F238E27FC236}">
                    <a16:creationId xmlns:a16="http://schemas.microsoft.com/office/drawing/2014/main" id="{1D923E1D-B258-5746-8A29-9352A79A8536}"/>
                  </a:ext>
                </a:extLst>
              </p:cNvPr>
              <p:cNvSpPr txBox="1">
                <a:spLocks noRot="1" noChangeAspect="1" noMove="1" noResize="1" noEditPoints="1" noAdjustHandles="1" noChangeArrowheads="1" noChangeShapeType="1" noTextEdit="1"/>
              </p:cNvSpPr>
              <p:nvPr/>
            </p:nvSpPr>
            <p:spPr>
              <a:xfrm>
                <a:off x="3034021" y="3873959"/>
                <a:ext cx="2008560" cy="506421"/>
              </a:xfrm>
              <a:prstGeom prst="rect">
                <a:avLst/>
              </a:prstGeom>
              <a:blipFill>
                <a:blip r:embed="rId4"/>
                <a:stretch>
                  <a:fillRect/>
                </a:stretch>
              </a:blipFill>
              <a:ln w="12700">
                <a:noFill/>
              </a:ln>
            </p:spPr>
            <p:txBody>
              <a:bodyPr/>
              <a:lstStyle/>
              <a:p>
                <a:r>
                  <a:rPr lang="en-US">
                    <a:noFill/>
                  </a:rPr>
                  <a:t> </a:t>
                </a:r>
              </a:p>
            </p:txBody>
          </p:sp>
        </mc:Fallback>
      </mc:AlternateContent>
      <p:sp>
        <p:nvSpPr>
          <p:cNvPr id="40" name="TextBox 39">
            <a:extLst>
              <a:ext uri="{FF2B5EF4-FFF2-40B4-BE49-F238E27FC236}">
                <a16:creationId xmlns:a16="http://schemas.microsoft.com/office/drawing/2014/main" id="{3E00EFD9-D26C-FC4A-A9A0-5A23414BC19E}"/>
              </a:ext>
            </a:extLst>
          </p:cNvPr>
          <p:cNvSpPr txBox="1"/>
          <p:nvPr/>
        </p:nvSpPr>
        <p:spPr>
          <a:xfrm>
            <a:off x="2201314" y="1097693"/>
            <a:ext cx="1213794"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ij+1k+1</a:t>
            </a:r>
          </a:p>
        </p:txBody>
      </p:sp>
      <p:sp>
        <p:nvSpPr>
          <p:cNvPr id="44" name="TextBox 43">
            <a:extLst>
              <a:ext uri="{FF2B5EF4-FFF2-40B4-BE49-F238E27FC236}">
                <a16:creationId xmlns:a16="http://schemas.microsoft.com/office/drawing/2014/main" id="{116E2058-D1A2-EE4C-B89F-0845AA039D0B}"/>
              </a:ext>
            </a:extLst>
          </p:cNvPr>
          <p:cNvSpPr txBox="1"/>
          <p:nvPr/>
        </p:nvSpPr>
        <p:spPr>
          <a:xfrm>
            <a:off x="5621310" y="1049362"/>
            <a:ext cx="1486304"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i+1j+1k+1</a:t>
            </a:r>
          </a:p>
        </p:txBody>
      </p:sp>
      <p:sp>
        <p:nvSpPr>
          <p:cNvPr id="46" name="TextBox 45">
            <a:extLst>
              <a:ext uri="{FF2B5EF4-FFF2-40B4-BE49-F238E27FC236}">
                <a16:creationId xmlns:a16="http://schemas.microsoft.com/office/drawing/2014/main" id="{2B70362C-E2D7-5947-8349-BDCDB69AC8A2}"/>
              </a:ext>
            </a:extLst>
          </p:cNvPr>
          <p:cNvSpPr txBox="1"/>
          <p:nvPr/>
        </p:nvSpPr>
        <p:spPr>
          <a:xfrm>
            <a:off x="4918824" y="4005876"/>
            <a:ext cx="1213794"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i+1jk+1</a:t>
            </a:r>
          </a:p>
        </p:txBody>
      </p:sp>
      <p:sp>
        <p:nvSpPr>
          <p:cNvPr id="58" name="TextBox 57">
            <a:extLst>
              <a:ext uri="{FF2B5EF4-FFF2-40B4-BE49-F238E27FC236}">
                <a16:creationId xmlns:a16="http://schemas.microsoft.com/office/drawing/2014/main" id="{FD927039-5F19-134F-8981-E1728E0CBB9A}"/>
              </a:ext>
            </a:extLst>
          </p:cNvPr>
          <p:cNvSpPr txBox="1"/>
          <p:nvPr/>
        </p:nvSpPr>
        <p:spPr>
          <a:xfrm>
            <a:off x="400130" y="6119084"/>
            <a:ext cx="668773" cy="523220"/>
          </a:xfrm>
          <a:prstGeom prst="rect">
            <a:avLst/>
          </a:prstGeom>
          <a:noFill/>
        </p:spPr>
        <p:txBody>
          <a:bodyPr wrap="none" rtlCol="0">
            <a:spAutoFit/>
          </a:bodyPr>
          <a:lstStyle/>
          <a:p>
            <a:r>
              <a:rPr lang="en-US" sz="2800" b="1" i="1" dirty="0" err="1">
                <a:solidFill>
                  <a:schemeClr val="accent1"/>
                </a:solidFill>
                <a:latin typeface="Arial" panose="020B0604020202020204" pitchFamily="34" charset="0"/>
                <a:cs typeface="Arial" panose="020B0604020202020204" pitchFamily="34" charset="0"/>
              </a:rPr>
              <a:t>n</a:t>
            </a:r>
            <a:r>
              <a:rPr lang="en-US" sz="2800" b="1" i="1" baseline="-25000" dirty="0" err="1">
                <a:solidFill>
                  <a:schemeClr val="accent1"/>
                </a:solidFill>
                <a:latin typeface="Arial" panose="020B0604020202020204" pitchFamily="34" charset="0"/>
                <a:cs typeface="Arial" panose="020B0604020202020204" pitchFamily="34" charset="0"/>
              </a:rPr>
              <a:t>ijk</a:t>
            </a:r>
            <a:endParaRPr lang="en-US" sz="2800" b="1" i="1" baseline="-25000" dirty="0">
              <a:solidFill>
                <a:schemeClr val="accent1"/>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2237B2C5-1058-BB46-A084-0393D93DE5B0}"/>
              </a:ext>
            </a:extLst>
          </p:cNvPr>
          <p:cNvSpPr txBox="1"/>
          <p:nvPr/>
        </p:nvSpPr>
        <p:spPr>
          <a:xfrm>
            <a:off x="2215680" y="4440574"/>
            <a:ext cx="1213794"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i+1j+1k</a:t>
            </a:r>
          </a:p>
        </p:txBody>
      </p:sp>
      <p:sp>
        <p:nvSpPr>
          <p:cNvPr id="60" name="TextBox 59">
            <a:extLst>
              <a:ext uri="{FF2B5EF4-FFF2-40B4-BE49-F238E27FC236}">
                <a16:creationId xmlns:a16="http://schemas.microsoft.com/office/drawing/2014/main" id="{0E1225B7-4D94-6148-93F9-A4FE947A151C}"/>
              </a:ext>
            </a:extLst>
          </p:cNvPr>
          <p:cNvSpPr txBox="1"/>
          <p:nvPr/>
        </p:nvSpPr>
        <p:spPr>
          <a:xfrm>
            <a:off x="4299966" y="6170666"/>
            <a:ext cx="941283"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i+1jk</a:t>
            </a:r>
          </a:p>
        </p:txBody>
      </p:sp>
      <p:sp>
        <p:nvSpPr>
          <p:cNvPr id="61" name="TextBox 60">
            <a:extLst>
              <a:ext uri="{FF2B5EF4-FFF2-40B4-BE49-F238E27FC236}">
                <a16:creationId xmlns:a16="http://schemas.microsoft.com/office/drawing/2014/main" id="{623E1F3C-3113-7246-A11F-FA940F4F0697}"/>
              </a:ext>
            </a:extLst>
          </p:cNvPr>
          <p:cNvSpPr txBox="1"/>
          <p:nvPr/>
        </p:nvSpPr>
        <p:spPr>
          <a:xfrm>
            <a:off x="447130" y="2704623"/>
            <a:ext cx="941283"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ij+1k</a:t>
            </a:r>
          </a:p>
        </p:txBody>
      </p:sp>
      <p:sp>
        <p:nvSpPr>
          <p:cNvPr id="64" name="TextBox 63">
            <a:extLst>
              <a:ext uri="{FF2B5EF4-FFF2-40B4-BE49-F238E27FC236}">
                <a16:creationId xmlns:a16="http://schemas.microsoft.com/office/drawing/2014/main" id="{0F679895-BF22-CC4D-923F-47B8955F108E}"/>
              </a:ext>
            </a:extLst>
          </p:cNvPr>
          <p:cNvSpPr txBox="1"/>
          <p:nvPr/>
        </p:nvSpPr>
        <p:spPr>
          <a:xfrm>
            <a:off x="3996032" y="2641077"/>
            <a:ext cx="1213794"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i+1j+1k</a:t>
            </a: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5ADF6F40-ADB8-8A45-8C01-A7D7B72B5DF9}"/>
                  </a:ext>
                </a:extLst>
              </p:cNvPr>
              <p:cNvSpPr txBox="1"/>
              <p:nvPr/>
            </p:nvSpPr>
            <p:spPr>
              <a:xfrm>
                <a:off x="6534790" y="2557548"/>
                <a:ext cx="2667226" cy="461665"/>
              </a:xfrm>
              <a:prstGeom prst="rect">
                <a:avLst/>
              </a:prstGeom>
              <a:noFill/>
              <a:ln w="1270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𝒏</m:t>
                      </m:r>
                      <m:r>
                        <a:rPr lang="en-US" sz="2400" b="1" i="1" smtClean="0">
                          <a:latin typeface="Cambria Math" panose="02040503050406030204" pitchFamily="18" charset="0"/>
                        </a:rPr>
                        <m:t>=</m:t>
                      </m:r>
                      <m:r>
                        <a:rPr lang="en-US" sz="2400" b="1" i="1" smtClean="0">
                          <a:latin typeface="Cambria Math" panose="02040503050406030204" pitchFamily="18" charset="0"/>
                        </a:rPr>
                        <m:t>𝒇</m:t>
                      </m:r>
                      <m:r>
                        <a:rPr lang="en-US" sz="2400" b="1" i="1" smtClean="0">
                          <a:latin typeface="Cambria Math" panose="02040503050406030204" pitchFamily="18" charset="0"/>
                        </a:rPr>
                        <m:t>(</m:t>
                      </m:r>
                      <m:r>
                        <a:rPr lang="en-US" sz="2400" b="1" i="1" smtClean="0">
                          <a:latin typeface="Cambria Math" panose="02040503050406030204" pitchFamily="18" charset="0"/>
                        </a:rPr>
                        <m:t>𝑷</m:t>
                      </m:r>
                      <m:r>
                        <a:rPr lang="en-US" sz="2400" b="1" i="1" smtClean="0">
                          <a:latin typeface="Cambria Math" panose="02040503050406030204" pitchFamily="18" charset="0"/>
                        </a:rPr>
                        <m:t>,</m:t>
                      </m:r>
                      <m:r>
                        <a:rPr lang="en-US" sz="2400" b="1" i="1" smtClean="0">
                          <a:latin typeface="Cambria Math" panose="02040503050406030204" pitchFamily="18" charset="0"/>
                        </a:rPr>
                        <m:t>𝑻</m:t>
                      </m:r>
                      <m:r>
                        <a:rPr lang="en-US" sz="2400" b="1" i="1" smtClean="0">
                          <a:latin typeface="Cambria Math" panose="02040503050406030204" pitchFamily="18" charset="0"/>
                        </a:rPr>
                        <m:t>,</m:t>
                      </m:r>
                      <m:r>
                        <a:rPr lang="en-US" sz="2400" b="1" i="1" smtClean="0">
                          <a:latin typeface="Cambria Math" panose="02040503050406030204" pitchFamily="18" charset="0"/>
                        </a:rPr>
                        <m:t>𝑸</m:t>
                      </m:r>
                      <m:r>
                        <a:rPr lang="en-US" sz="2400" b="1" i="1" smtClean="0">
                          <a:latin typeface="Cambria Math" panose="02040503050406030204" pitchFamily="18" charset="0"/>
                        </a:rPr>
                        <m:t>)</m:t>
                      </m:r>
                    </m:oMath>
                  </m:oMathPara>
                </a14:m>
                <a:endParaRPr lang="en-US" sz="2400" b="1" dirty="0"/>
              </a:p>
            </p:txBody>
          </p:sp>
        </mc:Choice>
        <mc:Fallback xmlns="">
          <p:sp>
            <p:nvSpPr>
              <p:cNvPr id="65" name="TextBox 64">
                <a:extLst>
                  <a:ext uri="{FF2B5EF4-FFF2-40B4-BE49-F238E27FC236}">
                    <a16:creationId xmlns:a16="http://schemas.microsoft.com/office/drawing/2014/main" id="{5ADF6F40-ADB8-8A45-8C01-A7D7B72B5DF9}"/>
                  </a:ext>
                </a:extLst>
              </p:cNvPr>
              <p:cNvSpPr txBox="1">
                <a:spLocks noRot="1" noChangeAspect="1" noMove="1" noResize="1" noEditPoints="1" noAdjustHandles="1" noChangeArrowheads="1" noChangeShapeType="1" noTextEdit="1"/>
              </p:cNvSpPr>
              <p:nvPr/>
            </p:nvSpPr>
            <p:spPr>
              <a:xfrm>
                <a:off x="6534790" y="2557548"/>
                <a:ext cx="2667226" cy="461665"/>
              </a:xfrm>
              <a:prstGeom prst="rect">
                <a:avLst/>
              </a:prstGeom>
              <a:blipFill>
                <a:blip r:embed="rId5"/>
                <a:stretch>
                  <a:fillRect b="-15789"/>
                </a:stretch>
              </a:blipFill>
              <a:ln w="12700">
                <a:noFill/>
              </a:ln>
            </p:spPr>
            <p:txBody>
              <a:bodyPr/>
              <a:lstStyle/>
              <a:p>
                <a:r>
                  <a:rPr lang="en-US">
                    <a:noFill/>
                  </a:rPr>
                  <a:t> </a:t>
                </a:r>
              </a:p>
            </p:txBody>
          </p:sp>
        </mc:Fallback>
      </mc:AlternateContent>
      <p:sp>
        <p:nvSpPr>
          <p:cNvPr id="66" name="Oval 65">
            <a:extLst>
              <a:ext uri="{FF2B5EF4-FFF2-40B4-BE49-F238E27FC236}">
                <a16:creationId xmlns:a16="http://schemas.microsoft.com/office/drawing/2014/main" id="{56B0B073-38B7-794E-ACFA-D39A8B2088C9}"/>
              </a:ext>
            </a:extLst>
          </p:cNvPr>
          <p:cNvSpPr/>
          <p:nvPr/>
        </p:nvSpPr>
        <p:spPr>
          <a:xfrm>
            <a:off x="3125521" y="3840945"/>
            <a:ext cx="315882" cy="298843"/>
          </a:xfrm>
          <a:prstGeom prst="ellipse">
            <a:avLst/>
          </a:prstGeom>
          <a:gradFill>
            <a:gsLst>
              <a:gs pos="0">
                <a:schemeClr val="accent1">
                  <a:tint val="100000"/>
                  <a:shade val="100000"/>
                  <a:satMod val="130000"/>
                </a:schemeClr>
              </a:gs>
              <a:gs pos="100000">
                <a:schemeClr val="accent1">
                  <a:tint val="50000"/>
                  <a:shade val="100000"/>
                  <a:satMod val="350000"/>
                  <a:alpha val="35000"/>
                </a:schemeClr>
              </a:gs>
            </a:gsLst>
          </a:gra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7" name="Straight Connector 66">
            <a:extLst>
              <a:ext uri="{FF2B5EF4-FFF2-40B4-BE49-F238E27FC236}">
                <a16:creationId xmlns:a16="http://schemas.microsoft.com/office/drawing/2014/main" id="{8728A944-5DEF-2D40-B0D4-95446461AE73}"/>
              </a:ext>
            </a:extLst>
          </p:cNvPr>
          <p:cNvCxnSpPr>
            <a:cxnSpLocks/>
          </p:cNvCxnSpPr>
          <p:nvPr/>
        </p:nvCxnSpPr>
        <p:spPr>
          <a:xfrm flipV="1">
            <a:off x="3425836" y="3295093"/>
            <a:ext cx="2025825" cy="628451"/>
          </a:xfrm>
          <a:prstGeom prst="line">
            <a:avLst/>
          </a:prstGeom>
          <a:ln w="9525">
            <a:prstDash val="sysDash"/>
          </a:ln>
        </p:spPr>
        <p:style>
          <a:lnRef idx="2">
            <a:schemeClr val="accent1"/>
          </a:lnRef>
          <a:fillRef idx="0">
            <a:schemeClr val="accent1"/>
          </a:fillRef>
          <a:effectRef idx="1">
            <a:schemeClr val="accent1"/>
          </a:effectRef>
          <a:fontRef idx="minor">
            <a:schemeClr val="tx1"/>
          </a:fontRef>
        </p:style>
      </p:cxnSp>
      <p:sp>
        <p:nvSpPr>
          <p:cNvPr id="20" name="Arc 19">
            <a:extLst>
              <a:ext uri="{FF2B5EF4-FFF2-40B4-BE49-F238E27FC236}">
                <a16:creationId xmlns:a16="http://schemas.microsoft.com/office/drawing/2014/main" id="{C462C17E-74BA-244F-A507-279B6EA08AEC}"/>
              </a:ext>
            </a:extLst>
          </p:cNvPr>
          <p:cNvSpPr/>
          <p:nvPr/>
        </p:nvSpPr>
        <p:spPr>
          <a:xfrm>
            <a:off x="5284800" y="3345966"/>
            <a:ext cx="103439" cy="735091"/>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C3D3A85-915F-0F46-BA73-DF6829954A21}"/>
                  </a:ext>
                </a:extLst>
              </p:cNvPr>
              <p:cNvSpPr txBox="1"/>
              <p:nvPr/>
            </p:nvSpPr>
            <p:spPr>
              <a:xfrm>
                <a:off x="5085935" y="3240519"/>
                <a:ext cx="1162125" cy="461665"/>
              </a:xfrm>
              <a:prstGeom prst="rect">
                <a:avLst/>
              </a:prstGeom>
              <a:noFill/>
              <a:ln w="1270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𝒅</m:t>
                      </m:r>
                      <m:r>
                        <a:rPr lang="en-US" sz="2400" b="1" i="1">
                          <a:latin typeface="Cambria Math" panose="02040503050406030204" pitchFamily="18" charset="0"/>
                          <a:ea typeface="Cambria Math" panose="02040503050406030204" pitchFamily="18" charset="0"/>
                        </a:rPr>
                        <m:t>𝜺</m:t>
                      </m:r>
                    </m:oMath>
                  </m:oMathPara>
                </a14:m>
                <a:endParaRPr lang="en-US" sz="2400" b="1" dirty="0"/>
              </a:p>
            </p:txBody>
          </p:sp>
        </mc:Choice>
        <mc:Fallback xmlns="">
          <p:sp>
            <p:nvSpPr>
              <p:cNvPr id="68" name="TextBox 67">
                <a:extLst>
                  <a:ext uri="{FF2B5EF4-FFF2-40B4-BE49-F238E27FC236}">
                    <a16:creationId xmlns:a16="http://schemas.microsoft.com/office/drawing/2014/main" id="{EC3D3A85-915F-0F46-BA73-DF6829954A21}"/>
                  </a:ext>
                </a:extLst>
              </p:cNvPr>
              <p:cNvSpPr txBox="1">
                <a:spLocks noRot="1" noChangeAspect="1" noMove="1" noResize="1" noEditPoints="1" noAdjustHandles="1" noChangeArrowheads="1" noChangeShapeType="1" noTextEdit="1"/>
              </p:cNvSpPr>
              <p:nvPr/>
            </p:nvSpPr>
            <p:spPr>
              <a:xfrm>
                <a:off x="5085935" y="3240519"/>
                <a:ext cx="1162125" cy="461665"/>
              </a:xfrm>
              <a:prstGeom prst="rect">
                <a:avLst/>
              </a:prstGeom>
              <a:blipFill>
                <a:blip r:embed="rId6"/>
                <a:stretch>
                  <a:fillRect/>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8C50AB9-5223-C14E-B4B3-8051DFC07B05}"/>
                  </a:ext>
                </a:extLst>
              </p:cNvPr>
              <p:cNvSpPr txBox="1"/>
              <p:nvPr/>
            </p:nvSpPr>
            <p:spPr>
              <a:xfrm>
                <a:off x="6320717" y="5807938"/>
                <a:ext cx="2777410" cy="624338"/>
              </a:xfrm>
              <a:prstGeom prst="rect">
                <a:avLst/>
              </a:prstGeom>
              <a:noFill/>
              <a:ln w="12700">
                <a:noFill/>
              </a:ln>
            </p:spPr>
            <p:txBody>
              <a:bodyPr wrap="square" rtlCol="0">
                <a:spAutoFit/>
              </a:bodyPr>
              <a:lstStyle/>
              <a:p>
                <a:pPr algn="ctr"/>
                <a14:m>
                  <m:oMath xmlns:m="http://schemas.openxmlformats.org/officeDocument/2006/math">
                    <m:r>
                      <a:rPr lang="en-US" sz="2400" b="1" i="1" dirty="0" smtClean="0">
                        <a:latin typeface="Cambria Math" panose="02040503050406030204" pitchFamily="18" charset="0"/>
                      </a:rPr>
                      <m:t>𝒂</m:t>
                    </m:r>
                    <m:r>
                      <a:rPr lang="en-US" sz="2400" b="1" i="1" dirty="0" smtClean="0">
                        <a:latin typeface="Cambria Math" panose="02040503050406030204" pitchFamily="18" charset="0"/>
                      </a:rPr>
                      <m:t>=</m:t>
                    </m:r>
                    <m:nary>
                      <m:naryPr>
                        <m:ctrlPr>
                          <a:rPr lang="en-US" sz="2400" b="1" i="1" dirty="0" smtClean="0">
                            <a:latin typeface="Cambria Math" panose="02040503050406030204" pitchFamily="18" charset="0"/>
                          </a:rPr>
                        </m:ctrlPr>
                      </m:naryPr>
                      <m:sub>
                        <m:r>
                          <m:rPr>
                            <m:brk m:alnAt="23"/>
                          </m:rPr>
                          <a:rPr lang="en-US" sz="2400" b="1" i="1" dirty="0" smtClean="0">
                            <a:latin typeface="Cambria Math" panose="02040503050406030204" pitchFamily="18" charset="0"/>
                          </a:rPr>
                          <m:t>𝑮</m:t>
                        </m:r>
                        <m:r>
                          <a:rPr lang="en-US" sz="2400" b="1" i="1" dirty="0" smtClean="0">
                            <a:latin typeface="Cambria Math" panose="02040503050406030204" pitchFamily="18" charset="0"/>
                          </a:rPr>
                          <m:t>𝑷𝑺</m:t>
                        </m:r>
                      </m:sub>
                      <m:sup>
                        <m:r>
                          <a:rPr lang="en-US" sz="2400" b="1" i="1" dirty="0" smtClean="0">
                            <a:latin typeface="Cambria Math" panose="02040503050406030204" pitchFamily="18" charset="0"/>
                          </a:rPr>
                          <m:t>𝑳𝑬𝑶</m:t>
                        </m:r>
                      </m:sup>
                      <m:e>
                        <m:r>
                          <a:rPr lang="en-US" sz="2400" b="1" i="1" dirty="0" smtClean="0">
                            <a:latin typeface="Cambria Math" panose="02040503050406030204" pitchFamily="18" charset="0"/>
                          </a:rPr>
                          <m:t>𝒅</m:t>
                        </m:r>
                        <m:r>
                          <a:rPr lang="en-US" sz="2400" b="1" i="1" dirty="0" smtClean="0">
                            <a:latin typeface="Cambria Math" panose="02040503050406030204" pitchFamily="18" charset="0"/>
                            <a:ea typeface="Cambria Math" panose="02040503050406030204" pitchFamily="18" charset="0"/>
                          </a:rPr>
                          <m:t>𝜺</m:t>
                        </m:r>
                      </m:e>
                    </m:nary>
                  </m:oMath>
                </a14:m>
                <a:r>
                  <a:rPr lang="en-US" sz="2400" b="1" dirty="0"/>
                  <a:t>  </a:t>
                </a:r>
              </a:p>
            </p:txBody>
          </p:sp>
        </mc:Choice>
        <mc:Fallback xmlns="">
          <p:sp>
            <p:nvSpPr>
              <p:cNvPr id="69" name="TextBox 68">
                <a:extLst>
                  <a:ext uri="{FF2B5EF4-FFF2-40B4-BE49-F238E27FC236}">
                    <a16:creationId xmlns:a16="http://schemas.microsoft.com/office/drawing/2014/main" id="{58C50AB9-5223-C14E-B4B3-8051DFC07B05}"/>
                  </a:ext>
                </a:extLst>
              </p:cNvPr>
              <p:cNvSpPr txBox="1">
                <a:spLocks noRot="1" noChangeAspect="1" noMove="1" noResize="1" noEditPoints="1" noAdjustHandles="1" noChangeArrowheads="1" noChangeShapeType="1" noTextEdit="1"/>
              </p:cNvSpPr>
              <p:nvPr/>
            </p:nvSpPr>
            <p:spPr>
              <a:xfrm>
                <a:off x="6320717" y="5807938"/>
                <a:ext cx="2777410" cy="624338"/>
              </a:xfrm>
              <a:prstGeom prst="rect">
                <a:avLst/>
              </a:prstGeom>
              <a:blipFill>
                <a:blip r:embed="rId7"/>
                <a:stretch>
                  <a:fillRect t="-100000" b="-164000"/>
                </a:stretch>
              </a:blipFill>
              <a:ln w="12700">
                <a:noFill/>
              </a:ln>
            </p:spPr>
            <p:txBody>
              <a:bodyPr/>
              <a:lstStyle/>
              <a:p>
                <a:r>
                  <a:rPr lang="en-US">
                    <a:noFill/>
                  </a:rPr>
                  <a:t> </a:t>
                </a:r>
              </a:p>
            </p:txBody>
          </p:sp>
        </mc:Fallback>
      </mc:AlternateContent>
      <p:sp>
        <p:nvSpPr>
          <p:cNvPr id="70" name="TextBox 69">
            <a:extLst>
              <a:ext uri="{FF2B5EF4-FFF2-40B4-BE49-F238E27FC236}">
                <a16:creationId xmlns:a16="http://schemas.microsoft.com/office/drawing/2014/main" id="{08308C28-50BA-D54A-8423-C490CF44D81E}"/>
              </a:ext>
            </a:extLst>
          </p:cNvPr>
          <p:cNvSpPr txBox="1"/>
          <p:nvPr/>
        </p:nvSpPr>
        <p:spPr>
          <a:xfrm>
            <a:off x="6400800" y="5257800"/>
            <a:ext cx="274320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3) Bending angle</a:t>
            </a:r>
          </a:p>
        </p:txBody>
      </p:sp>
      <p:sp>
        <p:nvSpPr>
          <p:cNvPr id="71" name="TextBox 70">
            <a:extLst>
              <a:ext uri="{FF2B5EF4-FFF2-40B4-BE49-F238E27FC236}">
                <a16:creationId xmlns:a16="http://schemas.microsoft.com/office/drawing/2014/main" id="{E2FE9747-F4FD-3647-A498-D91E1036A3D0}"/>
              </a:ext>
            </a:extLst>
          </p:cNvPr>
          <p:cNvSpPr txBox="1"/>
          <p:nvPr/>
        </p:nvSpPr>
        <p:spPr>
          <a:xfrm>
            <a:off x="6400800" y="2011680"/>
            <a:ext cx="274320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1) Refractivity</a:t>
            </a:r>
          </a:p>
        </p:txBody>
      </p:sp>
    </p:spTree>
    <p:extLst>
      <p:ext uri="{BB962C8B-B14F-4D97-AF65-F5344CB8AC3E}">
        <p14:creationId xmlns:p14="http://schemas.microsoft.com/office/powerpoint/2010/main" val="261432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2E472-9382-694B-BD73-56121E905E63}"/>
              </a:ext>
            </a:extLst>
          </p:cNvPr>
          <p:cNvSpPr>
            <a:spLocks noGrp="1"/>
          </p:cNvSpPr>
          <p:nvPr>
            <p:ph type="sldNum" sz="quarter" idx="12"/>
          </p:nvPr>
        </p:nvSpPr>
        <p:spPr/>
        <p:txBody>
          <a:bodyPr/>
          <a:lstStyle/>
          <a:p>
            <a:fld id="{464D3740-6ED1-F845-93BD-27C684B2C932}" type="slidenum">
              <a:rPr lang="en-US" smtClean="0"/>
              <a:t>8</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88119FE-43E0-8F42-8662-8E3FA02E67A4}"/>
                  </a:ext>
                </a:extLst>
              </p:cNvPr>
              <p:cNvSpPr txBox="1"/>
              <p:nvPr/>
            </p:nvSpPr>
            <p:spPr>
              <a:xfrm>
                <a:off x="667339" y="5148302"/>
                <a:ext cx="6764239" cy="842923"/>
              </a:xfrm>
              <a:prstGeom prst="rect">
                <a:avLst/>
              </a:prstGeom>
              <a:noFill/>
              <a:ln w="12700">
                <a:solidFill>
                  <a:schemeClr val="accent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2400" b="1" i="1" smtClean="0">
                              <a:latin typeface="Cambria Math" panose="02040503050406030204" pitchFamily="18" charset="0"/>
                            </a:rPr>
                          </m:ctrlPr>
                        </m:fPr>
                        <m:num>
                          <m:sSup>
                            <m:sSupPr>
                              <m:ctrlPr>
                                <a:rPr lang="en-US" sz="2400" b="1" i="1" smtClean="0">
                                  <a:latin typeface="Cambria Math" panose="02040503050406030204" pitchFamily="18" charset="0"/>
                                </a:rPr>
                              </m:ctrlPr>
                            </m:sSupPr>
                            <m:e>
                              <m:r>
                                <a:rPr lang="en-US" sz="2400" b="1" i="1">
                                  <a:latin typeface="Cambria Math" panose="02040503050406030204" pitchFamily="18" charset="0"/>
                                </a:rPr>
                                <m:t>𝒅</m:t>
                              </m:r>
                            </m:e>
                            <m:sup>
                              <m:r>
                                <a:rPr lang="en-US" sz="2400" b="1" i="1" smtClean="0">
                                  <a:latin typeface="Cambria Math" panose="02040503050406030204" pitchFamily="18" charset="0"/>
                                </a:rPr>
                                <m:t>𝟐</m:t>
                              </m:r>
                            </m:sup>
                          </m:sSup>
                          <m:acc>
                            <m:accPr>
                              <m:chr m:val="⃗"/>
                              <m:ctrlPr>
                                <a:rPr lang="en-US" sz="2400" b="1" i="1" smtClean="0">
                                  <a:latin typeface="Cambria Math" panose="02040503050406030204" pitchFamily="18" charset="0"/>
                                </a:rPr>
                              </m:ctrlPr>
                            </m:accPr>
                            <m:e>
                              <m:r>
                                <a:rPr lang="en-US" sz="2400" b="1" i="1">
                                  <a:latin typeface="Cambria Math" panose="02040503050406030204" pitchFamily="18" charset="0"/>
                                </a:rPr>
                                <m:t>𝒓</m:t>
                              </m:r>
                            </m:e>
                          </m:acc>
                        </m:num>
                        <m:den>
                          <m:sSup>
                            <m:sSupPr>
                              <m:ctrlPr>
                                <a:rPr lang="en-US" sz="2400" b="1" i="1" smtClean="0">
                                  <a:latin typeface="Cambria Math" panose="02040503050406030204" pitchFamily="18" charset="0"/>
                                </a:rPr>
                              </m:ctrlPr>
                            </m:sSupPr>
                            <m:e>
                              <m:r>
                                <a:rPr lang="en-US" sz="2400" b="1" i="1">
                                  <a:latin typeface="Cambria Math" panose="02040503050406030204" pitchFamily="18" charset="0"/>
                                </a:rPr>
                                <m:t>𝒅</m:t>
                              </m:r>
                              <m:r>
                                <a:rPr lang="en-US" sz="2400" b="1" i="1">
                                  <a:latin typeface="Cambria Math" panose="02040503050406030204" pitchFamily="18" charset="0"/>
                                  <a:ea typeface="Cambria Math" panose="02040503050406030204" pitchFamily="18" charset="0"/>
                                </a:rPr>
                                <m:t>𝝉</m:t>
                              </m:r>
                            </m:e>
                            <m:sup>
                              <m:r>
                                <a:rPr lang="en-US" sz="2400" b="1" i="1" smtClean="0">
                                  <a:latin typeface="Cambria Math" panose="02040503050406030204" pitchFamily="18" charset="0"/>
                                </a:rPr>
                                <m:t>𝟐</m:t>
                              </m:r>
                            </m:sup>
                          </m:sSup>
                        </m:den>
                      </m:f>
                      <m:r>
                        <a:rPr lang="en-US" sz="2400" b="1" i="1" smtClean="0">
                          <a:latin typeface="Cambria Math" panose="02040503050406030204" pitchFamily="18" charset="0"/>
                        </a:rPr>
                        <m:t>=</m:t>
                      </m:r>
                      <m:r>
                        <a:rPr lang="en-US" sz="2400" b="1" i="1" smtClean="0">
                          <a:latin typeface="Cambria Math" panose="02040503050406030204" pitchFamily="18" charset="0"/>
                        </a:rPr>
                        <m:t>𝒏</m:t>
                      </m:r>
                      <m:acc>
                        <m:accPr>
                          <m:chr m:val="⃗"/>
                          <m:ctrlPr>
                            <a:rPr lang="el-GR" sz="2400" b="1" i="1" smtClean="0">
                              <a:latin typeface="Cambria Math" panose="02040503050406030204" pitchFamily="18" charset="0"/>
                            </a:rPr>
                          </m:ctrlPr>
                        </m:accPr>
                        <m:e>
                          <m:r>
                            <a:rPr lang="el-GR" sz="2400" b="1" i="1">
                              <a:latin typeface="Cambria Math" panose="02040503050406030204" pitchFamily="18" charset="0"/>
                              <a:ea typeface="Cambria Math" panose="02040503050406030204" pitchFamily="18" charset="0"/>
                            </a:rPr>
                            <m:t>𝛁</m:t>
                          </m:r>
                        </m:e>
                      </m:acc>
                      <m:r>
                        <a:rPr lang="en-US" sz="2400" b="1" i="1" smtClean="0">
                          <a:latin typeface="Cambria Math" panose="02040503050406030204" pitchFamily="18" charset="0"/>
                          <a:ea typeface="Cambria Math" panose="02040503050406030204" pitchFamily="18" charset="0"/>
                        </a:rPr>
                        <m:t>𝒏</m:t>
                      </m:r>
                    </m:oMath>
                  </m:oMathPara>
                </a14:m>
                <a:endParaRPr lang="en-US" sz="2400" b="1" dirty="0"/>
              </a:p>
            </p:txBody>
          </p:sp>
        </mc:Choice>
        <mc:Fallback xmlns="">
          <p:sp>
            <p:nvSpPr>
              <p:cNvPr id="10" name="TextBox 9">
                <a:extLst>
                  <a:ext uri="{FF2B5EF4-FFF2-40B4-BE49-F238E27FC236}">
                    <a16:creationId xmlns:a16="http://schemas.microsoft.com/office/drawing/2014/main" id="{588119FE-43E0-8F42-8662-8E3FA02E67A4}"/>
                  </a:ext>
                </a:extLst>
              </p:cNvPr>
              <p:cNvSpPr txBox="1">
                <a:spLocks noRot="1" noChangeAspect="1" noMove="1" noResize="1" noEditPoints="1" noAdjustHandles="1" noChangeArrowheads="1" noChangeShapeType="1" noTextEdit="1"/>
              </p:cNvSpPr>
              <p:nvPr/>
            </p:nvSpPr>
            <p:spPr>
              <a:xfrm>
                <a:off x="667339" y="5148302"/>
                <a:ext cx="6764239" cy="842923"/>
              </a:xfrm>
              <a:prstGeom prst="rect">
                <a:avLst/>
              </a:prstGeom>
              <a:blipFill>
                <a:blip r:embed="rId3"/>
                <a:stretch>
                  <a:fillRect b="-2899"/>
                </a:stretch>
              </a:blipFill>
              <a:ln w="12700">
                <a:solidFill>
                  <a:schemeClr val="accent1"/>
                </a:solidFill>
              </a:ln>
            </p:spPr>
            <p:txBody>
              <a:bodyPr/>
              <a:lstStyle/>
              <a:p>
                <a:r>
                  <a:rPr lang="en-US">
                    <a:noFill/>
                  </a:rPr>
                  <a:t> </a:t>
                </a:r>
              </a:p>
            </p:txBody>
          </p:sp>
        </mc:Fallback>
      </mc:AlternateContent>
      <p:sp>
        <p:nvSpPr>
          <p:cNvPr id="28" name="Title 27">
            <a:extLst>
              <a:ext uri="{FF2B5EF4-FFF2-40B4-BE49-F238E27FC236}">
                <a16:creationId xmlns:a16="http://schemas.microsoft.com/office/drawing/2014/main" id="{004E9CD5-F3A5-C84E-A0C9-0883D60E0FB1}"/>
              </a:ext>
            </a:extLst>
          </p:cNvPr>
          <p:cNvSpPr>
            <a:spLocks noGrp="1"/>
          </p:cNvSpPr>
          <p:nvPr>
            <p:ph type="title"/>
          </p:nvPr>
        </p:nvSpPr>
        <p:spPr>
          <a:xfrm>
            <a:off x="399428" y="-56178"/>
            <a:ext cx="8229600" cy="1143000"/>
          </a:xfrm>
        </p:spPr>
        <p:txBody>
          <a:bodyPr>
            <a:normAutofit fontScale="90000"/>
          </a:bodyPr>
          <a:lstStyle/>
          <a:p>
            <a:r>
              <a:rPr lang="en-US" b="1" dirty="0">
                <a:solidFill>
                  <a:schemeClr val="bg1"/>
                </a:solidFill>
              </a:rPr>
              <a:t>Radio-Occultation Assimilation</a:t>
            </a:r>
            <a:br>
              <a:rPr lang="en-US" b="1" dirty="0">
                <a:solidFill>
                  <a:schemeClr val="bg1"/>
                </a:solidFill>
              </a:rPr>
            </a:br>
            <a:r>
              <a:rPr lang="en-US" b="1" dirty="0">
                <a:solidFill>
                  <a:schemeClr val="bg1"/>
                </a:solidFill>
              </a:rPr>
              <a:t>(2D-operator)</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25B47C1-AF4F-5A44-A35F-203B075BCB3C}"/>
                  </a:ext>
                </a:extLst>
              </p:cNvPr>
              <p:cNvSpPr txBox="1"/>
              <p:nvPr/>
            </p:nvSpPr>
            <p:spPr>
              <a:xfrm>
                <a:off x="667339" y="6044181"/>
                <a:ext cx="6764239" cy="624338"/>
              </a:xfrm>
              <a:prstGeom prst="rect">
                <a:avLst/>
              </a:prstGeom>
              <a:noFill/>
              <a:ln w="12700">
                <a:solidFill>
                  <a:schemeClr val="accent1"/>
                </a:solidFill>
              </a:ln>
            </p:spPr>
            <p:txBody>
              <a:bodyPr wrap="square" rtlCol="0">
                <a:spAutoFit/>
              </a:bodyPr>
              <a:lstStyle/>
              <a:p>
                <a:pPr algn="ctr"/>
                <a14:m>
                  <m:oMath xmlns:m="http://schemas.openxmlformats.org/officeDocument/2006/math">
                    <m:r>
                      <a:rPr lang="en-US" sz="2400" b="1" i="1" dirty="0" smtClean="0">
                        <a:latin typeface="Cambria Math" panose="02040503050406030204" pitchFamily="18" charset="0"/>
                      </a:rPr>
                      <m:t>𝒂</m:t>
                    </m:r>
                    <m:r>
                      <a:rPr lang="en-US" sz="2400" b="1" i="1" dirty="0" smtClean="0">
                        <a:latin typeface="Cambria Math" panose="02040503050406030204" pitchFamily="18" charset="0"/>
                      </a:rPr>
                      <m:t>=</m:t>
                    </m:r>
                    <m:nary>
                      <m:naryPr>
                        <m:ctrlPr>
                          <a:rPr lang="en-US" sz="2400" b="1" i="1" dirty="0" smtClean="0">
                            <a:latin typeface="Cambria Math" panose="02040503050406030204" pitchFamily="18" charset="0"/>
                          </a:rPr>
                        </m:ctrlPr>
                      </m:naryPr>
                      <m:sub>
                        <m:r>
                          <m:rPr>
                            <m:brk m:alnAt="23"/>
                          </m:rPr>
                          <a:rPr lang="en-US" sz="2400" b="1" i="1" dirty="0" smtClean="0">
                            <a:latin typeface="Cambria Math" panose="02040503050406030204" pitchFamily="18" charset="0"/>
                          </a:rPr>
                          <m:t>𝑮</m:t>
                        </m:r>
                        <m:r>
                          <a:rPr lang="en-US" sz="2400" b="1" i="1" dirty="0" smtClean="0">
                            <a:latin typeface="Cambria Math" panose="02040503050406030204" pitchFamily="18" charset="0"/>
                          </a:rPr>
                          <m:t>𝑷𝑺</m:t>
                        </m:r>
                      </m:sub>
                      <m:sup>
                        <m:r>
                          <a:rPr lang="en-US" sz="2400" b="1" i="1" dirty="0" smtClean="0">
                            <a:latin typeface="Cambria Math" panose="02040503050406030204" pitchFamily="18" charset="0"/>
                          </a:rPr>
                          <m:t>𝑳𝑬𝑶</m:t>
                        </m:r>
                      </m:sup>
                      <m:e>
                        <m:r>
                          <a:rPr lang="en-US" sz="2400" b="1" i="1" dirty="0" smtClean="0">
                            <a:latin typeface="Cambria Math" panose="02040503050406030204" pitchFamily="18" charset="0"/>
                          </a:rPr>
                          <m:t>𝒅</m:t>
                        </m:r>
                        <m:r>
                          <a:rPr lang="en-US" sz="2400" b="1" i="1" dirty="0" smtClean="0">
                            <a:latin typeface="Cambria Math" panose="02040503050406030204" pitchFamily="18" charset="0"/>
                            <a:ea typeface="Cambria Math" panose="02040503050406030204" pitchFamily="18" charset="0"/>
                          </a:rPr>
                          <m:t>𝜺</m:t>
                        </m:r>
                      </m:e>
                    </m:nary>
                  </m:oMath>
                </a14:m>
                <a:r>
                  <a:rPr lang="en-US" sz="2400" b="1" dirty="0"/>
                  <a:t>  </a:t>
                </a:r>
              </a:p>
            </p:txBody>
          </p:sp>
        </mc:Choice>
        <mc:Fallback xmlns="">
          <p:sp>
            <p:nvSpPr>
              <p:cNvPr id="41" name="TextBox 40">
                <a:extLst>
                  <a:ext uri="{FF2B5EF4-FFF2-40B4-BE49-F238E27FC236}">
                    <a16:creationId xmlns:a16="http://schemas.microsoft.com/office/drawing/2014/main" id="{B25B47C1-AF4F-5A44-A35F-203B075BCB3C}"/>
                  </a:ext>
                </a:extLst>
              </p:cNvPr>
              <p:cNvSpPr txBox="1">
                <a:spLocks noRot="1" noChangeAspect="1" noMove="1" noResize="1" noEditPoints="1" noAdjustHandles="1" noChangeArrowheads="1" noChangeShapeType="1" noTextEdit="1"/>
              </p:cNvSpPr>
              <p:nvPr/>
            </p:nvSpPr>
            <p:spPr>
              <a:xfrm>
                <a:off x="667339" y="6044181"/>
                <a:ext cx="6764239" cy="624338"/>
              </a:xfrm>
              <a:prstGeom prst="rect">
                <a:avLst/>
              </a:prstGeom>
              <a:blipFill>
                <a:blip r:embed="rId4"/>
                <a:stretch>
                  <a:fillRect t="-100000" b="-156863"/>
                </a:stretch>
              </a:blipFill>
              <a:ln w="12700">
                <a:solidFill>
                  <a:schemeClr val="accent1"/>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AF9CFA02-430D-5E4C-BEAF-58D5D5404F58}"/>
              </a:ext>
            </a:extLst>
          </p:cNvPr>
          <p:cNvSpPr txBox="1"/>
          <p:nvPr/>
        </p:nvSpPr>
        <p:spPr>
          <a:xfrm>
            <a:off x="667339" y="5338930"/>
            <a:ext cx="200086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Ray equation</a:t>
            </a:r>
          </a:p>
        </p:txBody>
      </p:sp>
      <p:sp>
        <p:nvSpPr>
          <p:cNvPr id="42" name="TextBox 41">
            <a:extLst>
              <a:ext uri="{FF2B5EF4-FFF2-40B4-BE49-F238E27FC236}">
                <a16:creationId xmlns:a16="http://schemas.microsoft.com/office/drawing/2014/main" id="{5E8A610F-C9F6-F749-8ED1-7BF8B15E290D}"/>
              </a:ext>
            </a:extLst>
          </p:cNvPr>
          <p:cNvSpPr txBox="1"/>
          <p:nvPr/>
        </p:nvSpPr>
        <p:spPr>
          <a:xfrm>
            <a:off x="667339" y="6110918"/>
            <a:ext cx="215636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Bending angle</a:t>
            </a:r>
          </a:p>
        </p:txBody>
      </p:sp>
      <p:grpSp>
        <p:nvGrpSpPr>
          <p:cNvPr id="64" name="Group 63">
            <a:extLst>
              <a:ext uri="{FF2B5EF4-FFF2-40B4-BE49-F238E27FC236}">
                <a16:creationId xmlns:a16="http://schemas.microsoft.com/office/drawing/2014/main" id="{7E3D2093-01F1-5349-8AD0-6DF65A47CA79}"/>
              </a:ext>
            </a:extLst>
          </p:cNvPr>
          <p:cNvGrpSpPr/>
          <p:nvPr/>
        </p:nvGrpSpPr>
        <p:grpSpPr>
          <a:xfrm>
            <a:off x="1613120" y="1629799"/>
            <a:ext cx="4940080" cy="2595508"/>
            <a:chOff x="1928553" y="1793612"/>
            <a:chExt cx="4940080" cy="2595508"/>
          </a:xfrm>
        </p:grpSpPr>
        <p:grpSp>
          <p:nvGrpSpPr>
            <p:cNvPr id="15" name="Group 14">
              <a:extLst>
                <a:ext uri="{FF2B5EF4-FFF2-40B4-BE49-F238E27FC236}">
                  <a16:creationId xmlns:a16="http://schemas.microsoft.com/office/drawing/2014/main" id="{1987FE0D-6863-194A-B01E-C8BFFA4ACC66}"/>
                </a:ext>
              </a:extLst>
            </p:cNvPr>
            <p:cNvGrpSpPr/>
            <p:nvPr/>
          </p:nvGrpSpPr>
          <p:grpSpPr>
            <a:xfrm>
              <a:off x="1928553" y="1793612"/>
              <a:ext cx="2975956" cy="2595508"/>
              <a:chOff x="1928553" y="1793612"/>
              <a:chExt cx="2975956" cy="2595508"/>
            </a:xfrm>
          </p:grpSpPr>
          <p:sp>
            <p:nvSpPr>
              <p:cNvPr id="5" name="Rectangle 4">
                <a:extLst>
                  <a:ext uri="{FF2B5EF4-FFF2-40B4-BE49-F238E27FC236}">
                    <a16:creationId xmlns:a16="http://schemas.microsoft.com/office/drawing/2014/main" id="{234F94EE-A7DD-284F-9D3C-4ABAAE293D3C}"/>
                  </a:ext>
                </a:extLst>
              </p:cNvPr>
              <p:cNvSpPr/>
              <p:nvPr/>
            </p:nvSpPr>
            <p:spPr>
              <a:xfrm>
                <a:off x="1945178" y="2859578"/>
                <a:ext cx="1961804" cy="1529542"/>
              </a:xfrm>
              <a:prstGeom prst="rect">
                <a:avLst/>
              </a:prstGeom>
              <a:noFill/>
              <a:ln w="1270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A055906-525F-7748-A189-A34DEC0927D0}"/>
                  </a:ext>
                </a:extLst>
              </p:cNvPr>
              <p:cNvSpPr/>
              <p:nvPr/>
            </p:nvSpPr>
            <p:spPr>
              <a:xfrm>
                <a:off x="2926080" y="1793612"/>
                <a:ext cx="1961804" cy="1529542"/>
              </a:xfrm>
              <a:prstGeom prst="rect">
                <a:avLst/>
              </a:prstGeom>
              <a:noFill/>
              <a:ln w="12700">
                <a:solidFill>
                  <a:schemeClr val="accent1">
                    <a:shade val="95000"/>
                    <a:satMod val="105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AE147202-6654-874A-909E-3F52545B924C}"/>
                  </a:ext>
                </a:extLst>
              </p:cNvPr>
              <p:cNvCxnSpPr>
                <a:cxnSpLocks/>
              </p:cNvCxnSpPr>
              <p:nvPr/>
            </p:nvCxnSpPr>
            <p:spPr>
              <a:xfrm flipV="1">
                <a:off x="1928553" y="1793612"/>
                <a:ext cx="980902" cy="1040487"/>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A1CC5B5-1B03-8E41-AF74-A48D1FED2177}"/>
                  </a:ext>
                </a:extLst>
              </p:cNvPr>
              <p:cNvCxnSpPr>
                <a:cxnSpLocks/>
              </p:cNvCxnSpPr>
              <p:nvPr/>
            </p:nvCxnSpPr>
            <p:spPr>
              <a:xfrm flipV="1">
                <a:off x="3861393" y="1827859"/>
                <a:ext cx="980902" cy="1040487"/>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9CBB83A-A68D-CB44-A31A-C78F408C8589}"/>
                  </a:ext>
                </a:extLst>
              </p:cNvPr>
              <p:cNvCxnSpPr>
                <a:cxnSpLocks/>
              </p:cNvCxnSpPr>
              <p:nvPr/>
            </p:nvCxnSpPr>
            <p:spPr>
              <a:xfrm flipV="1">
                <a:off x="1945178" y="3298770"/>
                <a:ext cx="980902" cy="1040487"/>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1108ED6-7E7E-2440-8586-9B8B106905BC}"/>
                  </a:ext>
                </a:extLst>
              </p:cNvPr>
              <p:cNvCxnSpPr>
                <a:cxnSpLocks/>
              </p:cNvCxnSpPr>
              <p:nvPr/>
            </p:nvCxnSpPr>
            <p:spPr>
              <a:xfrm flipV="1">
                <a:off x="3923607" y="3296586"/>
                <a:ext cx="980902" cy="1040487"/>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7EA69D3A-A9BE-674E-8899-EFC98AC5957F}"/>
                </a:ext>
              </a:extLst>
            </p:cNvPr>
            <p:cNvGrpSpPr/>
            <p:nvPr/>
          </p:nvGrpSpPr>
          <p:grpSpPr>
            <a:xfrm>
              <a:off x="3892677" y="1793612"/>
              <a:ext cx="2975956" cy="2595508"/>
              <a:chOff x="1928553" y="1793612"/>
              <a:chExt cx="2975956" cy="2595508"/>
            </a:xfrm>
          </p:grpSpPr>
          <p:sp>
            <p:nvSpPr>
              <p:cNvPr id="51" name="Rectangle 50">
                <a:extLst>
                  <a:ext uri="{FF2B5EF4-FFF2-40B4-BE49-F238E27FC236}">
                    <a16:creationId xmlns:a16="http://schemas.microsoft.com/office/drawing/2014/main" id="{BD4A146F-B7E4-5149-950D-7A32BC3883A8}"/>
                  </a:ext>
                </a:extLst>
              </p:cNvPr>
              <p:cNvSpPr/>
              <p:nvPr/>
            </p:nvSpPr>
            <p:spPr>
              <a:xfrm>
                <a:off x="1945178" y="2859578"/>
                <a:ext cx="1961804" cy="1529542"/>
              </a:xfrm>
              <a:prstGeom prst="rect">
                <a:avLst/>
              </a:prstGeom>
              <a:noFill/>
              <a:ln w="1270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F3B3614B-D48B-EA4A-A220-F3DEDD9B1919}"/>
                  </a:ext>
                </a:extLst>
              </p:cNvPr>
              <p:cNvSpPr/>
              <p:nvPr/>
            </p:nvSpPr>
            <p:spPr>
              <a:xfrm>
                <a:off x="2926080" y="1793612"/>
                <a:ext cx="1961804" cy="1529542"/>
              </a:xfrm>
              <a:prstGeom prst="rect">
                <a:avLst/>
              </a:prstGeom>
              <a:noFill/>
              <a:ln w="12700">
                <a:solidFill>
                  <a:schemeClr val="accent1">
                    <a:shade val="95000"/>
                    <a:satMod val="105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EB0C500F-D021-774A-A9A7-DD1641AE65A7}"/>
                  </a:ext>
                </a:extLst>
              </p:cNvPr>
              <p:cNvCxnSpPr>
                <a:cxnSpLocks/>
              </p:cNvCxnSpPr>
              <p:nvPr/>
            </p:nvCxnSpPr>
            <p:spPr>
              <a:xfrm flipV="1">
                <a:off x="1928553" y="1793612"/>
                <a:ext cx="980902" cy="1040487"/>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63052CC-2CB6-5345-A09D-142EBA507872}"/>
                  </a:ext>
                </a:extLst>
              </p:cNvPr>
              <p:cNvCxnSpPr>
                <a:cxnSpLocks/>
              </p:cNvCxnSpPr>
              <p:nvPr/>
            </p:nvCxnSpPr>
            <p:spPr>
              <a:xfrm flipV="1">
                <a:off x="3861393" y="1827859"/>
                <a:ext cx="980902" cy="1040487"/>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C507CDB-390A-7649-8E8B-943E3AC6E8FA}"/>
                  </a:ext>
                </a:extLst>
              </p:cNvPr>
              <p:cNvCxnSpPr>
                <a:cxnSpLocks/>
              </p:cNvCxnSpPr>
              <p:nvPr/>
            </p:nvCxnSpPr>
            <p:spPr>
              <a:xfrm flipV="1">
                <a:off x="1945178" y="3298770"/>
                <a:ext cx="980902" cy="1040487"/>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C5DB014-28F1-EB4C-B5BD-A0EAE9E66620}"/>
                  </a:ext>
                </a:extLst>
              </p:cNvPr>
              <p:cNvCxnSpPr>
                <a:cxnSpLocks/>
              </p:cNvCxnSpPr>
              <p:nvPr/>
            </p:nvCxnSpPr>
            <p:spPr>
              <a:xfrm flipV="1">
                <a:off x="3923607" y="3296586"/>
                <a:ext cx="980902" cy="1040487"/>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grpSp>
      </p:grpSp>
      <p:cxnSp>
        <p:nvCxnSpPr>
          <p:cNvPr id="17" name="Straight Connector 16">
            <a:extLst>
              <a:ext uri="{FF2B5EF4-FFF2-40B4-BE49-F238E27FC236}">
                <a16:creationId xmlns:a16="http://schemas.microsoft.com/office/drawing/2014/main" id="{E9B7AEE1-30FD-0E48-8F84-296D31D1DC3C}"/>
              </a:ext>
            </a:extLst>
          </p:cNvPr>
          <p:cNvCxnSpPr/>
          <p:nvPr/>
        </p:nvCxnSpPr>
        <p:spPr>
          <a:xfrm flipV="1">
            <a:off x="1064033" y="3090923"/>
            <a:ext cx="1945179" cy="548640"/>
          </a:xfrm>
          <a:prstGeom prst="line">
            <a:avLst/>
          </a:prstGeom>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284DF01D-870F-3242-B032-7FF43EB9A823}"/>
              </a:ext>
            </a:extLst>
          </p:cNvPr>
          <p:cNvCxnSpPr>
            <a:cxnSpLocks/>
          </p:cNvCxnSpPr>
          <p:nvPr/>
        </p:nvCxnSpPr>
        <p:spPr>
          <a:xfrm flipV="1">
            <a:off x="3291837" y="2891145"/>
            <a:ext cx="1679843" cy="168468"/>
          </a:xfrm>
          <a:prstGeom prst="line">
            <a:avLst/>
          </a:prstGeom>
        </p:spPr>
        <p:style>
          <a:lnRef idx="2">
            <a:schemeClr val="dk1"/>
          </a:lnRef>
          <a:fillRef idx="0">
            <a:schemeClr val="dk1"/>
          </a:fillRef>
          <a:effectRef idx="1">
            <a:schemeClr val="dk1"/>
          </a:effectRef>
          <a:fontRef idx="minor">
            <a:schemeClr val="tx1"/>
          </a:fontRef>
        </p:style>
      </p:cxnSp>
      <p:sp>
        <p:nvSpPr>
          <p:cNvPr id="62" name="Oval 61">
            <a:extLst>
              <a:ext uri="{FF2B5EF4-FFF2-40B4-BE49-F238E27FC236}">
                <a16:creationId xmlns:a16="http://schemas.microsoft.com/office/drawing/2014/main" id="{B61CC1C7-908F-6849-9A79-6C061D040A40}"/>
              </a:ext>
            </a:extLst>
          </p:cNvPr>
          <p:cNvSpPr/>
          <p:nvPr/>
        </p:nvSpPr>
        <p:spPr>
          <a:xfrm>
            <a:off x="2992587" y="2927553"/>
            <a:ext cx="315882" cy="298843"/>
          </a:xfrm>
          <a:prstGeom prst="ellipse">
            <a:avLst/>
          </a:prstGeom>
          <a:gradFill>
            <a:gsLst>
              <a:gs pos="0">
                <a:schemeClr val="accent1">
                  <a:tint val="100000"/>
                  <a:shade val="100000"/>
                  <a:satMod val="130000"/>
                </a:schemeClr>
              </a:gs>
              <a:gs pos="100000">
                <a:schemeClr val="accent1">
                  <a:tint val="50000"/>
                  <a:shade val="100000"/>
                  <a:satMod val="350000"/>
                  <a:alpha val="35000"/>
                </a:schemeClr>
              </a:gs>
            </a:gsLst>
          </a:gra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 name="Straight Connector 64">
            <a:extLst>
              <a:ext uri="{FF2B5EF4-FFF2-40B4-BE49-F238E27FC236}">
                <a16:creationId xmlns:a16="http://schemas.microsoft.com/office/drawing/2014/main" id="{4982BD62-41D5-CA4D-84D5-83B299FE4C99}"/>
              </a:ext>
            </a:extLst>
          </p:cNvPr>
          <p:cNvCxnSpPr>
            <a:cxnSpLocks/>
          </p:cNvCxnSpPr>
          <p:nvPr/>
        </p:nvCxnSpPr>
        <p:spPr>
          <a:xfrm>
            <a:off x="5253315" y="2933983"/>
            <a:ext cx="1618868" cy="0"/>
          </a:xfrm>
          <a:prstGeom prst="line">
            <a:avLst/>
          </a:prstGeom>
          <a:ln w="25400">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5D7A818D-912A-B248-9C74-A3A8E6B399D4}"/>
                  </a:ext>
                </a:extLst>
              </p:cNvPr>
              <p:cNvSpPr txBox="1"/>
              <p:nvPr/>
            </p:nvSpPr>
            <p:spPr>
              <a:xfrm>
                <a:off x="4996255" y="2978588"/>
                <a:ext cx="2008560" cy="506421"/>
              </a:xfrm>
              <a:prstGeom prst="rect">
                <a:avLst/>
              </a:prstGeom>
              <a:noFill/>
              <a:ln w="1270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𝒏</m:t>
                      </m:r>
                      <m:acc>
                        <m:accPr>
                          <m:chr m:val="⃗"/>
                          <m:ctrlPr>
                            <a:rPr lang="el-GR" sz="2400" b="1" i="1" smtClean="0">
                              <a:latin typeface="Cambria Math" panose="02040503050406030204" pitchFamily="18" charset="0"/>
                            </a:rPr>
                          </m:ctrlPr>
                        </m:accPr>
                        <m:e>
                          <m:r>
                            <a:rPr lang="el-GR" sz="2400" b="1" i="1">
                              <a:latin typeface="Cambria Math" panose="02040503050406030204" pitchFamily="18" charset="0"/>
                              <a:ea typeface="Cambria Math" panose="02040503050406030204" pitchFamily="18" charset="0"/>
                            </a:rPr>
                            <m:t>𝛁</m:t>
                          </m:r>
                        </m:e>
                      </m:acc>
                      <m:r>
                        <a:rPr lang="en-US" sz="2400" b="1" i="1" smtClean="0">
                          <a:latin typeface="Cambria Math" panose="02040503050406030204" pitchFamily="18" charset="0"/>
                          <a:ea typeface="Cambria Math" panose="02040503050406030204" pitchFamily="18" charset="0"/>
                        </a:rPr>
                        <m:t>𝒏</m:t>
                      </m:r>
                    </m:oMath>
                  </m:oMathPara>
                </a14:m>
                <a:endParaRPr lang="en-US" sz="2400" b="1" dirty="0"/>
              </a:p>
            </p:txBody>
          </p:sp>
        </mc:Choice>
        <mc:Fallback xmlns="">
          <p:sp>
            <p:nvSpPr>
              <p:cNvPr id="66" name="TextBox 65">
                <a:extLst>
                  <a:ext uri="{FF2B5EF4-FFF2-40B4-BE49-F238E27FC236}">
                    <a16:creationId xmlns:a16="http://schemas.microsoft.com/office/drawing/2014/main" id="{5D7A818D-912A-B248-9C74-A3A8E6B399D4}"/>
                  </a:ext>
                </a:extLst>
              </p:cNvPr>
              <p:cNvSpPr txBox="1">
                <a:spLocks noRot="1" noChangeAspect="1" noMove="1" noResize="1" noEditPoints="1" noAdjustHandles="1" noChangeArrowheads="1" noChangeShapeType="1" noTextEdit="1"/>
              </p:cNvSpPr>
              <p:nvPr/>
            </p:nvSpPr>
            <p:spPr>
              <a:xfrm>
                <a:off x="4996255" y="2978588"/>
                <a:ext cx="2008560" cy="506421"/>
              </a:xfrm>
              <a:prstGeom prst="rect">
                <a:avLst/>
              </a:prstGeom>
              <a:blipFill>
                <a:blip r:embed="rId5"/>
                <a:stretch>
                  <a:fillRect/>
                </a:stretch>
              </a:blipFill>
              <a:ln w="12700">
                <a:noFill/>
              </a:ln>
            </p:spPr>
            <p:txBody>
              <a:bodyPr/>
              <a:lstStyle/>
              <a:p>
                <a:r>
                  <a:rPr lang="en-US">
                    <a:noFill/>
                  </a:rPr>
                  <a:t> </a:t>
                </a:r>
              </a:p>
            </p:txBody>
          </p:sp>
        </mc:Fallback>
      </mc:AlternateContent>
      <p:cxnSp>
        <p:nvCxnSpPr>
          <p:cNvPr id="67" name="Straight Connector 66">
            <a:extLst>
              <a:ext uri="{FF2B5EF4-FFF2-40B4-BE49-F238E27FC236}">
                <a16:creationId xmlns:a16="http://schemas.microsoft.com/office/drawing/2014/main" id="{35C50D1A-B800-E643-8707-0C750DACD035}"/>
              </a:ext>
            </a:extLst>
          </p:cNvPr>
          <p:cNvCxnSpPr>
            <a:cxnSpLocks/>
          </p:cNvCxnSpPr>
          <p:nvPr/>
        </p:nvCxnSpPr>
        <p:spPr>
          <a:xfrm flipV="1">
            <a:off x="5240413" y="2776991"/>
            <a:ext cx="1624443" cy="116503"/>
          </a:xfrm>
          <a:prstGeom prst="line">
            <a:avLst/>
          </a:prstGeom>
          <a:ln w="9525">
            <a:prstDash val="sys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DE7E86B-C414-304F-92F4-9E77293B3309}"/>
                  </a:ext>
                </a:extLst>
              </p:cNvPr>
              <p:cNvSpPr txBox="1"/>
              <p:nvPr/>
            </p:nvSpPr>
            <p:spPr>
              <a:xfrm>
                <a:off x="6621154" y="2583150"/>
                <a:ext cx="1162125" cy="461665"/>
              </a:xfrm>
              <a:prstGeom prst="rect">
                <a:avLst/>
              </a:prstGeom>
              <a:noFill/>
              <a:ln w="1270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𝒅</m:t>
                      </m:r>
                      <m:r>
                        <a:rPr lang="en-US" sz="2400" b="1" i="1">
                          <a:latin typeface="Cambria Math" panose="02040503050406030204" pitchFamily="18" charset="0"/>
                          <a:ea typeface="Cambria Math" panose="02040503050406030204" pitchFamily="18" charset="0"/>
                        </a:rPr>
                        <m:t>𝜺</m:t>
                      </m:r>
                    </m:oMath>
                  </m:oMathPara>
                </a14:m>
                <a:endParaRPr lang="en-US" sz="2400" b="1" dirty="0"/>
              </a:p>
            </p:txBody>
          </p:sp>
        </mc:Choice>
        <mc:Fallback xmlns="">
          <p:sp>
            <p:nvSpPr>
              <p:cNvPr id="68" name="TextBox 67">
                <a:extLst>
                  <a:ext uri="{FF2B5EF4-FFF2-40B4-BE49-F238E27FC236}">
                    <a16:creationId xmlns:a16="http://schemas.microsoft.com/office/drawing/2014/main" id="{FDE7E86B-C414-304F-92F4-9E77293B3309}"/>
                  </a:ext>
                </a:extLst>
              </p:cNvPr>
              <p:cNvSpPr txBox="1">
                <a:spLocks noRot="1" noChangeAspect="1" noMove="1" noResize="1" noEditPoints="1" noAdjustHandles="1" noChangeArrowheads="1" noChangeShapeType="1" noTextEdit="1"/>
              </p:cNvSpPr>
              <p:nvPr/>
            </p:nvSpPr>
            <p:spPr>
              <a:xfrm>
                <a:off x="6621154" y="2583150"/>
                <a:ext cx="1162125" cy="461665"/>
              </a:xfrm>
              <a:prstGeom prst="rect">
                <a:avLst/>
              </a:prstGeom>
              <a:blipFill>
                <a:blip r:embed="rId6"/>
                <a:stretch>
                  <a:fillRect/>
                </a:stretch>
              </a:blipFill>
              <a:ln w="12700">
                <a:noFill/>
              </a:ln>
            </p:spPr>
            <p:txBody>
              <a:bodyPr/>
              <a:lstStyle/>
              <a:p>
                <a:r>
                  <a:rPr lang="en-US">
                    <a:noFill/>
                  </a:rPr>
                  <a:t> </a:t>
                </a:r>
              </a:p>
            </p:txBody>
          </p:sp>
        </mc:Fallback>
      </mc:AlternateContent>
      <p:sp>
        <p:nvSpPr>
          <p:cNvPr id="75" name="Arc 74">
            <a:extLst>
              <a:ext uri="{FF2B5EF4-FFF2-40B4-BE49-F238E27FC236}">
                <a16:creationId xmlns:a16="http://schemas.microsoft.com/office/drawing/2014/main" id="{BD51DEC3-CF6A-824A-BE7F-706668672E46}"/>
              </a:ext>
            </a:extLst>
          </p:cNvPr>
          <p:cNvSpPr/>
          <p:nvPr/>
        </p:nvSpPr>
        <p:spPr>
          <a:xfrm>
            <a:off x="6785069" y="2776990"/>
            <a:ext cx="66500" cy="2659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Oval 77">
            <a:extLst>
              <a:ext uri="{FF2B5EF4-FFF2-40B4-BE49-F238E27FC236}">
                <a16:creationId xmlns:a16="http://schemas.microsoft.com/office/drawing/2014/main" id="{C0D03287-2E5B-B041-AE04-44330F868962}"/>
              </a:ext>
            </a:extLst>
          </p:cNvPr>
          <p:cNvSpPr/>
          <p:nvPr/>
        </p:nvSpPr>
        <p:spPr>
          <a:xfrm>
            <a:off x="4924146" y="2749676"/>
            <a:ext cx="315882" cy="298843"/>
          </a:xfrm>
          <a:prstGeom prst="ellipse">
            <a:avLst/>
          </a:prstGeom>
          <a:gradFill>
            <a:gsLst>
              <a:gs pos="0">
                <a:schemeClr val="accent1">
                  <a:tint val="100000"/>
                  <a:shade val="100000"/>
                  <a:satMod val="130000"/>
                </a:schemeClr>
              </a:gs>
              <a:gs pos="100000">
                <a:schemeClr val="accent1">
                  <a:tint val="50000"/>
                  <a:shade val="100000"/>
                  <a:satMod val="350000"/>
                  <a:alpha val="35000"/>
                </a:schemeClr>
              </a:gs>
            </a:gsLst>
          </a:gra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D698C346-1FB3-B64F-B2A6-B4A7A559F8E1}"/>
              </a:ext>
            </a:extLst>
          </p:cNvPr>
          <p:cNvSpPr txBox="1"/>
          <p:nvPr/>
        </p:nvSpPr>
        <p:spPr>
          <a:xfrm>
            <a:off x="3374702" y="4136469"/>
            <a:ext cx="668773" cy="523220"/>
          </a:xfrm>
          <a:prstGeom prst="rect">
            <a:avLst/>
          </a:prstGeom>
          <a:noFill/>
        </p:spPr>
        <p:txBody>
          <a:bodyPr wrap="none" rtlCol="0">
            <a:spAutoFit/>
          </a:bodyPr>
          <a:lstStyle/>
          <a:p>
            <a:r>
              <a:rPr lang="en-US" sz="2800" b="1" i="1" dirty="0" err="1">
                <a:solidFill>
                  <a:schemeClr val="accent1"/>
                </a:solidFill>
                <a:latin typeface="Arial" panose="020B0604020202020204" pitchFamily="34" charset="0"/>
                <a:cs typeface="Arial" panose="020B0604020202020204" pitchFamily="34" charset="0"/>
              </a:rPr>
              <a:t>n</a:t>
            </a:r>
            <a:r>
              <a:rPr lang="en-US" sz="2800" b="1" i="1" baseline="-25000" dirty="0" err="1">
                <a:solidFill>
                  <a:schemeClr val="accent1"/>
                </a:solidFill>
                <a:latin typeface="Arial" panose="020B0604020202020204" pitchFamily="34" charset="0"/>
                <a:cs typeface="Arial" panose="020B0604020202020204" pitchFamily="34" charset="0"/>
              </a:rPr>
              <a:t>ijk</a:t>
            </a:r>
            <a:endParaRPr lang="en-US" sz="2800" b="1" i="1" baseline="-25000" dirty="0">
              <a:solidFill>
                <a:schemeClr val="accent1"/>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005D2605-408C-8C4C-90A6-716CB783F901}"/>
              </a:ext>
            </a:extLst>
          </p:cNvPr>
          <p:cNvSpPr txBox="1"/>
          <p:nvPr/>
        </p:nvSpPr>
        <p:spPr>
          <a:xfrm>
            <a:off x="5355389" y="4225307"/>
            <a:ext cx="941283"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i+1jk</a:t>
            </a:r>
          </a:p>
        </p:txBody>
      </p:sp>
      <p:sp>
        <p:nvSpPr>
          <p:cNvPr id="81" name="TextBox 80">
            <a:extLst>
              <a:ext uri="{FF2B5EF4-FFF2-40B4-BE49-F238E27FC236}">
                <a16:creationId xmlns:a16="http://schemas.microsoft.com/office/drawing/2014/main" id="{4FC2C994-102D-434F-8377-BDD3318C98FD}"/>
              </a:ext>
            </a:extLst>
          </p:cNvPr>
          <p:cNvSpPr txBox="1"/>
          <p:nvPr/>
        </p:nvSpPr>
        <p:spPr>
          <a:xfrm>
            <a:off x="1098449" y="4128176"/>
            <a:ext cx="881973"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i-1jk</a:t>
            </a:r>
          </a:p>
        </p:txBody>
      </p:sp>
      <p:sp>
        <p:nvSpPr>
          <p:cNvPr id="82" name="TextBox 81">
            <a:extLst>
              <a:ext uri="{FF2B5EF4-FFF2-40B4-BE49-F238E27FC236}">
                <a16:creationId xmlns:a16="http://schemas.microsoft.com/office/drawing/2014/main" id="{7C2BCCD9-E6EB-0C40-8045-492C39A26912}"/>
              </a:ext>
            </a:extLst>
          </p:cNvPr>
          <p:cNvSpPr txBox="1"/>
          <p:nvPr/>
        </p:nvSpPr>
        <p:spPr>
          <a:xfrm>
            <a:off x="804389" y="2221007"/>
            <a:ext cx="1154483"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i-1j+1k</a:t>
            </a:r>
          </a:p>
        </p:txBody>
      </p:sp>
      <p:sp>
        <p:nvSpPr>
          <p:cNvPr id="83" name="TextBox 82">
            <a:extLst>
              <a:ext uri="{FF2B5EF4-FFF2-40B4-BE49-F238E27FC236}">
                <a16:creationId xmlns:a16="http://schemas.microsoft.com/office/drawing/2014/main" id="{C2F74C9B-FF0D-714E-94B1-9B5F59931776}"/>
              </a:ext>
            </a:extLst>
          </p:cNvPr>
          <p:cNvSpPr txBox="1"/>
          <p:nvPr/>
        </p:nvSpPr>
        <p:spPr>
          <a:xfrm>
            <a:off x="2984361" y="2140922"/>
            <a:ext cx="941283"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ij+1k</a:t>
            </a:r>
          </a:p>
        </p:txBody>
      </p:sp>
      <p:sp>
        <p:nvSpPr>
          <p:cNvPr id="84" name="TextBox 83">
            <a:extLst>
              <a:ext uri="{FF2B5EF4-FFF2-40B4-BE49-F238E27FC236}">
                <a16:creationId xmlns:a16="http://schemas.microsoft.com/office/drawing/2014/main" id="{62E1C50B-4D65-3F44-AED7-2208D53C27F0}"/>
              </a:ext>
            </a:extLst>
          </p:cNvPr>
          <p:cNvSpPr txBox="1"/>
          <p:nvPr/>
        </p:nvSpPr>
        <p:spPr>
          <a:xfrm>
            <a:off x="5037122" y="2075625"/>
            <a:ext cx="1213794"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i+1j+1k</a:t>
            </a:r>
          </a:p>
        </p:txBody>
      </p:sp>
      <p:sp>
        <p:nvSpPr>
          <p:cNvPr id="85" name="TextBox 84">
            <a:extLst>
              <a:ext uri="{FF2B5EF4-FFF2-40B4-BE49-F238E27FC236}">
                <a16:creationId xmlns:a16="http://schemas.microsoft.com/office/drawing/2014/main" id="{8FB93FA4-1C5C-3E43-802D-CB501486EBB3}"/>
              </a:ext>
            </a:extLst>
          </p:cNvPr>
          <p:cNvSpPr txBox="1"/>
          <p:nvPr/>
        </p:nvSpPr>
        <p:spPr>
          <a:xfrm>
            <a:off x="1854729" y="1058369"/>
            <a:ext cx="1426994"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i-1j+1k+1</a:t>
            </a:r>
          </a:p>
        </p:txBody>
      </p:sp>
      <p:sp>
        <p:nvSpPr>
          <p:cNvPr id="86" name="TextBox 85">
            <a:extLst>
              <a:ext uri="{FF2B5EF4-FFF2-40B4-BE49-F238E27FC236}">
                <a16:creationId xmlns:a16="http://schemas.microsoft.com/office/drawing/2014/main" id="{CCB41CD9-E988-B848-B31F-AD90F4AA311F}"/>
              </a:ext>
            </a:extLst>
          </p:cNvPr>
          <p:cNvSpPr txBox="1"/>
          <p:nvPr/>
        </p:nvSpPr>
        <p:spPr>
          <a:xfrm>
            <a:off x="3813365" y="1028104"/>
            <a:ext cx="1213794"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ij+1k+1</a:t>
            </a:r>
          </a:p>
        </p:txBody>
      </p:sp>
      <p:sp>
        <p:nvSpPr>
          <p:cNvPr id="87" name="TextBox 86">
            <a:extLst>
              <a:ext uri="{FF2B5EF4-FFF2-40B4-BE49-F238E27FC236}">
                <a16:creationId xmlns:a16="http://schemas.microsoft.com/office/drawing/2014/main" id="{DDF782DA-47A7-8346-9369-7FF0A7E7FEDE}"/>
              </a:ext>
            </a:extLst>
          </p:cNvPr>
          <p:cNvSpPr txBox="1"/>
          <p:nvPr/>
        </p:nvSpPr>
        <p:spPr>
          <a:xfrm>
            <a:off x="5884089" y="1049550"/>
            <a:ext cx="1486304" cy="523220"/>
          </a:xfrm>
          <a:prstGeom prst="rect">
            <a:avLst/>
          </a:prstGeom>
          <a:noFill/>
        </p:spPr>
        <p:txBody>
          <a:bodyPr wrap="none" rtlCol="0">
            <a:spAutoFit/>
          </a:bodyPr>
          <a:lstStyle/>
          <a:p>
            <a:r>
              <a:rPr lang="en-US" sz="2800" b="1" i="1" dirty="0">
                <a:solidFill>
                  <a:schemeClr val="accent1"/>
                </a:solidFill>
                <a:latin typeface="Arial" panose="020B0604020202020204" pitchFamily="34" charset="0"/>
                <a:cs typeface="Arial" panose="020B0604020202020204" pitchFamily="34" charset="0"/>
              </a:rPr>
              <a:t>n</a:t>
            </a:r>
            <a:r>
              <a:rPr lang="en-US" sz="2800" b="1" i="1" baseline="-25000" dirty="0">
                <a:solidFill>
                  <a:schemeClr val="accent1"/>
                </a:solidFill>
                <a:latin typeface="Arial" panose="020B0604020202020204" pitchFamily="34" charset="0"/>
                <a:cs typeface="Arial" panose="020B0604020202020204" pitchFamily="34" charset="0"/>
              </a:rPr>
              <a:t>i+1j+1k+1</a:t>
            </a:r>
          </a:p>
        </p:txBody>
      </p:sp>
    </p:spTree>
    <p:extLst>
      <p:ext uri="{BB962C8B-B14F-4D97-AF65-F5344CB8AC3E}">
        <p14:creationId xmlns:p14="http://schemas.microsoft.com/office/powerpoint/2010/main" val="148485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2E472-9382-694B-BD73-56121E905E63}"/>
              </a:ext>
            </a:extLst>
          </p:cNvPr>
          <p:cNvSpPr>
            <a:spLocks noGrp="1"/>
          </p:cNvSpPr>
          <p:nvPr>
            <p:ph type="sldNum" sz="quarter" idx="12"/>
          </p:nvPr>
        </p:nvSpPr>
        <p:spPr/>
        <p:txBody>
          <a:bodyPr/>
          <a:lstStyle/>
          <a:p>
            <a:fld id="{464D3740-6ED1-F845-93BD-27C684B2C932}" type="slidenum">
              <a:rPr lang="en-US" smtClean="0"/>
              <a:t>9</a:t>
            </a:fld>
            <a:endParaRPr lang="en-US"/>
          </a:p>
        </p:txBody>
      </p:sp>
      <p:sp>
        <p:nvSpPr>
          <p:cNvPr id="28" name="Title 27">
            <a:extLst>
              <a:ext uri="{FF2B5EF4-FFF2-40B4-BE49-F238E27FC236}">
                <a16:creationId xmlns:a16="http://schemas.microsoft.com/office/drawing/2014/main" id="{004E9CD5-F3A5-C84E-A0C9-0883D60E0FB1}"/>
              </a:ext>
            </a:extLst>
          </p:cNvPr>
          <p:cNvSpPr>
            <a:spLocks noGrp="1"/>
          </p:cNvSpPr>
          <p:nvPr>
            <p:ph type="title"/>
          </p:nvPr>
        </p:nvSpPr>
        <p:spPr>
          <a:xfrm>
            <a:off x="399428" y="-56178"/>
            <a:ext cx="8229600" cy="1143000"/>
          </a:xfrm>
        </p:spPr>
        <p:txBody>
          <a:bodyPr>
            <a:normAutofit fontScale="90000"/>
          </a:bodyPr>
          <a:lstStyle/>
          <a:p>
            <a:r>
              <a:rPr lang="en-US" b="1" dirty="0">
                <a:solidFill>
                  <a:schemeClr val="bg1"/>
                </a:solidFill>
              </a:rPr>
              <a:t>Radio-Occultation Assimilation</a:t>
            </a:r>
            <a:br>
              <a:rPr lang="en-US" b="1" dirty="0">
                <a:solidFill>
                  <a:schemeClr val="bg1"/>
                </a:solidFill>
              </a:rPr>
            </a:br>
            <a:r>
              <a:rPr lang="en-US" b="1" dirty="0">
                <a:solidFill>
                  <a:schemeClr val="bg1"/>
                </a:solidFill>
              </a:rPr>
              <a:t>(2D-operator)</a:t>
            </a:r>
          </a:p>
        </p:txBody>
      </p:sp>
      <p:pic>
        <p:nvPicPr>
          <p:cNvPr id="6" name="Picture 5">
            <a:extLst>
              <a:ext uri="{FF2B5EF4-FFF2-40B4-BE49-F238E27FC236}">
                <a16:creationId xmlns:a16="http://schemas.microsoft.com/office/drawing/2014/main" id="{E2933F59-54BA-5749-BA2F-0A48CBDAD6F7}"/>
              </a:ext>
            </a:extLst>
          </p:cNvPr>
          <p:cNvPicPr>
            <a:picLocks noChangeAspect="1"/>
          </p:cNvPicPr>
          <p:nvPr/>
        </p:nvPicPr>
        <p:blipFill>
          <a:blip r:embed="rId3"/>
          <a:stretch>
            <a:fillRect/>
          </a:stretch>
        </p:blipFill>
        <p:spPr>
          <a:xfrm>
            <a:off x="292637" y="1762356"/>
            <a:ext cx="8229600" cy="3760450"/>
          </a:xfrm>
          <a:prstGeom prst="rect">
            <a:avLst/>
          </a:prstGeom>
        </p:spPr>
      </p:pic>
      <p:sp>
        <p:nvSpPr>
          <p:cNvPr id="29" name="Text Box 3">
            <a:extLst>
              <a:ext uri="{FF2B5EF4-FFF2-40B4-BE49-F238E27FC236}">
                <a16:creationId xmlns:a16="http://schemas.microsoft.com/office/drawing/2014/main" id="{F330398C-F6A6-9349-93E3-149A2A59F705}"/>
              </a:ext>
            </a:extLst>
          </p:cNvPr>
          <p:cNvSpPr txBox="1">
            <a:spLocks noChangeArrowheads="1"/>
          </p:cNvSpPr>
          <p:nvPr/>
        </p:nvSpPr>
        <p:spPr bwMode="auto">
          <a:xfrm>
            <a:off x="48981" y="5680816"/>
            <a:ext cx="9046066"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1" hangingPunct="1"/>
            <a:endParaRPr lang="en-US" sz="2000" b="0" dirty="0">
              <a:latin typeface="Times New Roman" charset="0"/>
              <a:cs typeface="ＭＳ Ｐゴシック" charset="0"/>
            </a:endParaRPr>
          </a:p>
          <a:p>
            <a:pPr eaLnBrk="1" hangingPunct="1"/>
            <a:r>
              <a:rPr lang="en-US" sz="2400" b="1" baseline="0" dirty="0">
                <a:solidFill>
                  <a:schemeClr val="accent1"/>
                </a:solidFill>
                <a:latin typeface="Arial" panose="020B0604020202020204" pitchFamily="34" charset="0"/>
                <a:cs typeface="Arial" panose="020B0604020202020204" pitchFamily="34" charset="0"/>
              </a:rPr>
              <a:t>Refractivity </a:t>
            </a:r>
            <a:r>
              <a:rPr lang="en-US" sz="2400" b="1" i="1" baseline="0" dirty="0">
                <a:solidFill>
                  <a:schemeClr val="accent1"/>
                </a:solidFill>
                <a:latin typeface="Arial" panose="020B0604020202020204" pitchFamily="34" charset="0"/>
                <a:cs typeface="Arial" panose="020B0604020202020204" pitchFamily="34" charset="0"/>
              </a:rPr>
              <a:t>N = </a:t>
            </a:r>
            <a:r>
              <a:rPr lang="en-US" sz="2400" b="1" i="1" dirty="0">
                <a:solidFill>
                  <a:schemeClr val="accent1"/>
                </a:solidFill>
                <a:latin typeface="Arial" panose="020B0604020202020204" pitchFamily="34" charset="0"/>
                <a:cs typeface="Arial" panose="020B0604020202020204" pitchFamily="34" charset="0"/>
              </a:rPr>
              <a:t>10</a:t>
            </a:r>
            <a:r>
              <a:rPr lang="en-US" sz="2400" b="1" i="1" baseline="30000" dirty="0">
                <a:solidFill>
                  <a:schemeClr val="accent1"/>
                </a:solidFill>
                <a:latin typeface="Arial" panose="020B0604020202020204" pitchFamily="34" charset="0"/>
                <a:cs typeface="Arial" panose="020B0604020202020204" pitchFamily="34" charset="0"/>
              </a:rPr>
              <a:t>6</a:t>
            </a:r>
            <a:r>
              <a:rPr lang="en-US" sz="2400" b="1" i="1" dirty="0">
                <a:solidFill>
                  <a:schemeClr val="accent1"/>
                </a:solidFill>
                <a:latin typeface="Arial" panose="020B0604020202020204" pitchFamily="34" charset="0"/>
                <a:cs typeface="Arial" panose="020B0604020202020204" pitchFamily="34" charset="0"/>
              </a:rPr>
              <a:t>(n-1) </a:t>
            </a:r>
            <a:r>
              <a:rPr lang="en-US" sz="2400" b="1" dirty="0">
                <a:solidFill>
                  <a:schemeClr val="accent1"/>
                </a:solidFill>
                <a:latin typeface="Arial" panose="020B0604020202020204" pitchFamily="34" charset="0"/>
                <a:cs typeface="Arial" panose="020B0604020202020204" pitchFamily="34" charset="0"/>
              </a:rPr>
              <a:t>along a ray with perigee near 800hPa</a:t>
            </a:r>
            <a:endParaRPr lang="en-US" sz="2400" b="1" baseline="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530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11414</TotalTime>
  <Words>667</Words>
  <Application>Microsoft Macintosh PowerPoint</Application>
  <PresentationFormat>On-screen Show (4:3)</PresentationFormat>
  <Paragraphs>148</Paragraphs>
  <Slides>19</Slides>
  <Notes>11</Notes>
  <HiddenSlides>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8" baseType="lpstr">
      <vt:lpstr>ＭＳ Ｐゴシック</vt:lpstr>
      <vt:lpstr>Arial</vt:lpstr>
      <vt:lpstr>Calibri</vt:lpstr>
      <vt:lpstr>Cambria Math</vt:lpstr>
      <vt:lpstr>Lucida Sans Unicode</vt:lpstr>
      <vt:lpstr>Times New Roman</vt:lpstr>
      <vt:lpstr>Office Theme</vt:lpstr>
      <vt:lpstr>Photo Editor Photo</vt:lpstr>
      <vt:lpstr>Equation</vt:lpstr>
      <vt:lpstr>Variational assimilation of GPS radio-occultation observations in cloudy conditions</vt:lpstr>
      <vt:lpstr>Electromagnetic Propagation </vt:lpstr>
      <vt:lpstr>PowerPoint Presentation</vt:lpstr>
      <vt:lpstr>Radio-Occultation Geometry</vt:lpstr>
      <vt:lpstr>Radio-Occultation Retrievals</vt:lpstr>
      <vt:lpstr>GPS Radio Occultation 1D Inversion</vt:lpstr>
      <vt:lpstr>Radio-Occultation Forward Operator (2-D raytracing)</vt:lpstr>
      <vt:lpstr>Radio-Occultation Assimilation (2D-operator)</vt:lpstr>
      <vt:lpstr>Radio-Occultation Assimilation (2D-operator)</vt:lpstr>
      <vt:lpstr>Atmospheric Refractivity</vt:lpstr>
      <vt:lpstr>Water Vapor Pressure</vt:lpstr>
      <vt:lpstr>Unsaturated/saturated vapor pressure</vt:lpstr>
      <vt:lpstr>Unsaturated/saturated vapor pressure</vt:lpstr>
      <vt:lpstr>N as function of model variables</vt:lpstr>
      <vt:lpstr>Assimilation of GNSS-RO</vt:lpstr>
      <vt:lpstr>Refractivity as Function of RH</vt:lpstr>
      <vt:lpstr>Refractivity as Function of RH</vt:lpstr>
      <vt:lpstr>Smoothing</vt:lpstr>
      <vt:lpstr>Refractivity as Function of RH</vt:lpstr>
    </vt:vector>
  </TitlesOfParts>
  <Company>JCSDA</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Auligné</dc:creator>
  <cp:lastModifiedBy>Microsoft Office User</cp:lastModifiedBy>
  <cp:revision>316</cp:revision>
  <cp:lastPrinted>2018-05-30T04:29:01Z</cp:lastPrinted>
  <dcterms:created xsi:type="dcterms:W3CDTF">2017-07-01T00:06:20Z</dcterms:created>
  <dcterms:modified xsi:type="dcterms:W3CDTF">2018-07-05T12:20:41Z</dcterms:modified>
</cp:coreProperties>
</file>