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handoutMasterIdLst>
    <p:handoutMasterId r:id="rId17"/>
  </p:handoutMasterIdLst>
  <p:sldIdLst>
    <p:sldId id="306" r:id="rId2"/>
    <p:sldId id="298" r:id="rId3"/>
    <p:sldId id="299" r:id="rId4"/>
    <p:sldId id="296" r:id="rId5"/>
    <p:sldId id="300" r:id="rId6"/>
    <p:sldId id="303" r:id="rId7"/>
    <p:sldId id="301" r:id="rId8"/>
    <p:sldId id="302" r:id="rId9"/>
    <p:sldId id="308" r:id="rId10"/>
    <p:sldId id="309" r:id="rId11"/>
    <p:sldId id="294" r:id="rId12"/>
    <p:sldId id="305" r:id="rId13"/>
    <p:sldId id="295" r:id="rId14"/>
    <p:sldId id="304" r:id="rId1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29" autoAdjust="0"/>
  </p:normalViewPr>
  <p:slideViewPr>
    <p:cSldViewPr>
      <p:cViewPr varScale="1">
        <p:scale>
          <a:sx n="57" d="100"/>
          <a:sy n="57" d="100"/>
        </p:scale>
        <p:origin x="-174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3927183" y="0"/>
            <a:ext cx="3005448" cy="461325"/>
          </a:xfrm>
          <a:prstGeom prst="rect">
            <a:avLst/>
          </a:prstGeom>
        </p:spPr>
        <p:txBody>
          <a:bodyPr vert="horz" lIns="90580" tIns="45290" rIns="90580" bIns="45290" rtlCol="0"/>
          <a:lstStyle>
            <a:lvl1pPr algn="r">
              <a:defRPr sz="1200"/>
            </a:lvl1pPr>
          </a:lstStyle>
          <a:p>
            <a:fld id="{9FB4B9D6-0F39-44E8-B5B4-919060B1779C}" type="datetimeFigureOut">
              <a:rPr lang="en-US" smtClean="0"/>
              <a:t>7/2/2018</a:t>
            </a:fld>
            <a:endParaRPr lang="en-US"/>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80" tIns="45290" rIns="90580" bIns="45290" rtlCol="0" anchor="b"/>
          <a:lstStyle>
            <a:lvl1pPr algn="r">
              <a:defRPr sz="1200"/>
            </a:lvl1pPr>
          </a:lstStyle>
          <a:p>
            <a:fld id="{376D7609-9FC2-4C33-BA71-0CB9379E6773}" type="slidenum">
              <a:rPr lang="en-US" smtClean="0"/>
              <a:t>‹#›</a:t>
            </a:fld>
            <a:endParaRPr lang="en-US"/>
          </a:p>
        </p:txBody>
      </p:sp>
    </p:spTree>
    <p:extLst>
      <p:ext uri="{BB962C8B-B14F-4D97-AF65-F5344CB8AC3E}">
        <p14:creationId xmlns:p14="http://schemas.microsoft.com/office/powerpoint/2010/main" val="3804368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1" tIns="46151" rIns="92301" bIns="46151" rtlCol="0"/>
          <a:lstStyle>
            <a:lvl1pPr algn="r">
              <a:defRPr sz="1200"/>
            </a:lvl1pPr>
          </a:lstStyle>
          <a:p>
            <a:fld id="{536250AB-BEEF-427D-B234-F7FC09E6AB92}" type="datetimeFigureOut">
              <a:rPr lang="en-US" smtClean="0"/>
              <a:t>7/2/2018</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1" rIns="92301"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1" tIns="46151" rIns="92301" bIns="46151" rtlCol="0" anchor="b"/>
          <a:lstStyle>
            <a:lvl1pPr algn="r">
              <a:defRPr sz="1200"/>
            </a:lvl1pPr>
          </a:lstStyle>
          <a:p>
            <a:fld id="{39DBF328-5172-4051-B83A-60AB5782F03C}" type="slidenum">
              <a:rPr lang="en-US" smtClean="0"/>
              <a:t>‹#›</a:t>
            </a:fld>
            <a:endParaRPr lang="en-US"/>
          </a:p>
        </p:txBody>
      </p:sp>
    </p:spTree>
    <p:extLst>
      <p:ext uri="{BB962C8B-B14F-4D97-AF65-F5344CB8AC3E}">
        <p14:creationId xmlns:p14="http://schemas.microsoft.com/office/powerpoint/2010/main" val="405709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1</a:t>
            </a:fld>
            <a:endParaRPr lang="en-US"/>
          </a:p>
        </p:txBody>
      </p:sp>
    </p:spTree>
    <p:extLst>
      <p:ext uri="{BB962C8B-B14F-4D97-AF65-F5344CB8AC3E}">
        <p14:creationId xmlns:p14="http://schemas.microsoft.com/office/powerpoint/2010/main" val="299856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row: Percent improvement over static</a:t>
            </a:r>
            <a:r>
              <a:rPr lang="en-US" baseline="0" dirty="0" smtClean="0"/>
              <a:t> (using ECMWF as verification).  Operationally we currently use alpha=0.25 at all levels.</a:t>
            </a:r>
          </a:p>
          <a:p>
            <a:r>
              <a:rPr lang="en-US" baseline="0" dirty="0" smtClean="0"/>
              <a:t>Bottom Rows:  We used some care in defining observation error, using only RS92 type </a:t>
            </a:r>
            <a:r>
              <a:rPr lang="en-US" baseline="0" dirty="0" err="1" smtClean="0"/>
              <a:t>radiosondes</a:t>
            </a:r>
            <a:r>
              <a:rPr lang="en-US" baseline="0" dirty="0" smtClean="0"/>
              <a:t> and restricting to levels where:</a:t>
            </a:r>
          </a:p>
          <a:p>
            <a:pPr marL="171450" indent="-171450">
              <a:buFont typeface="Arial" pitchFamily="34" charset="0"/>
              <a:buChar char="•"/>
            </a:pPr>
            <a:r>
              <a:rPr lang="en-US" baseline="0" dirty="0" smtClean="0"/>
              <a:t>We had a reasonable agreement between H-L and </a:t>
            </a:r>
            <a:r>
              <a:rPr lang="en-US" baseline="0" dirty="0" err="1" smtClean="0"/>
              <a:t>Desroziers</a:t>
            </a:r>
            <a:r>
              <a:rPr lang="en-US" baseline="0" dirty="0" smtClean="0"/>
              <a:t> methods</a:t>
            </a:r>
          </a:p>
          <a:p>
            <a:pPr marL="171450" indent="-171450">
              <a:buFont typeface="Arial" pitchFamily="34" charset="0"/>
              <a:buChar char="•"/>
            </a:pPr>
            <a:r>
              <a:rPr lang="en-US" baseline="0" dirty="0" smtClean="0"/>
              <a:t>We had &gt; 600 points per bin</a:t>
            </a:r>
          </a:p>
          <a:p>
            <a:pPr marL="171450" indent="-171450">
              <a:buFont typeface="Arial" pitchFamily="34" charset="0"/>
              <a:buChar char="•"/>
            </a:pPr>
            <a:r>
              <a:rPr lang="en-US" baseline="0" dirty="0" smtClean="0"/>
              <a:t>The assumed to estimated R and B ratios fell between [0.5, 3.5]</a:t>
            </a:r>
          </a:p>
          <a:p>
            <a:pPr marL="171450" indent="-171450">
              <a:buFont typeface="Arial" pitchFamily="34" charset="0"/>
              <a:buChar char="•"/>
            </a:pPr>
            <a:endParaRPr lang="en-US" baseline="0" dirty="0" smtClean="0"/>
          </a:p>
          <a:p>
            <a:r>
              <a:rPr lang="en-US" baseline="0" dirty="0" smtClean="0"/>
              <a:t>We are encouraged by the rough agreement by regression and brute force tuning.  This gives us a viable option for weights that vary with region, season and altitude and will further consider </a:t>
            </a:r>
          </a:p>
          <a:p>
            <a:pPr marL="171450" indent="-171450">
              <a:buFont typeface="Arial" pitchFamily="34" charset="0"/>
              <a:buChar char="•"/>
            </a:pPr>
            <a:r>
              <a:rPr lang="en-US" baseline="0" dirty="0" smtClean="0"/>
              <a:t>How many regional patches are needed</a:t>
            </a:r>
          </a:p>
          <a:p>
            <a:pPr marL="171450" indent="-171450">
              <a:buFont typeface="Arial" pitchFamily="34" charset="0"/>
              <a:buChar char="•"/>
            </a:pPr>
            <a:r>
              <a:rPr lang="en-US" baseline="0" dirty="0" smtClean="0"/>
              <a:t>Temporal variation</a:t>
            </a:r>
          </a:p>
          <a:p>
            <a:pPr marL="171450" indent="-171450">
              <a:buFont typeface="Arial" pitchFamily="34" charset="0"/>
              <a:buChar char="•"/>
            </a:pPr>
            <a:r>
              <a:rPr lang="en-US" baseline="0" dirty="0" smtClean="0"/>
              <a:t>How to best estimate the errors in the prior </a:t>
            </a:r>
          </a:p>
          <a:p>
            <a:r>
              <a:rPr lang="en-US" baseline="0" dirty="0" smtClean="0"/>
              <a:t>And continue with testing.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10</a:t>
            </a:fld>
            <a:endParaRPr lang="en-US"/>
          </a:p>
        </p:txBody>
      </p:sp>
    </p:spTree>
    <p:extLst>
      <p:ext uri="{BB962C8B-B14F-4D97-AF65-F5344CB8AC3E}">
        <p14:creationId xmlns:p14="http://schemas.microsoft.com/office/powerpoint/2010/main" val="309993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*Extended control variable form (</a:t>
            </a:r>
            <a:r>
              <a:rPr lang="en-US" dirty="0" err="1" smtClean="0"/>
              <a:t>Lorenc</a:t>
            </a:r>
            <a:r>
              <a:rPr lang="en-US" dirty="0" smtClean="0"/>
              <a:t> 2003) and Hamill and Snyder (2000) form (as</a:t>
            </a:r>
            <a:r>
              <a:rPr lang="en-US" baseline="0" dirty="0" smtClean="0"/>
              <a:t> in NAVGEM</a:t>
            </a:r>
            <a:r>
              <a:rPr lang="en-US" dirty="0" smtClean="0"/>
              <a:t>) can</a:t>
            </a:r>
            <a:r>
              <a:rPr lang="en-US" baseline="0" dirty="0" smtClean="0"/>
              <a:t> be shown to be equivalent  (Wang 2007) </a:t>
            </a:r>
            <a:endParaRPr lang="en-US" dirty="0" smtClean="0"/>
          </a:p>
          <a:p>
            <a:r>
              <a:rPr lang="en-US" dirty="0" smtClean="0"/>
              <a:t>*Further work is</a:t>
            </a:r>
            <a:r>
              <a:rPr lang="en-US" baseline="0" dirty="0" smtClean="0"/>
              <a:t> needed to implement in serial filter</a:t>
            </a:r>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11</a:t>
            </a:fld>
            <a:endParaRPr lang="en-US"/>
          </a:p>
        </p:txBody>
      </p:sp>
    </p:spTree>
    <p:extLst>
      <p:ext uri="{BB962C8B-B14F-4D97-AF65-F5344CB8AC3E}">
        <p14:creationId xmlns:p14="http://schemas.microsoft.com/office/powerpoint/2010/main" val="372595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*Extended control variable form (</a:t>
            </a:r>
            <a:r>
              <a:rPr lang="en-US" dirty="0" err="1" smtClean="0"/>
              <a:t>Lorenc</a:t>
            </a:r>
            <a:r>
              <a:rPr lang="en-US" dirty="0" smtClean="0"/>
              <a:t> 2003) and Hamill and Snyder (2000) form (as</a:t>
            </a:r>
            <a:r>
              <a:rPr lang="en-US" baseline="0" dirty="0" smtClean="0"/>
              <a:t> in NAVGEM</a:t>
            </a:r>
            <a:r>
              <a:rPr lang="en-US" dirty="0" smtClean="0"/>
              <a:t>) can</a:t>
            </a:r>
            <a:r>
              <a:rPr lang="en-US" baseline="0" dirty="0" smtClean="0"/>
              <a:t> be shown to be equivalent  (Wang 2007) </a:t>
            </a:r>
            <a:endParaRPr lang="en-US" dirty="0" smtClean="0"/>
          </a:p>
          <a:p>
            <a:r>
              <a:rPr lang="en-US" dirty="0" smtClean="0"/>
              <a:t>*Further work is</a:t>
            </a:r>
            <a:r>
              <a:rPr lang="en-US" baseline="0" dirty="0" smtClean="0"/>
              <a:t> needed to implement in serial filter</a:t>
            </a:r>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12</a:t>
            </a:fld>
            <a:endParaRPr lang="en-US"/>
          </a:p>
        </p:txBody>
      </p:sp>
    </p:spTree>
    <p:extLst>
      <p:ext uri="{BB962C8B-B14F-4D97-AF65-F5344CB8AC3E}">
        <p14:creationId xmlns:p14="http://schemas.microsoft.com/office/powerpoint/2010/main" val="372595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13</a:t>
            </a:fld>
            <a:endParaRPr lang="en-US"/>
          </a:p>
        </p:txBody>
      </p:sp>
    </p:spTree>
    <p:extLst>
      <p:ext uri="{BB962C8B-B14F-4D97-AF65-F5344CB8AC3E}">
        <p14:creationId xmlns:p14="http://schemas.microsoft.com/office/powerpoint/2010/main" val="372595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14</a:t>
            </a:fld>
            <a:endParaRPr lang="en-US"/>
          </a:p>
        </p:txBody>
      </p:sp>
    </p:spTree>
    <p:extLst>
      <p:ext uri="{BB962C8B-B14F-4D97-AF65-F5344CB8AC3E}">
        <p14:creationId xmlns:p14="http://schemas.microsoft.com/office/powerpoint/2010/main" val="372595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5">
              <a:defRPr/>
            </a:pPr>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2</a:t>
            </a:fld>
            <a:endParaRPr lang="en-US"/>
          </a:p>
        </p:txBody>
      </p:sp>
    </p:spTree>
    <p:extLst>
      <p:ext uri="{BB962C8B-B14F-4D97-AF65-F5344CB8AC3E}">
        <p14:creationId xmlns:p14="http://schemas.microsoft.com/office/powerpoint/2010/main" val="139665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5">
              <a:defRPr/>
            </a:pPr>
            <a:endParaRPr lang="en-US" dirty="0"/>
          </a:p>
        </p:txBody>
      </p:sp>
      <p:sp>
        <p:nvSpPr>
          <p:cNvPr id="4" name="Slide Number Placeholder 3"/>
          <p:cNvSpPr>
            <a:spLocks noGrp="1"/>
          </p:cNvSpPr>
          <p:nvPr>
            <p:ph type="sldNum" sz="quarter" idx="10"/>
          </p:nvPr>
        </p:nvSpPr>
        <p:spPr/>
        <p:txBody>
          <a:bodyPr/>
          <a:lstStyle/>
          <a:p>
            <a:fld id="{39DBF328-5172-4051-B83A-60AB5782F03C}" type="slidenum">
              <a:rPr lang="en-US" smtClean="0"/>
              <a:t>3</a:t>
            </a:fld>
            <a:endParaRPr lang="en-US"/>
          </a:p>
        </p:txBody>
      </p:sp>
    </p:spTree>
    <p:extLst>
      <p:ext uri="{BB962C8B-B14F-4D97-AF65-F5344CB8AC3E}">
        <p14:creationId xmlns:p14="http://schemas.microsoft.com/office/powerpoint/2010/main" val="139665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5">
              <a:defRPr/>
            </a:pPr>
            <a:endParaRPr lang="en-US" baseline="0" dirty="0" smtClean="0"/>
          </a:p>
        </p:txBody>
      </p:sp>
      <p:sp>
        <p:nvSpPr>
          <p:cNvPr id="4" name="Slide Number Placeholder 3"/>
          <p:cNvSpPr>
            <a:spLocks noGrp="1"/>
          </p:cNvSpPr>
          <p:nvPr>
            <p:ph type="sldNum" sz="quarter" idx="10"/>
          </p:nvPr>
        </p:nvSpPr>
        <p:spPr/>
        <p:txBody>
          <a:bodyPr/>
          <a:lstStyle/>
          <a:p>
            <a:fld id="{0FBB2AE1-3CFC-4837-A3CE-444578EAE3BE}" type="slidenum">
              <a:rPr lang="en-US" smtClean="0"/>
              <a:t>4</a:t>
            </a:fld>
            <a:endParaRPr lang="en-US"/>
          </a:p>
        </p:txBody>
      </p:sp>
    </p:spTree>
    <p:extLst>
      <p:ext uri="{BB962C8B-B14F-4D97-AF65-F5344CB8AC3E}">
        <p14:creationId xmlns:p14="http://schemas.microsoft.com/office/powerpoint/2010/main" val="297427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kern="1200" dirty="0" smtClean="0">
                <a:solidFill>
                  <a:schemeClr val="tx1"/>
                </a:solidFill>
                <a:effectLst/>
                <a:latin typeface="+mn-lt"/>
                <a:ea typeface="+mn-ea"/>
                <a:cs typeface="+mn-cs"/>
              </a:rPr>
              <a:t>D represents nth power of the corresponding element in the diagonal matrix of variances </a:t>
            </a:r>
            <a:endParaRPr lang="en-US" dirty="0"/>
          </a:p>
        </p:txBody>
      </p:sp>
      <p:sp>
        <p:nvSpPr>
          <p:cNvPr id="4" name="Slide Number Placeholder 3"/>
          <p:cNvSpPr>
            <a:spLocks noGrp="1"/>
          </p:cNvSpPr>
          <p:nvPr>
            <p:ph type="sldNum" sz="quarter" idx="10"/>
          </p:nvPr>
        </p:nvSpPr>
        <p:spPr/>
        <p:txBody>
          <a:bodyPr/>
          <a:lstStyle/>
          <a:p>
            <a:fld id="{0FBB2AE1-3CFC-4837-A3CE-444578EAE3BE}" type="slidenum">
              <a:rPr lang="en-US" smtClean="0"/>
              <a:t>5</a:t>
            </a:fld>
            <a:endParaRPr lang="en-US"/>
          </a:p>
        </p:txBody>
      </p:sp>
    </p:spTree>
    <p:extLst>
      <p:ext uri="{BB962C8B-B14F-4D97-AF65-F5344CB8AC3E}">
        <p14:creationId xmlns:p14="http://schemas.microsoft.com/office/powerpoint/2010/main" val="297427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442" indent="-288442" defTabSz="923015">
              <a:buFont typeface="Arial" panose="020B0604020202020204" pitchFamily="34" charset="0"/>
              <a:buChar char="•"/>
              <a:defRPr/>
            </a:pPr>
            <a:r>
              <a:rPr lang="en-US" dirty="0" smtClean="0"/>
              <a:t>We did not know that this was the right gain to minimize the posterior MSE </a:t>
            </a:r>
          </a:p>
          <a:p>
            <a:pPr marL="288442" indent="-288442" defTabSz="923015">
              <a:buFont typeface="Arial" panose="020B0604020202020204" pitchFamily="34" charset="0"/>
              <a:buChar char="•"/>
              <a:defRPr/>
            </a:pPr>
            <a:r>
              <a:rPr lang="en-US" dirty="0" smtClean="0"/>
              <a:t>Now we have proved that for the Gaussian priors and non-Gaussian priors when only accounting for sampling error in the variance</a:t>
            </a:r>
          </a:p>
          <a:p>
            <a:pPr marL="288442" indent="-288442" defTabSz="923015">
              <a:buFont typeface="Arial" panose="020B0604020202020204" pitchFamily="34" charset="0"/>
              <a:buChar char="•"/>
              <a:defRPr/>
            </a:pPr>
            <a:r>
              <a:rPr lang="en-US" dirty="0" smtClean="0"/>
              <a:t>If prior is Gaussian we can account for sampling error in true prior mean by inflating the true prior variance  given an ensemble variance by (1+1/N)</a:t>
            </a:r>
          </a:p>
          <a:p>
            <a:pPr marL="288442" indent="-288442" defTabSz="923015">
              <a:buFont typeface="Arial" panose="020B0604020202020204" pitchFamily="34" charset="0"/>
              <a:buChar char="•"/>
              <a:defRPr/>
            </a:pPr>
            <a:r>
              <a:rPr lang="en-US" dirty="0" smtClean="0"/>
              <a:t>For non-Gaussian priors, the situation is more complicated since sampling error in mean and variance are correlated.   </a:t>
            </a:r>
          </a:p>
          <a:p>
            <a:pPr marL="0" indent="0" defTabSz="923015">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fld id="{39DBF328-5172-4051-B83A-60AB5782F03C}" type="slidenum">
              <a:rPr lang="en-US" smtClean="0"/>
              <a:t>6</a:t>
            </a:fld>
            <a:endParaRPr lang="en-US"/>
          </a:p>
        </p:txBody>
      </p:sp>
    </p:spTree>
    <p:extLst>
      <p:ext uri="{BB962C8B-B14F-4D97-AF65-F5344CB8AC3E}">
        <p14:creationId xmlns:p14="http://schemas.microsoft.com/office/powerpoint/2010/main" val="282527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B2AE1-3CFC-4837-A3CE-444578EAE3BE}" type="slidenum">
              <a:rPr lang="en-US" smtClean="0"/>
              <a:t>7</a:t>
            </a:fld>
            <a:endParaRPr lang="en-US"/>
          </a:p>
        </p:txBody>
      </p:sp>
    </p:spTree>
    <p:extLst>
      <p:ext uri="{BB962C8B-B14F-4D97-AF65-F5344CB8AC3E}">
        <p14:creationId xmlns:p14="http://schemas.microsoft.com/office/powerpoint/2010/main" val="69542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RMSE as a function of ensemble weighting for N=5  </a:t>
            </a:r>
          </a:p>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Also shown are the RMSE based on a linear regression (magenta) and cubic regression. </a:t>
            </a:r>
          </a:p>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Lines indicate the mean of iterations 4-9 and error bars show the 95% confidence interval. </a:t>
            </a:r>
          </a:p>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All experiments use an entirely ensemble based static.  </a:t>
            </a:r>
          </a:p>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For the N=5 “brute force” tuning experiment we get a minimum RMSE when alpha=0.6.  </a:t>
            </a:r>
          </a:p>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Due to the fact that the spread-skill relationship is curved the ensemble weights for linear model are underestimated in this case.   </a:t>
            </a:r>
          </a:p>
          <a:p>
            <a:pPr marL="171450" indent="-171450" defTabSz="923015">
              <a:buFont typeface="Arial" pitchFamily="34" charset="0"/>
              <a:buChar char="•"/>
              <a:defRPr/>
            </a:pPr>
            <a:r>
              <a:rPr lang="en-US" sz="1200" kern="1200" dirty="0" smtClean="0">
                <a:solidFill>
                  <a:schemeClr val="tx1"/>
                </a:solidFill>
                <a:effectLst/>
                <a:latin typeface="+mn-lt"/>
                <a:ea typeface="+mn-ea"/>
                <a:cs typeface="+mn-cs"/>
              </a:rPr>
              <a:t>The cubic regression based hybrid shown in red gives a lower RMSE than any of the linear models, as would be expected based on the spread-skill plots.</a:t>
            </a:r>
            <a:endParaRPr lang="en-US" dirty="0" smtClean="0"/>
          </a:p>
          <a:p>
            <a:pPr defTabSz="923015">
              <a:defRPr/>
            </a:pPr>
            <a:endParaRPr lang="en-US" dirty="0"/>
          </a:p>
        </p:txBody>
      </p:sp>
      <p:sp>
        <p:nvSpPr>
          <p:cNvPr id="4" name="Slide Number Placeholder 3"/>
          <p:cNvSpPr>
            <a:spLocks noGrp="1"/>
          </p:cNvSpPr>
          <p:nvPr>
            <p:ph type="sldNum" sz="quarter" idx="10"/>
          </p:nvPr>
        </p:nvSpPr>
        <p:spPr/>
        <p:txBody>
          <a:bodyPr/>
          <a:lstStyle/>
          <a:p>
            <a:fld id="{0FBB2AE1-3CFC-4837-A3CE-444578EAE3BE}" type="slidenum">
              <a:rPr lang="en-US" smtClean="0"/>
              <a:t>8</a:t>
            </a:fld>
            <a:endParaRPr lang="en-US"/>
          </a:p>
        </p:txBody>
      </p:sp>
    </p:spTree>
    <p:extLst>
      <p:ext uri="{BB962C8B-B14F-4D97-AF65-F5344CB8AC3E}">
        <p14:creationId xmlns:p14="http://schemas.microsoft.com/office/powerpoint/2010/main" val="392896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all the cases considered in this section, the cubic fit has either equally performed or outperformed the optimal weights found through brute force tuning. It is also found that the degree to which the cubic outperforms the best linear model is based on the curvature of the spread skill relationship, which depends on the performance of the ensemble.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two results together indicate that there may be a range in which a higher order polynomial fit is preferable.</a:t>
            </a:r>
            <a:endParaRPr lang="en-US" dirty="0"/>
          </a:p>
        </p:txBody>
      </p:sp>
      <p:sp>
        <p:nvSpPr>
          <p:cNvPr id="4" name="Slide Number Placeholder 3"/>
          <p:cNvSpPr>
            <a:spLocks noGrp="1"/>
          </p:cNvSpPr>
          <p:nvPr>
            <p:ph type="sldNum" sz="quarter" idx="10"/>
          </p:nvPr>
        </p:nvSpPr>
        <p:spPr/>
        <p:txBody>
          <a:bodyPr/>
          <a:lstStyle/>
          <a:p>
            <a:fld id="{0FBB2AE1-3CFC-4837-A3CE-444578EAE3BE}" type="slidenum">
              <a:rPr lang="en-US" smtClean="0"/>
              <a:t>9</a:t>
            </a:fld>
            <a:endParaRPr lang="en-US"/>
          </a:p>
        </p:txBody>
      </p:sp>
    </p:spTree>
    <p:extLst>
      <p:ext uri="{BB962C8B-B14F-4D97-AF65-F5344CB8AC3E}">
        <p14:creationId xmlns:p14="http://schemas.microsoft.com/office/powerpoint/2010/main" val="3928963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smtClean="0"/>
              <a:t>Representation Error  |  </a:t>
            </a:r>
            <a:fld id="{EC78876D-F60F-416A-9AB8-0484C938732F}" type="slidenum">
              <a:rPr lang="en-US" b="1" smtClean="0">
                <a:solidFill>
                  <a:schemeClr val="tx2"/>
                </a:solidFill>
              </a:rPr>
              <a:pPr/>
              <a:t>‹#›</a:t>
            </a:fld>
            <a:endParaRPr lang="en-US" b="1" dirty="0" smtClean="0">
              <a:solidFill>
                <a:schemeClr val="tx2"/>
              </a:solidFill>
            </a:endParaRPr>
          </a:p>
        </p:txBody>
      </p:sp>
      <p:sp>
        <p:nvSpPr>
          <p:cNvPr id="4" name="Footer Placeholder 3"/>
          <p:cNvSpPr>
            <a:spLocks noGrp="1"/>
          </p:cNvSpPr>
          <p:nvPr>
            <p:ph type="ftr" sz="quarter" idx="11"/>
          </p:nvPr>
        </p:nvSpPr>
        <p:spPr/>
        <p:txBody>
          <a:bodyPr/>
          <a:lstStyle/>
          <a:p>
            <a:r>
              <a:rPr lang="en-US" dirty="0" smtClean="0"/>
              <a:t>U.S. Naval Research Laboratory</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478"/>
          <a:stretch/>
        </p:blipFill>
        <p:spPr>
          <a:xfrm>
            <a:off x="0" y="0"/>
            <a:ext cx="9144000" cy="1089212"/>
          </a:xfrm>
          <a:prstGeom prst="rect">
            <a:avLst/>
          </a:prstGeom>
        </p:spPr>
      </p:pic>
      <p:sp>
        <p:nvSpPr>
          <p:cNvPr id="6" name="Title 1"/>
          <p:cNvSpPr>
            <a:spLocks noGrp="1"/>
          </p:cNvSpPr>
          <p:nvPr>
            <p:ph type="title"/>
          </p:nvPr>
        </p:nvSpPr>
        <p:spPr>
          <a:xfrm>
            <a:off x="1870364" y="564776"/>
            <a:ext cx="6650182" cy="403412"/>
          </a:xfrm>
        </p:spPr>
        <p:txBody>
          <a:bodyPr>
            <a:normAutofit/>
          </a:bodyPr>
          <a:lstStyle>
            <a:lvl1pPr>
              <a:defRPr sz="2700" b="1">
                <a:solidFill>
                  <a:srgbClr val="FABE07"/>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636" y="207318"/>
            <a:ext cx="1039091" cy="674579"/>
          </a:xfrm>
          <a:prstGeom prst="rect">
            <a:avLst/>
          </a:prstGeom>
        </p:spPr>
      </p:pic>
      <p:sp>
        <p:nvSpPr>
          <p:cNvPr id="9" name="Content Placeholder 2"/>
          <p:cNvSpPr>
            <a:spLocks noGrp="1"/>
          </p:cNvSpPr>
          <p:nvPr>
            <p:ph idx="13"/>
          </p:nvPr>
        </p:nvSpPr>
        <p:spPr>
          <a:xfrm>
            <a:off x="415638" y="1555752"/>
            <a:ext cx="3948545" cy="4639235"/>
          </a:xfrm>
        </p:spPr>
        <p:txBody>
          <a:bodyPr/>
          <a:lstStyle>
            <a:lvl1pPr>
              <a:lnSpc>
                <a:spcPts val="1614"/>
              </a:lnSpc>
              <a:spcAft>
                <a:spcPts val="538"/>
              </a:spcAft>
              <a:defRPr sz="1300"/>
            </a:lvl1pPr>
            <a:lvl2pPr>
              <a:lnSpc>
                <a:spcPts val="1614"/>
              </a:lnSpc>
              <a:spcAft>
                <a:spcPts val="538"/>
              </a:spcAft>
              <a:defRPr sz="1300">
                <a:solidFill>
                  <a:schemeClr val="tx2">
                    <a:lumMod val="60000"/>
                    <a:lumOff val="40000"/>
                  </a:schemeClr>
                </a:solidFill>
              </a:defRPr>
            </a:lvl2pPr>
            <a:lvl3pPr>
              <a:lnSpc>
                <a:spcPts val="1614"/>
              </a:lnSpc>
              <a:defRPr sz="1300"/>
            </a:lvl3pPr>
            <a:lvl4pPr>
              <a:lnSpc>
                <a:spcPts val="2369"/>
              </a:lnSpc>
              <a:spcAft>
                <a:spcPts val="1614"/>
              </a:spcAft>
              <a:defRPr sz="2000">
                <a:solidFill>
                  <a:schemeClr val="tx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59038" y="1555752"/>
            <a:ext cx="3948545" cy="4639235"/>
          </a:xfrm>
        </p:spPr>
        <p:txBody>
          <a:bodyPr/>
          <a:lstStyle>
            <a:lvl1pPr>
              <a:lnSpc>
                <a:spcPts val="1614"/>
              </a:lnSpc>
              <a:spcAft>
                <a:spcPts val="538"/>
              </a:spcAft>
              <a:defRPr sz="1300"/>
            </a:lvl1pPr>
            <a:lvl2pPr>
              <a:lnSpc>
                <a:spcPts val="1614"/>
              </a:lnSpc>
              <a:spcAft>
                <a:spcPts val="538"/>
              </a:spcAft>
              <a:defRPr sz="1300">
                <a:solidFill>
                  <a:schemeClr val="tx2">
                    <a:lumMod val="60000"/>
                    <a:lumOff val="40000"/>
                  </a:schemeClr>
                </a:solidFill>
              </a:defRPr>
            </a:lvl2pPr>
            <a:lvl3pPr>
              <a:lnSpc>
                <a:spcPts val="1614"/>
              </a:lnSpc>
              <a:defRPr sz="1300"/>
            </a:lvl3pPr>
            <a:lvl4pPr>
              <a:lnSpc>
                <a:spcPts val="2369"/>
              </a:lnSpc>
              <a:spcAft>
                <a:spcPts val="1614"/>
              </a:spcAft>
              <a:defRPr sz="2000">
                <a:solidFill>
                  <a:schemeClr val="tx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809728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Start Blue">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15637" y="2867552"/>
            <a:ext cx="8291945" cy="403412"/>
          </a:xfrm>
        </p:spPr>
        <p:txBody>
          <a:bodyPr>
            <a:noAutofit/>
          </a:bodyPr>
          <a:lstStyle>
            <a:lvl1pPr>
              <a:defRPr sz="4100" b="1">
                <a:solidFill>
                  <a:srgbClr val="FABE07"/>
                </a:solidFill>
              </a:defRPr>
            </a:lvl1pPr>
          </a:lstStyle>
          <a:p>
            <a:r>
              <a:rPr lang="en-US" dirty="0" smtClean="0"/>
              <a:t>Click to edit Master title style</a:t>
            </a:r>
            <a:endParaRPr lang="en-US" dirty="0"/>
          </a:p>
        </p:txBody>
      </p:sp>
      <p:sp>
        <p:nvSpPr>
          <p:cNvPr id="9" name="Content Placeholder 2"/>
          <p:cNvSpPr>
            <a:spLocks noGrp="1"/>
          </p:cNvSpPr>
          <p:nvPr>
            <p:ph idx="13"/>
          </p:nvPr>
        </p:nvSpPr>
        <p:spPr>
          <a:xfrm>
            <a:off x="415637" y="3425674"/>
            <a:ext cx="8291945" cy="2576756"/>
          </a:xfrm>
        </p:spPr>
        <p:txBody>
          <a:bodyPr/>
          <a:lstStyle>
            <a:lvl1pPr>
              <a:lnSpc>
                <a:spcPts val="1795"/>
              </a:lnSpc>
              <a:spcAft>
                <a:spcPts val="538"/>
              </a:spcAft>
              <a:defRPr sz="1600" b="1">
                <a:solidFill>
                  <a:schemeClr val="bg1"/>
                </a:solidFill>
              </a:defRPr>
            </a:lvl1pPr>
            <a:lvl2pPr>
              <a:lnSpc>
                <a:spcPts val="1615"/>
              </a:lnSpc>
              <a:spcAft>
                <a:spcPts val="538"/>
              </a:spcAft>
              <a:defRPr sz="1300">
                <a:solidFill>
                  <a:schemeClr val="tx2">
                    <a:lumMod val="60000"/>
                    <a:lumOff val="40000"/>
                  </a:schemeClr>
                </a:solidFill>
              </a:defRPr>
            </a:lvl2pPr>
            <a:lvl3pPr>
              <a:lnSpc>
                <a:spcPts val="1615"/>
              </a:lnSpc>
              <a:defRPr sz="1300">
                <a:solidFill>
                  <a:schemeClr val="bg1"/>
                </a:solidFill>
              </a:defRPr>
            </a:lvl3pPr>
            <a:lvl4pPr>
              <a:lnSpc>
                <a:spcPts val="2369"/>
              </a:lnSpc>
              <a:spcAft>
                <a:spcPts val="1615"/>
              </a:spcAft>
              <a:defRPr sz="2000">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520075"/>
      </p:ext>
    </p:extLst>
  </p:cSld>
  <p:clrMapOvr>
    <a:masterClrMapping/>
  </p:clrMapOvr>
  <p:timing>
    <p:tnLst>
      <p:par>
        <p:cTn id="1" dur="indefinite" restart="never" nodeType="tmRoot"/>
      </p:par>
    </p:tnLst>
  </p:timing>
  <p:hf sldNum="0" hdr="0" ftr="0" dt="0"/>
  <p:extLst mod="1">
    <p:ext uri="{DCECCB84-F9BA-43D5-87BE-67443E8EF086}">
      <p15:sldGuideLst xmlns="" xmlns:p15="http://schemas.microsoft.com/office/powerpoint/2012/main">
        <p15:guide id="1" orient="horz" pos="23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smtClean="0"/>
              <a:t>Representation Error  |  </a:t>
            </a:r>
            <a:fld id="{EC78876D-F60F-416A-9AB8-0484C938732F}" type="slidenum">
              <a:rPr lang="en-US" b="1" smtClean="0">
                <a:solidFill>
                  <a:schemeClr val="tx2"/>
                </a:solidFill>
              </a:rPr>
              <a:pPr/>
              <a:t>‹#›</a:t>
            </a:fld>
            <a:endParaRPr lang="en-US" b="1" dirty="0" smtClean="0">
              <a:solidFill>
                <a:schemeClr val="tx2"/>
              </a:solidFill>
            </a:endParaRPr>
          </a:p>
        </p:txBody>
      </p:sp>
      <p:sp>
        <p:nvSpPr>
          <p:cNvPr id="4" name="Footer Placeholder 3"/>
          <p:cNvSpPr>
            <a:spLocks noGrp="1"/>
          </p:cNvSpPr>
          <p:nvPr>
            <p:ph type="ftr" sz="quarter" idx="11"/>
          </p:nvPr>
        </p:nvSpPr>
        <p:spPr/>
        <p:txBody>
          <a:bodyPr/>
          <a:lstStyle/>
          <a:p>
            <a:r>
              <a:rPr lang="en-US" dirty="0" smtClean="0"/>
              <a:t>U.S. Naval Research Laboratory</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478"/>
          <a:stretch/>
        </p:blipFill>
        <p:spPr>
          <a:xfrm>
            <a:off x="0" y="0"/>
            <a:ext cx="9144000" cy="1089212"/>
          </a:xfrm>
          <a:prstGeom prst="rect">
            <a:avLst/>
          </a:prstGeom>
        </p:spPr>
      </p:pic>
      <p:sp>
        <p:nvSpPr>
          <p:cNvPr id="6" name="Title 1"/>
          <p:cNvSpPr>
            <a:spLocks noGrp="1"/>
          </p:cNvSpPr>
          <p:nvPr>
            <p:ph type="title"/>
          </p:nvPr>
        </p:nvSpPr>
        <p:spPr>
          <a:xfrm>
            <a:off x="1870364" y="564776"/>
            <a:ext cx="6650182" cy="403412"/>
          </a:xfrm>
        </p:spPr>
        <p:txBody>
          <a:bodyPr>
            <a:normAutofit/>
          </a:bodyPr>
          <a:lstStyle>
            <a:lvl1pPr>
              <a:defRPr sz="2700" b="1">
                <a:solidFill>
                  <a:srgbClr val="FABE07"/>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636" y="207318"/>
            <a:ext cx="1039091" cy="674579"/>
          </a:xfrm>
          <a:prstGeom prst="rect">
            <a:avLst/>
          </a:prstGeom>
        </p:spPr>
      </p:pic>
      <p:sp>
        <p:nvSpPr>
          <p:cNvPr id="9" name="Content Placeholder 2"/>
          <p:cNvSpPr>
            <a:spLocks noGrp="1"/>
          </p:cNvSpPr>
          <p:nvPr>
            <p:ph idx="13"/>
          </p:nvPr>
        </p:nvSpPr>
        <p:spPr>
          <a:xfrm>
            <a:off x="415638" y="1555752"/>
            <a:ext cx="8291945" cy="4639235"/>
          </a:xfrm>
        </p:spPr>
        <p:txBody>
          <a:bodyPr/>
          <a:lstStyle>
            <a:lvl1pPr>
              <a:lnSpc>
                <a:spcPts val="1614"/>
              </a:lnSpc>
              <a:spcAft>
                <a:spcPts val="538"/>
              </a:spcAft>
              <a:defRPr sz="1300"/>
            </a:lvl1pPr>
            <a:lvl2pPr>
              <a:lnSpc>
                <a:spcPts val="1614"/>
              </a:lnSpc>
              <a:spcAft>
                <a:spcPts val="538"/>
              </a:spcAft>
              <a:defRPr sz="1300">
                <a:solidFill>
                  <a:schemeClr val="tx2">
                    <a:lumMod val="60000"/>
                    <a:lumOff val="40000"/>
                  </a:schemeClr>
                </a:solidFill>
              </a:defRPr>
            </a:lvl2pPr>
            <a:lvl3pPr>
              <a:lnSpc>
                <a:spcPts val="1614"/>
              </a:lnSpc>
              <a:defRPr sz="1300"/>
            </a:lvl3pPr>
            <a:lvl4pPr>
              <a:lnSpc>
                <a:spcPts val="2369"/>
              </a:lnSpc>
              <a:spcAft>
                <a:spcPts val="1614"/>
              </a:spcAft>
              <a:defRPr sz="2000">
                <a:solidFill>
                  <a:schemeClr val="tx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406156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6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tart Blue">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15638" y="2867552"/>
            <a:ext cx="8291945" cy="403412"/>
          </a:xfrm>
        </p:spPr>
        <p:txBody>
          <a:bodyPr>
            <a:noAutofit/>
          </a:bodyPr>
          <a:lstStyle>
            <a:lvl1pPr>
              <a:defRPr sz="4100" b="1">
                <a:solidFill>
                  <a:srgbClr val="FABE07"/>
                </a:solidFill>
              </a:defRPr>
            </a:lvl1pPr>
          </a:lstStyle>
          <a:p>
            <a:r>
              <a:rPr lang="en-US" dirty="0" smtClean="0"/>
              <a:t>Click to edit Master title style</a:t>
            </a:r>
            <a:endParaRPr lang="en-US" dirty="0"/>
          </a:p>
        </p:txBody>
      </p:sp>
      <p:sp>
        <p:nvSpPr>
          <p:cNvPr id="9" name="Content Placeholder 2"/>
          <p:cNvSpPr>
            <a:spLocks noGrp="1"/>
          </p:cNvSpPr>
          <p:nvPr>
            <p:ph idx="13"/>
          </p:nvPr>
        </p:nvSpPr>
        <p:spPr>
          <a:xfrm>
            <a:off x="415638" y="3425675"/>
            <a:ext cx="8291945" cy="2576756"/>
          </a:xfrm>
        </p:spPr>
        <p:txBody>
          <a:bodyPr/>
          <a:lstStyle>
            <a:lvl1pPr>
              <a:lnSpc>
                <a:spcPts val="1795"/>
              </a:lnSpc>
              <a:spcAft>
                <a:spcPts val="538"/>
              </a:spcAft>
              <a:defRPr sz="1600" b="1">
                <a:solidFill>
                  <a:schemeClr val="bg1"/>
                </a:solidFill>
              </a:defRPr>
            </a:lvl1pPr>
            <a:lvl2pPr>
              <a:lnSpc>
                <a:spcPts val="1614"/>
              </a:lnSpc>
              <a:spcAft>
                <a:spcPts val="538"/>
              </a:spcAft>
              <a:defRPr sz="1300">
                <a:solidFill>
                  <a:schemeClr val="tx2">
                    <a:lumMod val="60000"/>
                    <a:lumOff val="40000"/>
                  </a:schemeClr>
                </a:solidFill>
              </a:defRPr>
            </a:lvl2pPr>
            <a:lvl3pPr>
              <a:lnSpc>
                <a:spcPts val="1614"/>
              </a:lnSpc>
              <a:defRPr sz="1300">
                <a:solidFill>
                  <a:schemeClr val="bg1"/>
                </a:solidFill>
              </a:defRPr>
            </a:lvl3pPr>
            <a:lvl4pPr>
              <a:lnSpc>
                <a:spcPts val="2369"/>
              </a:lnSpc>
              <a:spcAft>
                <a:spcPts val="1614"/>
              </a:spcAft>
              <a:defRPr sz="2000">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6358229"/>
      </p:ext>
    </p:extLst>
  </p:cSld>
  <p:clrMapOvr>
    <a:masterClrMapping/>
  </p:clrMapOvr>
  <p:timing>
    <p:tnLst>
      <p:par>
        <p:cTn id="1" dur="indefinite" restart="never" nodeType="tmRoot"/>
      </p:par>
    </p:tnLst>
  </p:timing>
  <p:hf sldNum="0" hdr="0" ftr="0" dt="0"/>
  <p:extLst mod="1">
    <p:ext uri="{DCECCB84-F9BA-43D5-87BE-67443E8EF086}">
      <p15:sldGuideLst xmlns="" xmlns:p15="http://schemas.microsoft.com/office/powerpoint/2012/main">
        <p15:guide id="1" orient="horz" pos="23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art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15638" y="2867552"/>
            <a:ext cx="8291945" cy="403412"/>
          </a:xfrm>
        </p:spPr>
        <p:txBody>
          <a:bodyPr>
            <a:noAutofit/>
          </a:bodyPr>
          <a:lstStyle>
            <a:lvl1pPr>
              <a:defRPr sz="4100" b="1">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3"/>
          </p:nvPr>
        </p:nvSpPr>
        <p:spPr>
          <a:xfrm>
            <a:off x="415638" y="3425675"/>
            <a:ext cx="8291945" cy="2576756"/>
          </a:xfrm>
        </p:spPr>
        <p:txBody>
          <a:bodyPr/>
          <a:lstStyle>
            <a:lvl1pPr>
              <a:lnSpc>
                <a:spcPts val="1795"/>
              </a:lnSpc>
              <a:spcAft>
                <a:spcPts val="538"/>
              </a:spcAft>
              <a:defRPr sz="1600" b="1">
                <a:solidFill>
                  <a:schemeClr val="tx2">
                    <a:lumMod val="60000"/>
                    <a:lumOff val="40000"/>
                  </a:schemeClr>
                </a:solidFill>
              </a:defRPr>
            </a:lvl1pPr>
            <a:lvl2pPr>
              <a:lnSpc>
                <a:spcPts val="1614"/>
              </a:lnSpc>
              <a:spcAft>
                <a:spcPts val="538"/>
              </a:spcAft>
              <a:defRPr sz="1300">
                <a:solidFill>
                  <a:schemeClr val="tx2">
                    <a:lumMod val="60000"/>
                    <a:lumOff val="40000"/>
                  </a:schemeClr>
                </a:solidFill>
              </a:defRPr>
            </a:lvl2pPr>
            <a:lvl3pPr>
              <a:lnSpc>
                <a:spcPts val="1614"/>
              </a:lnSpc>
              <a:defRPr sz="1300">
                <a:solidFill>
                  <a:schemeClr val="tx2">
                    <a:lumMod val="60000"/>
                    <a:lumOff val="40000"/>
                  </a:schemeClr>
                </a:solidFill>
              </a:defRPr>
            </a:lvl3pPr>
            <a:lvl4pPr>
              <a:lnSpc>
                <a:spcPts val="2369"/>
              </a:lnSpc>
              <a:spcAft>
                <a:spcPts val="1614"/>
              </a:spcAft>
              <a:defRPr sz="2000">
                <a:solidFill>
                  <a:schemeClr val="tx2">
                    <a:lumMod val="60000"/>
                    <a:lumOff val="40000"/>
                  </a:schemeClr>
                </a:solidFill>
              </a:defRPr>
            </a:lvl4pPr>
            <a:lvl5pPr>
              <a:defRPr>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1723206"/>
      </p:ext>
    </p:extLst>
  </p:cSld>
  <p:clrMapOvr>
    <a:masterClrMapping/>
  </p:clrMapOvr>
  <p:timing>
    <p:tnLst>
      <p:par>
        <p:cTn id="1" dur="indefinite" restart="never" nodeType="tmRoot"/>
      </p:par>
    </p:tnLst>
  </p:timing>
  <p:hf sldNum="0" hdr="0" ftr="0" dt="0"/>
  <p:extLst mod="1">
    <p:ext uri="{DCECCB84-F9BA-43D5-87BE-67443E8EF086}">
      <p15:sldGuideLst xmlns="" xmlns:p15="http://schemas.microsoft.com/office/powerpoint/2012/main">
        <p15:guide id="1" orient="horz" pos="23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15637" y="2420470"/>
            <a:ext cx="8312727" cy="2420471"/>
          </a:xfrm>
        </p:spPr>
        <p:txBody>
          <a:bodyPr anchor="t">
            <a:noAutofit/>
          </a:bodyPr>
          <a:lstStyle>
            <a:lvl1pPr>
              <a:lnSpc>
                <a:spcPts val="4577"/>
              </a:lnSpc>
              <a:defRPr sz="41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3"/>
          </p:nvPr>
        </p:nvSpPr>
        <p:spPr>
          <a:xfrm>
            <a:off x="415636" y="5748965"/>
            <a:ext cx="4779818" cy="840094"/>
          </a:xfrm>
        </p:spPr>
        <p:txBody>
          <a:bodyPr anchor="b"/>
          <a:lstStyle>
            <a:lvl1pPr>
              <a:lnSpc>
                <a:spcPts val="1705"/>
              </a:lnSpc>
              <a:spcAft>
                <a:spcPts val="0"/>
              </a:spcAft>
              <a:defRPr sz="1300" b="0">
                <a:solidFill>
                  <a:schemeClr val="bg1"/>
                </a:solidFill>
              </a:defRPr>
            </a:lvl1pPr>
            <a:lvl2pPr>
              <a:lnSpc>
                <a:spcPts val="1705"/>
              </a:lnSpc>
              <a:spcAft>
                <a:spcPts val="0"/>
              </a:spcAft>
              <a:defRPr sz="1300">
                <a:solidFill>
                  <a:schemeClr val="bg2"/>
                </a:solidFill>
              </a:defRPr>
            </a:lvl2pPr>
            <a:lvl3pPr marL="0" indent="0">
              <a:lnSpc>
                <a:spcPts val="1705"/>
              </a:lnSpc>
              <a:spcAft>
                <a:spcPts val="0"/>
              </a:spcAft>
              <a:buFontTx/>
              <a:buNone/>
              <a:defRPr sz="1300" b="1">
                <a:solidFill>
                  <a:schemeClr val="bg1"/>
                </a:solidFill>
              </a:defRPr>
            </a:lvl3pPr>
            <a:lvl4pPr>
              <a:lnSpc>
                <a:spcPts val="2369"/>
              </a:lnSpc>
              <a:spcAft>
                <a:spcPts val="1614"/>
              </a:spcAft>
              <a:defRPr sz="2000">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637" y="403412"/>
            <a:ext cx="1242795" cy="806824"/>
          </a:xfrm>
          <a:prstGeom prst="rect">
            <a:avLst/>
          </a:prstGeom>
        </p:spPr>
      </p:pic>
      <p:sp>
        <p:nvSpPr>
          <p:cNvPr id="5" name="Content Placeholder 2"/>
          <p:cNvSpPr>
            <a:spLocks noGrp="1"/>
          </p:cNvSpPr>
          <p:nvPr>
            <p:ph idx="14"/>
          </p:nvPr>
        </p:nvSpPr>
        <p:spPr>
          <a:xfrm>
            <a:off x="5403274" y="5748965"/>
            <a:ext cx="3325091" cy="840094"/>
          </a:xfrm>
        </p:spPr>
        <p:txBody>
          <a:bodyPr anchor="b"/>
          <a:lstStyle>
            <a:lvl1pPr algn="r">
              <a:lnSpc>
                <a:spcPts val="1705"/>
              </a:lnSpc>
              <a:spcAft>
                <a:spcPts val="0"/>
              </a:spcAft>
              <a:defRPr sz="1300" b="1">
                <a:solidFill>
                  <a:schemeClr val="bg1"/>
                </a:solidFill>
              </a:defRPr>
            </a:lvl1pPr>
            <a:lvl2pPr algn="r">
              <a:lnSpc>
                <a:spcPts val="1705"/>
              </a:lnSpc>
              <a:spcAft>
                <a:spcPts val="0"/>
              </a:spcAft>
              <a:defRPr sz="1300">
                <a:solidFill>
                  <a:schemeClr val="bg2"/>
                </a:solidFill>
              </a:defRPr>
            </a:lvl2pPr>
            <a:lvl3pPr marL="0" indent="0" algn="r">
              <a:lnSpc>
                <a:spcPts val="1705"/>
              </a:lnSpc>
              <a:spcAft>
                <a:spcPts val="0"/>
              </a:spcAft>
              <a:buFontTx/>
              <a:buNone/>
              <a:defRPr sz="1300" b="0">
                <a:solidFill>
                  <a:schemeClr val="bg1"/>
                </a:solidFill>
              </a:defRPr>
            </a:lvl3pPr>
            <a:lvl4pPr>
              <a:lnSpc>
                <a:spcPts val="2369"/>
              </a:lnSpc>
              <a:spcAft>
                <a:spcPts val="1614"/>
              </a:spcAft>
              <a:defRPr sz="2000">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47014192"/>
      </p:ext>
    </p:extLst>
  </p:cSld>
  <p:clrMapOvr>
    <a:masterClrMapping/>
  </p:clrMapOvr>
  <p:timing>
    <p:tnLst>
      <p:par>
        <p:cTn id="1" dur="indefinite" restart="never" nodeType="tmRoot"/>
      </p:par>
    </p:tnLst>
  </p:timing>
  <p:hf sldNum="0" hdr="0" ftr="0" dt="0"/>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15638" y="1580377"/>
            <a:ext cx="5163317" cy="2295704"/>
          </a:xfrm>
        </p:spPr>
        <p:txBody>
          <a:bodyPr anchor="b">
            <a:noAutofit/>
          </a:bodyPr>
          <a:lstStyle>
            <a:lvl1pPr>
              <a:lnSpc>
                <a:spcPts val="3500"/>
              </a:lnSpc>
              <a:defRPr sz="3100" b="1">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3"/>
          </p:nvPr>
        </p:nvSpPr>
        <p:spPr>
          <a:xfrm>
            <a:off x="415636" y="4167205"/>
            <a:ext cx="4779818" cy="840094"/>
          </a:xfrm>
        </p:spPr>
        <p:txBody>
          <a:bodyPr anchor="t"/>
          <a:lstStyle>
            <a:lvl1pPr>
              <a:lnSpc>
                <a:spcPts val="1705"/>
              </a:lnSpc>
              <a:spcAft>
                <a:spcPts val="0"/>
              </a:spcAft>
              <a:defRPr sz="1300" b="0">
                <a:solidFill>
                  <a:schemeClr val="tx2"/>
                </a:solidFill>
              </a:defRPr>
            </a:lvl1pPr>
            <a:lvl2pPr>
              <a:lnSpc>
                <a:spcPts val="1705"/>
              </a:lnSpc>
              <a:spcAft>
                <a:spcPts val="0"/>
              </a:spcAft>
              <a:defRPr sz="1300">
                <a:solidFill>
                  <a:schemeClr val="tx2"/>
                </a:solidFill>
              </a:defRPr>
            </a:lvl2pPr>
            <a:lvl3pPr marL="0" indent="0">
              <a:lnSpc>
                <a:spcPts val="1705"/>
              </a:lnSpc>
              <a:spcAft>
                <a:spcPts val="0"/>
              </a:spcAft>
              <a:buFontTx/>
              <a:buNone/>
              <a:defRPr sz="1300" b="1">
                <a:solidFill>
                  <a:schemeClr val="tx2"/>
                </a:solidFill>
              </a:defRPr>
            </a:lvl3pPr>
            <a:lvl4pPr>
              <a:lnSpc>
                <a:spcPts val="2369"/>
              </a:lnSpc>
              <a:spcAft>
                <a:spcPts val="1614"/>
              </a:spcAft>
              <a:defRPr sz="2000">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38" y="403412"/>
            <a:ext cx="1242794" cy="806824"/>
          </a:xfrm>
          <a:prstGeom prst="rect">
            <a:avLst/>
          </a:prstGeom>
        </p:spPr>
      </p:pic>
      <p:sp>
        <p:nvSpPr>
          <p:cNvPr id="3" name="Picture Placeholder 2"/>
          <p:cNvSpPr>
            <a:spLocks noGrp="1"/>
          </p:cNvSpPr>
          <p:nvPr>
            <p:ph type="pic" sz="quarter" idx="15"/>
          </p:nvPr>
        </p:nvSpPr>
        <p:spPr>
          <a:xfrm>
            <a:off x="4147793" y="-8316"/>
            <a:ext cx="4996206" cy="6866317"/>
          </a:xfrm>
          <a:custGeom>
            <a:avLst/>
            <a:gdLst>
              <a:gd name="connsiteX0" fmla="*/ 0 w 3657600"/>
              <a:gd name="connsiteY0" fmla="*/ 0 h 7772400"/>
              <a:gd name="connsiteX1" fmla="*/ 3657600 w 3657600"/>
              <a:gd name="connsiteY1" fmla="*/ 0 h 7772400"/>
              <a:gd name="connsiteX2" fmla="*/ 3657600 w 3657600"/>
              <a:gd name="connsiteY2" fmla="*/ 7772400 h 7772400"/>
              <a:gd name="connsiteX3" fmla="*/ 0 w 3657600"/>
              <a:gd name="connsiteY3" fmla="*/ 7772400 h 7772400"/>
              <a:gd name="connsiteX4" fmla="*/ 0 w 3657600"/>
              <a:gd name="connsiteY4" fmla="*/ 0 h 7772400"/>
              <a:gd name="connsiteX0" fmla="*/ 0 w 5495827"/>
              <a:gd name="connsiteY0" fmla="*/ 0 h 7781826"/>
              <a:gd name="connsiteX1" fmla="*/ 5495827 w 5495827"/>
              <a:gd name="connsiteY1" fmla="*/ 9426 h 7781826"/>
              <a:gd name="connsiteX2" fmla="*/ 5495827 w 5495827"/>
              <a:gd name="connsiteY2" fmla="*/ 7781826 h 7781826"/>
              <a:gd name="connsiteX3" fmla="*/ 1838227 w 5495827"/>
              <a:gd name="connsiteY3" fmla="*/ 7781826 h 7781826"/>
              <a:gd name="connsiteX4" fmla="*/ 0 w 5495827"/>
              <a:gd name="connsiteY4" fmla="*/ 0 h 778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5827" h="7781826">
                <a:moveTo>
                  <a:pt x="0" y="0"/>
                </a:moveTo>
                <a:lnTo>
                  <a:pt x="5495827" y="9426"/>
                </a:lnTo>
                <a:lnTo>
                  <a:pt x="5495827" y="7781826"/>
                </a:lnTo>
                <a:lnTo>
                  <a:pt x="1838227" y="7781826"/>
                </a:lnTo>
                <a:lnTo>
                  <a:pt x="0" y="0"/>
                </a:lnTo>
                <a:close/>
              </a:path>
            </a:pathLst>
          </a:custGeom>
        </p:spPr>
        <p:txBody>
          <a:bodyPr/>
          <a:lstStyle/>
          <a:p>
            <a:endParaRPr lang="en-US"/>
          </a:p>
        </p:txBody>
      </p:sp>
    </p:spTree>
    <p:extLst>
      <p:ext uri="{BB962C8B-B14F-4D97-AF65-F5344CB8AC3E}">
        <p14:creationId xmlns:p14="http://schemas.microsoft.com/office/powerpoint/2010/main" val="2409481828"/>
      </p:ext>
    </p:extLst>
  </p:cSld>
  <p:clrMapOvr>
    <a:masterClrMapping/>
  </p:clrMapOvr>
  <p:timing>
    <p:tnLst>
      <p:par>
        <p:cTn id="1" dur="indefinite" restart="never" nodeType="tmRoot"/>
      </p:par>
    </p:tnLst>
  </p:timing>
  <p:hf sldNum="0" hdr="0" ftr="0" dt="0"/>
  <p:extLst mod="1">
    <p:ext uri="{DCECCB84-F9BA-43D5-87BE-67443E8EF086}">
      <p15:sldGuideLst xmlns="" xmlns:p15="http://schemas.microsoft.com/office/powerpoint/2012/main">
        <p15:guide id="1"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CAC7B6-7C78-4A78-B988-EA87181CC3F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AB2FC-8898-41C4-B9D3-45857F989ACA}" type="slidenum">
              <a:rPr lang="en-US" smtClean="0"/>
              <a:t>‹#›</a:t>
            </a:fld>
            <a:endParaRPr lang="en-US"/>
          </a:p>
        </p:txBody>
      </p:sp>
    </p:spTree>
    <p:extLst>
      <p:ext uri="{BB962C8B-B14F-4D97-AF65-F5344CB8AC3E}">
        <p14:creationId xmlns:p14="http://schemas.microsoft.com/office/powerpoint/2010/main" val="402766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15" descr="1"/>
          <p:cNvPicPr>
            <a:picLocks noChangeAspect="1" noChangeArrowheads="1"/>
          </p:cNvPicPr>
          <p:nvPr userDrawn="1"/>
        </p:nvPicPr>
        <p:blipFill>
          <a:blip r:embed="rId2">
            <a:extLst>
              <a:ext uri="{28A0092B-C50C-407E-A947-70E740481C1C}">
                <a14:useLocalDpi xmlns:a14="http://schemas.microsoft.com/office/drawing/2010/main" val="0"/>
              </a:ext>
            </a:extLst>
          </a:blip>
          <a:srcRect l="2000" t="25581" r="2000" b="59302"/>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auto">
          <a:xfrm>
            <a:off x="0" y="0"/>
            <a:ext cx="9144000" cy="990600"/>
          </a:xfrm>
          <a:prstGeom prst="rect">
            <a:avLst/>
          </a:prstGeom>
          <a:gradFill rotWithShape="1">
            <a:gsLst>
              <a:gs pos="0">
                <a:schemeClr val="tx1">
                  <a:alpha val="34998"/>
                </a:schemeClr>
              </a:gs>
              <a:gs pos="100000">
                <a:srgbClr val="19274E">
                  <a:alpha val="85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6" name="Rectangle 15"/>
          <p:cNvSpPr>
            <a:spLocks noChangeArrowheads="1"/>
          </p:cNvSpPr>
          <p:nvPr userDrawn="1"/>
        </p:nvSpPr>
        <p:spPr bwMode="auto">
          <a:xfrm>
            <a:off x="0" y="9906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16"/>
          <p:cNvSpPr>
            <a:spLocks noChangeArrowheads="1"/>
          </p:cNvSpPr>
          <p:nvPr userDrawn="1"/>
        </p:nvSpPr>
        <p:spPr bwMode="auto">
          <a:xfrm>
            <a:off x="0" y="6705600"/>
            <a:ext cx="9144000" cy="152400"/>
          </a:xfrm>
          <a:prstGeom prst="rect">
            <a:avLst/>
          </a:prstGeom>
          <a:gradFill rotWithShape="1">
            <a:gsLst>
              <a:gs pos="0">
                <a:schemeClr val="tx1"/>
              </a:gs>
              <a:gs pos="100000">
                <a:srgbClr val="19274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pic>
        <p:nvPicPr>
          <p:cNvPr id="8" name="Picture 11" descr="Multi on Blue"/>
          <p:cNvPicPr>
            <a:picLocks noChangeAspect="1" noChangeArrowheads="1"/>
          </p:cNvPicPr>
          <p:nvPr userDrawn="1"/>
        </p:nvPicPr>
        <p:blipFill>
          <a:blip r:embed="rId3" cstate="print">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34925" y="-44450"/>
            <a:ext cx="11842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ogo 17"/>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64286" y="46990"/>
            <a:ext cx="914400" cy="914400"/>
          </a:xfrm>
          <a:prstGeom prst="rect">
            <a:avLst/>
          </a:prstGeom>
          <a:solidFill>
            <a:schemeClr val="tx1">
              <a:alpha val="0"/>
            </a:schemeClr>
          </a:solidFill>
          <a:ln w="9525">
            <a:noFill/>
            <a:miter lim="800000"/>
            <a:headEnd/>
            <a:tailEnd/>
          </a:ln>
          <a:effectLst>
            <a:innerShdw blurRad="76200">
              <a:schemeClr val="tx1">
                <a:alpha val="0"/>
              </a:schemeClr>
            </a:innerShdw>
          </a:effectLst>
        </p:spPr>
      </p:pic>
      <p:sp>
        <p:nvSpPr>
          <p:cNvPr id="10" name="Date Placeholder 3"/>
          <p:cNvSpPr>
            <a:spLocks noGrp="1"/>
          </p:cNvSpPr>
          <p:nvPr>
            <p:ph type="dt" sz="half" idx="10"/>
          </p:nvPr>
        </p:nvSpPr>
        <p:spPr>
          <a:xfrm>
            <a:off x="533400" y="6172200"/>
            <a:ext cx="2133600" cy="365125"/>
          </a:xfrm>
          <a:prstGeom prst="rect">
            <a:avLst/>
          </a:prstGeom>
        </p:spPr>
        <p:txBody>
          <a:bodyPr/>
          <a:lstStyle>
            <a:lvl1pPr>
              <a:defRPr/>
            </a:lvl1pPr>
          </a:lstStyle>
          <a:p>
            <a:pPr>
              <a:defRPr/>
            </a:pPr>
            <a:endParaRPr lang="en-US" dirty="0"/>
          </a:p>
        </p:txBody>
      </p:sp>
      <p:sp>
        <p:nvSpPr>
          <p:cNvPr id="11" name="Footer Placeholder 4"/>
          <p:cNvSpPr>
            <a:spLocks noGrp="1"/>
          </p:cNvSpPr>
          <p:nvPr>
            <p:ph type="ftr" sz="quarter" idx="11"/>
          </p:nvPr>
        </p:nvSpPr>
        <p:spPr>
          <a:xfrm>
            <a:off x="3124200" y="6172200"/>
            <a:ext cx="2895600" cy="365125"/>
          </a:xfrm>
        </p:spPr>
        <p:txBody>
          <a:bodyPr/>
          <a:lstStyle>
            <a:lvl1pPr>
              <a:defRPr/>
            </a:lvl1pPr>
          </a:lstStyle>
          <a:p>
            <a:pPr>
              <a:defRPr/>
            </a:pPr>
            <a:endParaRPr lang="en-US" dirty="0"/>
          </a:p>
        </p:txBody>
      </p:sp>
      <p:sp>
        <p:nvSpPr>
          <p:cNvPr id="12" name="Slide Number Placeholder 5"/>
          <p:cNvSpPr>
            <a:spLocks noGrp="1"/>
          </p:cNvSpPr>
          <p:nvPr>
            <p:ph type="sldNum" sz="quarter" idx="12"/>
          </p:nvPr>
        </p:nvSpPr>
        <p:spPr>
          <a:xfrm>
            <a:off x="6629400" y="6172200"/>
            <a:ext cx="2133600" cy="365125"/>
          </a:xfrm>
        </p:spPr>
        <p:txBody>
          <a:bodyPr/>
          <a:lstStyle>
            <a:lvl1pPr>
              <a:defRPr/>
            </a:lvl1pPr>
          </a:lstStyle>
          <a:p>
            <a:pPr>
              <a:defRPr/>
            </a:pPr>
            <a:fld id="{849F4B3C-13D2-46DA-96B2-728C388E6F3A}" type="slidenum">
              <a:rPr lang="en-US"/>
              <a:pPr>
                <a:defRPr/>
              </a:pPr>
              <a:t>‹#›</a:t>
            </a:fld>
            <a:endParaRPr lang="en-US" dirty="0"/>
          </a:p>
        </p:txBody>
      </p:sp>
      <p:sp>
        <p:nvSpPr>
          <p:cNvPr id="15"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672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15" descr="1"/>
          <p:cNvPicPr>
            <a:picLocks noChangeAspect="1" noChangeArrowheads="1"/>
          </p:cNvPicPr>
          <p:nvPr userDrawn="1"/>
        </p:nvPicPr>
        <p:blipFill>
          <a:blip r:embed="rId2">
            <a:extLst>
              <a:ext uri="{28A0092B-C50C-407E-A947-70E740481C1C}">
                <a14:useLocalDpi xmlns:a14="http://schemas.microsoft.com/office/drawing/2010/main" val="0"/>
              </a:ext>
            </a:extLst>
          </a:blip>
          <a:srcRect l="2000" t="25581" r="2000" b="59302"/>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userDrawn="1"/>
        </p:nvSpPr>
        <p:spPr bwMode="auto">
          <a:xfrm>
            <a:off x="0" y="0"/>
            <a:ext cx="9144000" cy="990600"/>
          </a:xfrm>
          <a:prstGeom prst="rect">
            <a:avLst/>
          </a:prstGeom>
          <a:gradFill rotWithShape="1">
            <a:gsLst>
              <a:gs pos="0">
                <a:schemeClr val="tx1">
                  <a:alpha val="34998"/>
                </a:schemeClr>
              </a:gs>
              <a:gs pos="100000">
                <a:srgbClr val="19274E">
                  <a:alpha val="85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5" name="Rectangle 15"/>
          <p:cNvSpPr>
            <a:spLocks noChangeArrowheads="1"/>
          </p:cNvSpPr>
          <p:nvPr userDrawn="1"/>
        </p:nvSpPr>
        <p:spPr bwMode="auto">
          <a:xfrm>
            <a:off x="0" y="99060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16"/>
          <p:cNvSpPr>
            <a:spLocks noChangeArrowheads="1"/>
          </p:cNvSpPr>
          <p:nvPr userDrawn="1"/>
        </p:nvSpPr>
        <p:spPr bwMode="auto">
          <a:xfrm>
            <a:off x="0" y="6705600"/>
            <a:ext cx="9144000" cy="152400"/>
          </a:xfrm>
          <a:prstGeom prst="rect">
            <a:avLst/>
          </a:prstGeom>
          <a:gradFill rotWithShape="1">
            <a:gsLst>
              <a:gs pos="0">
                <a:schemeClr val="tx1"/>
              </a:gs>
              <a:gs pos="100000">
                <a:srgbClr val="19274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pic>
        <p:nvPicPr>
          <p:cNvPr id="7" name="Picture 11" descr="Multi on Blue"/>
          <p:cNvPicPr>
            <a:picLocks noChangeAspect="1" noChangeArrowheads="1"/>
          </p:cNvPicPr>
          <p:nvPr userDrawn="1"/>
        </p:nvPicPr>
        <p:blipFill>
          <a:blip r:embed="rId3" cstate="print">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34925" y="-44450"/>
            <a:ext cx="11842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 17"/>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64286" y="46990"/>
            <a:ext cx="914400" cy="914400"/>
          </a:xfrm>
          <a:prstGeom prst="rect">
            <a:avLst/>
          </a:prstGeom>
          <a:solidFill>
            <a:schemeClr val="tx1">
              <a:alpha val="0"/>
            </a:schemeClr>
          </a:solidFill>
          <a:ln w="9525">
            <a:noFill/>
            <a:miter lim="800000"/>
            <a:headEnd/>
            <a:tailEnd/>
          </a:ln>
          <a:effectLst>
            <a:innerShdw blurRad="76200">
              <a:schemeClr val="tx1">
                <a:alpha val="0"/>
              </a:schemeClr>
            </a:innerShdw>
          </a:effectLst>
        </p:spPr>
      </p:pic>
      <p:sp>
        <p:nvSpPr>
          <p:cNvPr id="16"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533400" y="6172200"/>
            <a:ext cx="2133600" cy="365125"/>
          </a:xfrm>
          <a:prstGeom prst="rect">
            <a:avLst/>
          </a:prstGeom>
        </p:spPr>
        <p:txBody>
          <a:bodyPr/>
          <a:lstStyle>
            <a:lvl1pPr>
              <a:defRPr/>
            </a:lvl1pPr>
          </a:lstStyle>
          <a:p>
            <a:pPr>
              <a:defRPr/>
            </a:pPr>
            <a:endParaRPr lang="en-US" dirty="0"/>
          </a:p>
        </p:txBody>
      </p:sp>
      <p:sp>
        <p:nvSpPr>
          <p:cNvPr id="10" name="Footer Placeholder 4"/>
          <p:cNvSpPr>
            <a:spLocks noGrp="1"/>
          </p:cNvSpPr>
          <p:nvPr>
            <p:ph type="ftr" sz="quarter" idx="11"/>
          </p:nvPr>
        </p:nvSpPr>
        <p:spPr>
          <a:xfrm>
            <a:off x="3124200" y="6172200"/>
            <a:ext cx="2895600" cy="36512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6629400" y="6172200"/>
            <a:ext cx="2133600" cy="365125"/>
          </a:xfrm>
        </p:spPr>
        <p:txBody>
          <a:bodyPr/>
          <a:lstStyle>
            <a:lvl1pPr>
              <a:defRPr/>
            </a:lvl1pPr>
          </a:lstStyle>
          <a:p>
            <a:pPr>
              <a:defRPr/>
            </a:pPr>
            <a:fld id="{CC20D82A-2819-47E3-8F75-BA266EECA59C}" type="slidenum">
              <a:rPr lang="en-US"/>
              <a:pPr>
                <a:defRPr/>
              </a:pPr>
              <a:t>‹#›</a:t>
            </a:fld>
            <a:endParaRPr lang="en-US" dirty="0"/>
          </a:p>
        </p:txBody>
      </p:sp>
    </p:spTree>
    <p:extLst>
      <p:ext uri="{BB962C8B-B14F-4D97-AF65-F5344CB8AC3E}">
        <p14:creationId xmlns:p14="http://schemas.microsoft.com/office/powerpoint/2010/main" val="29219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5637" y="1815353"/>
            <a:ext cx="8312727" cy="443752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50182" y="6356350"/>
            <a:ext cx="2057400" cy="365125"/>
          </a:xfrm>
          <a:prstGeom prst="rect">
            <a:avLst/>
          </a:prstGeom>
        </p:spPr>
        <p:txBody>
          <a:bodyPr vert="horz" lIns="0" tIns="0" rIns="0" bIns="0" rtlCol="0" anchor="ctr"/>
          <a:lstStyle>
            <a:lvl1pPr algn="r">
              <a:defRPr sz="800">
                <a:solidFill>
                  <a:schemeClr val="tx1">
                    <a:tint val="75000"/>
                  </a:schemeClr>
                </a:solidFill>
              </a:defRPr>
            </a:lvl1pPr>
          </a:lstStyle>
          <a:p>
            <a:r>
              <a:rPr lang="en-US" dirty="0" smtClean="0"/>
              <a:t>Presentation Title  |  </a:t>
            </a:r>
            <a:fld id="{EC78876D-F60F-416A-9AB8-0484C938732F}" type="slidenum">
              <a:rPr lang="en-US" b="1" smtClean="0">
                <a:solidFill>
                  <a:schemeClr val="tx2"/>
                </a:solidFill>
              </a:rPr>
              <a:pPr/>
              <a:t>‹#›</a:t>
            </a:fld>
            <a:endParaRPr lang="en-US" b="1" dirty="0" smtClean="0">
              <a:solidFill>
                <a:schemeClr val="tx2"/>
              </a:solidFill>
            </a:endParaRPr>
          </a:p>
        </p:txBody>
      </p:sp>
      <p:sp>
        <p:nvSpPr>
          <p:cNvPr id="8" name="Footer Placeholder 2"/>
          <p:cNvSpPr>
            <a:spLocks noGrp="1"/>
          </p:cNvSpPr>
          <p:nvPr>
            <p:ph type="ftr" sz="quarter" idx="3"/>
          </p:nvPr>
        </p:nvSpPr>
        <p:spPr>
          <a:xfrm>
            <a:off x="415636" y="6356350"/>
            <a:ext cx="3086100" cy="365125"/>
          </a:xfrm>
          <a:prstGeom prst="rect">
            <a:avLst/>
          </a:prstGeom>
        </p:spPr>
        <p:txBody>
          <a:bodyPr lIns="82058" tIns="41029" rIns="82058" bIns="41029" anchor="ctr"/>
          <a:lstStyle>
            <a:lvl1pPr>
              <a:defRPr sz="800">
                <a:solidFill>
                  <a:schemeClr val="bg1">
                    <a:lumMod val="50000"/>
                  </a:schemeClr>
                </a:solidFill>
              </a:defRPr>
            </a:lvl1pPr>
          </a:lstStyle>
          <a:p>
            <a:r>
              <a:rPr lang="en-US" dirty="0" smtClean="0"/>
              <a:t>U.S. Naval Research Laboratory</a:t>
            </a:r>
            <a:endParaRPr lang="en-US" dirty="0"/>
          </a:p>
        </p:txBody>
      </p:sp>
    </p:spTree>
    <p:extLst>
      <p:ext uri="{BB962C8B-B14F-4D97-AF65-F5344CB8AC3E}">
        <p14:creationId xmlns:p14="http://schemas.microsoft.com/office/powerpoint/2010/main" val="22369559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62" r:id="rId10"/>
  </p:sldLayoutIdLst>
  <p:timing>
    <p:tnLst>
      <p:par>
        <p:cTn id="1" dur="indefinite" restart="never" nodeType="tmRoot"/>
      </p:par>
    </p:tnLst>
  </p:timing>
  <p:hf hdr="0" dt="0"/>
  <p:txStyles>
    <p:titleStyle>
      <a:lvl1pPr algn="l" defTabSz="929967" rtl="0" eaLnBrk="1" latinLnBrk="0" hangingPunct="1">
        <a:lnSpc>
          <a:spcPct val="90000"/>
        </a:lnSpc>
        <a:spcBef>
          <a:spcPct val="0"/>
        </a:spcBef>
        <a:buNone/>
        <a:defRPr sz="4100" kern="100" baseline="0">
          <a:solidFill>
            <a:schemeClr val="tx2"/>
          </a:solidFill>
          <a:latin typeface="+mj-lt"/>
          <a:ea typeface="+mj-ea"/>
          <a:cs typeface="+mj-cs"/>
        </a:defRPr>
      </a:lvl1pPr>
    </p:titleStyle>
    <p:bodyStyle>
      <a:lvl1pPr marL="0" indent="0" algn="l" defTabSz="929967" rtl="0" eaLnBrk="1" latinLnBrk="0" hangingPunct="1">
        <a:lnSpc>
          <a:spcPts val="1615"/>
        </a:lnSpc>
        <a:spcBef>
          <a:spcPts val="0"/>
        </a:spcBef>
        <a:spcAft>
          <a:spcPts val="269"/>
        </a:spcAft>
        <a:buFontTx/>
        <a:buNone/>
        <a:defRPr sz="1300" kern="100">
          <a:solidFill>
            <a:schemeClr val="tx2"/>
          </a:solidFill>
          <a:latin typeface="+mn-lt"/>
          <a:ea typeface="+mn-ea"/>
          <a:cs typeface="+mn-cs"/>
        </a:defRPr>
      </a:lvl1pPr>
      <a:lvl2pPr marL="0" indent="0" algn="l" defTabSz="929967" rtl="0" eaLnBrk="1" latinLnBrk="0" hangingPunct="1">
        <a:lnSpc>
          <a:spcPts val="1615"/>
        </a:lnSpc>
        <a:spcBef>
          <a:spcPts val="0"/>
        </a:spcBef>
        <a:spcAft>
          <a:spcPts val="269"/>
        </a:spcAft>
        <a:buFontTx/>
        <a:buNone/>
        <a:defRPr sz="1300" b="1" kern="100">
          <a:solidFill>
            <a:schemeClr val="tx2"/>
          </a:solidFill>
          <a:latin typeface="+mn-lt"/>
          <a:ea typeface="+mn-ea"/>
          <a:cs typeface="+mn-cs"/>
        </a:defRPr>
      </a:lvl2pPr>
      <a:lvl3pPr marL="414566" indent="-210844" algn="l" defTabSz="929967" rtl="0" eaLnBrk="1" latinLnBrk="0" hangingPunct="1">
        <a:lnSpc>
          <a:spcPts val="1615"/>
        </a:lnSpc>
        <a:spcBef>
          <a:spcPts val="0"/>
        </a:spcBef>
        <a:spcAft>
          <a:spcPts val="269"/>
        </a:spcAft>
        <a:buFont typeface="Arial" panose="020B0604020202020204" pitchFamily="34" charset="0"/>
        <a:buChar char="•"/>
        <a:defRPr sz="1300" kern="100" baseline="0">
          <a:solidFill>
            <a:schemeClr val="tx1"/>
          </a:solidFill>
          <a:latin typeface="+mn-lt"/>
          <a:ea typeface="+mn-ea"/>
          <a:cs typeface="+mn-cs"/>
        </a:defRPr>
      </a:lvl3pPr>
      <a:lvl4pPr marL="0" indent="0" algn="l" defTabSz="929967" rtl="0" eaLnBrk="1" latinLnBrk="0" hangingPunct="1">
        <a:lnSpc>
          <a:spcPts val="1938"/>
        </a:lnSpc>
        <a:spcBef>
          <a:spcPts val="0"/>
        </a:spcBef>
        <a:spcAft>
          <a:spcPts val="269"/>
        </a:spcAft>
        <a:buFont typeface="Arial" panose="020B0604020202020204" pitchFamily="34" charset="0"/>
        <a:buNone/>
        <a:defRPr sz="1600" b="1" kern="100" baseline="0">
          <a:solidFill>
            <a:schemeClr val="tx2"/>
          </a:solidFill>
          <a:latin typeface="+mn-lt"/>
          <a:ea typeface="+mn-ea"/>
          <a:cs typeface="+mn-cs"/>
        </a:defRPr>
      </a:lvl4pPr>
      <a:lvl5pPr marL="0" indent="0" algn="l" defTabSz="929967" rtl="0" eaLnBrk="1" latinLnBrk="0" hangingPunct="1">
        <a:lnSpc>
          <a:spcPts val="3500"/>
        </a:lnSpc>
        <a:spcBef>
          <a:spcPts val="0"/>
        </a:spcBef>
        <a:spcAft>
          <a:spcPts val="8077"/>
        </a:spcAft>
        <a:buFont typeface="Arial" panose="020B0604020202020204" pitchFamily="34" charset="0"/>
        <a:buNone/>
        <a:defRPr sz="3100" b="1" kern="100">
          <a:solidFill>
            <a:schemeClr val="tx2"/>
          </a:solidFill>
          <a:latin typeface="+mn-lt"/>
          <a:ea typeface="+mn-ea"/>
          <a:cs typeface="+mn-cs"/>
        </a:defRPr>
      </a:lvl5pPr>
      <a:lvl6pPr marL="2557407" indent="-232491" algn="l" defTabSz="929967"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6pPr>
      <a:lvl7pPr marL="3022390" indent="-232491" algn="l" defTabSz="929967"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7pPr>
      <a:lvl8pPr marL="3487374" indent="-232491" algn="l" defTabSz="929967"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8pPr>
      <a:lvl9pPr marL="3952356" indent="-232491" algn="l" defTabSz="929967" rtl="0" eaLnBrk="1" latinLnBrk="0" hangingPunct="1">
        <a:lnSpc>
          <a:spcPct val="90000"/>
        </a:lnSpc>
        <a:spcBef>
          <a:spcPts val="50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9967" rtl="0" eaLnBrk="1" latinLnBrk="0" hangingPunct="1">
        <a:defRPr sz="1800" kern="1200">
          <a:solidFill>
            <a:schemeClr val="tx1"/>
          </a:solidFill>
          <a:latin typeface="+mn-lt"/>
          <a:ea typeface="+mn-ea"/>
          <a:cs typeface="+mn-cs"/>
        </a:defRPr>
      </a:lvl1pPr>
      <a:lvl2pPr marL="464983" algn="l" defTabSz="929967" rtl="0" eaLnBrk="1" latinLnBrk="0" hangingPunct="1">
        <a:defRPr sz="1800" kern="1200">
          <a:solidFill>
            <a:schemeClr val="tx1"/>
          </a:solidFill>
          <a:latin typeface="+mn-lt"/>
          <a:ea typeface="+mn-ea"/>
          <a:cs typeface="+mn-cs"/>
        </a:defRPr>
      </a:lvl2pPr>
      <a:lvl3pPr marL="929967" algn="l" defTabSz="929967" rtl="0" eaLnBrk="1" latinLnBrk="0" hangingPunct="1">
        <a:defRPr sz="1800" kern="1200">
          <a:solidFill>
            <a:schemeClr val="tx1"/>
          </a:solidFill>
          <a:latin typeface="+mn-lt"/>
          <a:ea typeface="+mn-ea"/>
          <a:cs typeface="+mn-cs"/>
        </a:defRPr>
      </a:lvl3pPr>
      <a:lvl4pPr marL="1394949" algn="l" defTabSz="929967" rtl="0" eaLnBrk="1" latinLnBrk="0" hangingPunct="1">
        <a:defRPr sz="1800" kern="1200">
          <a:solidFill>
            <a:schemeClr val="tx1"/>
          </a:solidFill>
          <a:latin typeface="+mn-lt"/>
          <a:ea typeface="+mn-ea"/>
          <a:cs typeface="+mn-cs"/>
        </a:defRPr>
      </a:lvl4pPr>
      <a:lvl5pPr marL="1859932" algn="l" defTabSz="929967" rtl="0" eaLnBrk="1" latinLnBrk="0" hangingPunct="1">
        <a:defRPr sz="1800" kern="1200">
          <a:solidFill>
            <a:schemeClr val="tx1"/>
          </a:solidFill>
          <a:latin typeface="+mn-lt"/>
          <a:ea typeface="+mn-ea"/>
          <a:cs typeface="+mn-cs"/>
        </a:defRPr>
      </a:lvl5pPr>
      <a:lvl6pPr marL="2324916" algn="l" defTabSz="929967" rtl="0" eaLnBrk="1" latinLnBrk="0" hangingPunct="1">
        <a:defRPr sz="1800" kern="1200">
          <a:solidFill>
            <a:schemeClr val="tx1"/>
          </a:solidFill>
          <a:latin typeface="+mn-lt"/>
          <a:ea typeface="+mn-ea"/>
          <a:cs typeface="+mn-cs"/>
        </a:defRPr>
      </a:lvl6pPr>
      <a:lvl7pPr marL="2789899" algn="l" defTabSz="929967" rtl="0" eaLnBrk="1" latinLnBrk="0" hangingPunct="1">
        <a:defRPr sz="1800" kern="1200">
          <a:solidFill>
            <a:schemeClr val="tx1"/>
          </a:solidFill>
          <a:latin typeface="+mn-lt"/>
          <a:ea typeface="+mn-ea"/>
          <a:cs typeface="+mn-cs"/>
        </a:defRPr>
      </a:lvl7pPr>
      <a:lvl8pPr marL="3254881" algn="l" defTabSz="929967" rtl="0" eaLnBrk="1" latinLnBrk="0" hangingPunct="1">
        <a:defRPr sz="1800" kern="1200">
          <a:solidFill>
            <a:schemeClr val="tx1"/>
          </a:solidFill>
          <a:latin typeface="+mn-lt"/>
          <a:ea typeface="+mn-ea"/>
          <a:cs typeface="+mn-cs"/>
        </a:defRPr>
      </a:lvl8pPr>
      <a:lvl9pPr marL="3719865" algn="l" defTabSz="9299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Observation Informed Generalized Hybrid Error Covariance Models</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Subtitle 2"/>
          <p:cNvSpPr>
            <a:spLocks noGrp="1"/>
          </p:cNvSpPr>
          <p:nvPr>
            <p:ph idx="13"/>
          </p:nvPr>
        </p:nvSpPr>
        <p:spPr>
          <a:xfrm>
            <a:off x="93233" y="5943600"/>
            <a:ext cx="3869167" cy="840094"/>
          </a:xfrm>
        </p:spPr>
        <p:txBody>
          <a:bodyPr>
            <a:noAutofit/>
          </a:bodyPr>
          <a:lstStyle/>
          <a:p>
            <a:pPr lvl="1">
              <a:lnSpc>
                <a:spcPts val="2000"/>
              </a:lnSpc>
            </a:pPr>
            <a:r>
              <a:rPr lang="en-US" sz="1400" dirty="0" smtClean="0"/>
              <a:t> Elizabeth </a:t>
            </a:r>
            <a:r>
              <a:rPr lang="en-US" sz="1400" dirty="0"/>
              <a:t>Satterfield</a:t>
            </a:r>
            <a:r>
              <a:rPr lang="en-US" sz="1400" baseline="30000" dirty="0"/>
              <a:t>1</a:t>
            </a:r>
            <a:r>
              <a:rPr lang="en-US" sz="1400" dirty="0"/>
              <a:t>, Daniel Hodyss</a:t>
            </a:r>
            <a:r>
              <a:rPr lang="en-US" sz="1400" baseline="30000" dirty="0"/>
              <a:t>1</a:t>
            </a:r>
            <a:r>
              <a:rPr lang="en-US" sz="1400" dirty="0" smtClean="0"/>
              <a:t>,</a:t>
            </a:r>
          </a:p>
          <a:p>
            <a:pPr lvl="1">
              <a:lnSpc>
                <a:spcPts val="2000"/>
              </a:lnSpc>
            </a:pPr>
            <a:r>
              <a:rPr lang="en-US" sz="1400" dirty="0" smtClean="0"/>
              <a:t> </a:t>
            </a:r>
            <a:r>
              <a:rPr lang="en-US" sz="1400" dirty="0"/>
              <a:t>David D. Kuhl</a:t>
            </a:r>
            <a:r>
              <a:rPr lang="en-US" sz="1400" baseline="30000" dirty="0"/>
              <a:t>2</a:t>
            </a:r>
            <a:r>
              <a:rPr lang="en-US" sz="1400" dirty="0"/>
              <a:t>, Craig H. Bishop</a:t>
            </a:r>
            <a:r>
              <a:rPr lang="en-US" sz="1400" baseline="30000" dirty="0"/>
              <a:t>1</a:t>
            </a:r>
          </a:p>
          <a:p>
            <a:pPr>
              <a:lnSpc>
                <a:spcPts val="2000"/>
              </a:lnSpc>
            </a:pPr>
            <a:r>
              <a:rPr lang="en-US" sz="1400" baseline="30000" dirty="0" smtClean="0"/>
              <a:t>1</a:t>
            </a:r>
            <a:r>
              <a:rPr lang="en-US" sz="1400" dirty="0" smtClean="0"/>
              <a:t>Naval </a:t>
            </a:r>
            <a:r>
              <a:rPr lang="en-US" sz="1400" dirty="0"/>
              <a:t>Research Laboratory, </a:t>
            </a:r>
            <a:endParaRPr lang="en-US" sz="1400" dirty="0" smtClean="0"/>
          </a:p>
          <a:p>
            <a:pPr>
              <a:lnSpc>
                <a:spcPts val="2000"/>
              </a:lnSpc>
            </a:pPr>
            <a:r>
              <a:rPr lang="en-US" sz="1400" dirty="0" smtClean="0"/>
              <a:t>Monterey</a:t>
            </a:r>
            <a:r>
              <a:rPr lang="en-US" sz="1400" dirty="0"/>
              <a:t>, </a:t>
            </a:r>
            <a:r>
              <a:rPr lang="en-US" sz="1400" dirty="0" smtClean="0"/>
              <a:t>California</a:t>
            </a:r>
            <a:r>
              <a:rPr lang="en-US" sz="1400" dirty="0"/>
              <a:t>, USA</a:t>
            </a:r>
            <a:br>
              <a:rPr lang="en-US" sz="1400" dirty="0"/>
            </a:br>
            <a:r>
              <a:rPr lang="en-US" sz="1400" baseline="30000" dirty="0"/>
              <a:t>2</a:t>
            </a:r>
            <a:r>
              <a:rPr lang="en-US" sz="1400" dirty="0"/>
              <a:t>Naval Research Laboratory, </a:t>
            </a:r>
            <a:endParaRPr lang="en-US" sz="1400" dirty="0" smtClean="0"/>
          </a:p>
          <a:p>
            <a:pPr>
              <a:lnSpc>
                <a:spcPts val="2000"/>
              </a:lnSpc>
            </a:pPr>
            <a:r>
              <a:rPr lang="en-US" sz="1400" dirty="0" smtClean="0"/>
              <a:t>Washington</a:t>
            </a:r>
            <a:r>
              <a:rPr lang="en-US" sz="1400" dirty="0"/>
              <a:t>, DC, USA </a:t>
            </a:r>
          </a:p>
          <a:p>
            <a:pPr>
              <a:lnSpc>
                <a:spcPts val="2000"/>
              </a:lnSpc>
            </a:pPr>
            <a:endParaRPr lang="en-US" sz="1400" dirty="0" smtClean="0"/>
          </a:p>
        </p:txBody>
      </p:sp>
      <p:sp>
        <p:nvSpPr>
          <p:cNvPr id="4" name="Content Placeholder 3"/>
          <p:cNvSpPr>
            <a:spLocks noGrp="1"/>
          </p:cNvSpPr>
          <p:nvPr>
            <p:ph idx="14"/>
          </p:nvPr>
        </p:nvSpPr>
        <p:spPr>
          <a:xfrm>
            <a:off x="5029200" y="3581400"/>
            <a:ext cx="4010891" cy="3048000"/>
          </a:xfrm>
        </p:spPr>
        <p:txBody>
          <a:bodyPr>
            <a:normAutofit/>
          </a:bodyPr>
          <a:lstStyle/>
          <a:p>
            <a:r>
              <a:rPr lang="en-US" sz="1200" dirty="0"/>
              <a:t>Workshop on Sensitivity Analysis and Data Assimilation in Meteorology and </a:t>
            </a:r>
            <a:r>
              <a:rPr lang="en-US" sz="1200" dirty="0" smtClean="0"/>
              <a:t>Oceanography</a:t>
            </a:r>
            <a:br>
              <a:rPr lang="en-US" sz="1200" dirty="0" smtClean="0"/>
            </a:br>
            <a:r>
              <a:rPr lang="en-US" sz="1200" dirty="0" smtClean="0"/>
              <a:t>1-6 </a:t>
            </a:r>
            <a:r>
              <a:rPr lang="en-US" sz="1200" dirty="0"/>
              <a:t>July 2018</a:t>
            </a:r>
            <a:endParaRPr lang="en-US" sz="1200" b="0" dirty="0" smtClean="0"/>
          </a:p>
          <a:p>
            <a:r>
              <a:rPr lang="en-US" sz="1200" dirty="0" err="1"/>
              <a:t>Aveiro</a:t>
            </a:r>
            <a:r>
              <a:rPr lang="en-US" sz="1200" dirty="0"/>
              <a:t>, </a:t>
            </a:r>
            <a:r>
              <a:rPr lang="en-US" sz="1200" dirty="0" smtClean="0"/>
              <a:t>Portugal</a:t>
            </a:r>
            <a:endParaRPr lang="en-US" sz="1200" dirty="0"/>
          </a:p>
          <a:p>
            <a:endParaRPr lang="en-US" sz="1200" b="0" dirty="0"/>
          </a:p>
        </p:txBody>
      </p:sp>
    </p:spTree>
    <p:extLst>
      <p:ext uri="{BB962C8B-B14F-4D97-AF65-F5344CB8AC3E}">
        <p14:creationId xmlns:p14="http://schemas.microsoft.com/office/powerpoint/2010/main" val="1133281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702" y="2743200"/>
            <a:ext cx="274483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163" y="2743200"/>
            <a:ext cx="274483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U.S. Naval Research Laboratory</a:t>
            </a:r>
            <a:endParaRPr lang="en-US" dirty="0"/>
          </a:p>
        </p:txBody>
      </p:sp>
      <p:sp>
        <p:nvSpPr>
          <p:cNvPr id="4" name="Title 3"/>
          <p:cNvSpPr>
            <a:spLocks noGrp="1"/>
          </p:cNvSpPr>
          <p:nvPr>
            <p:ph type="title"/>
          </p:nvPr>
        </p:nvSpPr>
        <p:spPr>
          <a:xfrm>
            <a:off x="1870364" y="457200"/>
            <a:ext cx="6650182" cy="403412"/>
          </a:xfrm>
        </p:spPr>
        <p:txBody>
          <a:bodyPr>
            <a:normAutofit fontScale="90000"/>
          </a:bodyPr>
          <a:lstStyle/>
          <a:p>
            <a:r>
              <a:rPr lang="en-US" dirty="0" smtClean="0"/>
              <a:t>NAVGEM Results: </a:t>
            </a:r>
            <a:r>
              <a:rPr lang="en-US" dirty="0"/>
              <a:t>Tuning versus Regression Based Models</a:t>
            </a:r>
          </a:p>
        </p:txBody>
      </p:sp>
      <p:grpSp>
        <p:nvGrpSpPr>
          <p:cNvPr id="6" name="Group 5"/>
          <p:cNvGrpSpPr/>
          <p:nvPr/>
        </p:nvGrpSpPr>
        <p:grpSpPr>
          <a:xfrm>
            <a:off x="990600" y="1066800"/>
            <a:ext cx="7551261" cy="2562225"/>
            <a:chOff x="0" y="135839"/>
            <a:chExt cx="8839200" cy="3229039"/>
          </a:xfrm>
        </p:grpSpPr>
        <p:sp>
          <p:nvSpPr>
            <p:cNvPr id="7" name="TextBox 6"/>
            <p:cNvSpPr txBox="1"/>
            <p:nvPr/>
          </p:nvSpPr>
          <p:spPr>
            <a:xfrm>
              <a:off x="2590800" y="135839"/>
              <a:ext cx="1676400" cy="412134"/>
            </a:xfrm>
            <a:prstGeom prst="rect">
              <a:avLst/>
            </a:prstGeom>
            <a:noFill/>
          </p:spPr>
          <p:txBody>
            <a:bodyPr wrap="square" rtlCol="0">
              <a:spAutoFit/>
            </a:bodyPr>
            <a:lstStyle/>
            <a:p>
              <a:r>
                <a:rPr lang="en-US" sz="1600" b="1" dirty="0" smtClean="0"/>
                <a:t>Alpha=0.75</a:t>
              </a:r>
              <a:endParaRPr lang="en-US" sz="1600" b="1" dirty="0"/>
            </a:p>
          </p:txBody>
        </p:sp>
        <p:sp>
          <p:nvSpPr>
            <p:cNvPr id="8" name="TextBox 7"/>
            <p:cNvSpPr txBox="1"/>
            <p:nvPr/>
          </p:nvSpPr>
          <p:spPr>
            <a:xfrm>
              <a:off x="4800600" y="135839"/>
              <a:ext cx="1676400" cy="412134"/>
            </a:xfrm>
            <a:prstGeom prst="rect">
              <a:avLst/>
            </a:prstGeom>
            <a:noFill/>
          </p:spPr>
          <p:txBody>
            <a:bodyPr wrap="square" rtlCol="0">
              <a:spAutoFit/>
            </a:bodyPr>
            <a:lstStyle/>
            <a:p>
              <a:r>
                <a:rPr lang="en-US" sz="1600" b="1" dirty="0" smtClean="0"/>
                <a:t>Alpha=0.50</a:t>
              </a:r>
              <a:endParaRPr lang="en-US" sz="1600" b="1" dirty="0"/>
            </a:p>
          </p:txBody>
        </p:sp>
        <p:sp>
          <p:nvSpPr>
            <p:cNvPr id="9" name="TextBox 8"/>
            <p:cNvSpPr txBox="1"/>
            <p:nvPr/>
          </p:nvSpPr>
          <p:spPr>
            <a:xfrm>
              <a:off x="457200" y="135839"/>
              <a:ext cx="1676400" cy="412134"/>
            </a:xfrm>
            <a:prstGeom prst="rect">
              <a:avLst/>
            </a:prstGeom>
            <a:noFill/>
          </p:spPr>
          <p:txBody>
            <a:bodyPr wrap="square" rtlCol="0">
              <a:spAutoFit/>
            </a:bodyPr>
            <a:lstStyle/>
            <a:p>
              <a:r>
                <a:rPr lang="en-US" sz="1600" b="1" dirty="0" smtClean="0"/>
                <a:t>Alpha=1.00</a:t>
              </a:r>
              <a:endParaRPr lang="en-US" sz="1600" b="1" dirty="0"/>
            </a:p>
          </p:txBody>
        </p:sp>
        <p:sp>
          <p:nvSpPr>
            <p:cNvPr id="10" name="TextBox 9"/>
            <p:cNvSpPr txBox="1"/>
            <p:nvPr/>
          </p:nvSpPr>
          <p:spPr>
            <a:xfrm>
              <a:off x="7010400" y="135839"/>
              <a:ext cx="1676400" cy="412134"/>
            </a:xfrm>
            <a:prstGeom prst="rect">
              <a:avLst/>
            </a:prstGeom>
            <a:noFill/>
          </p:spPr>
          <p:txBody>
            <a:bodyPr wrap="square" rtlCol="0">
              <a:spAutoFit/>
            </a:bodyPr>
            <a:lstStyle/>
            <a:p>
              <a:r>
                <a:rPr lang="en-US" sz="1600" b="1" dirty="0" smtClean="0"/>
                <a:t>Alpha=0.25</a:t>
              </a:r>
              <a:endParaRPr lang="en-US" sz="1600" b="1" dirty="0"/>
            </a:p>
          </p:txBody>
        </p:sp>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314" y="516851"/>
              <a:ext cx="2194560" cy="177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840" y="533400"/>
              <a:ext cx="2194560" cy="175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30352"/>
              <a:ext cx="2194560" cy="171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3400"/>
              <a:ext cx="2194560" cy="157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762000"/>
              <a:ext cx="2130474" cy="56125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0" y="1323252"/>
              <a:ext cx="2209800" cy="3531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37960" y="1676400"/>
              <a:ext cx="2301240" cy="3048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83864" y="2899428"/>
              <a:ext cx="1402079" cy="465450"/>
            </a:xfrm>
            <a:prstGeom prst="rect">
              <a:avLst/>
            </a:prstGeom>
            <a:noFill/>
          </p:spPr>
          <p:txBody>
            <a:bodyPr wrap="square" rtlCol="0">
              <a:spAutoFit/>
            </a:bodyPr>
            <a:lstStyle/>
            <a:p>
              <a:r>
                <a:rPr lang="en-US" b="1" dirty="0" smtClean="0"/>
                <a:t>400 </a:t>
              </a:r>
              <a:r>
                <a:rPr lang="en-US" b="1" dirty="0" err="1" smtClean="0"/>
                <a:t>hPa</a:t>
              </a:r>
              <a:endParaRPr lang="en-US" b="1" dirty="0"/>
            </a:p>
          </p:txBody>
        </p:sp>
        <p:sp>
          <p:nvSpPr>
            <p:cNvPr id="19" name="TextBox 18"/>
            <p:cNvSpPr txBox="1"/>
            <p:nvPr/>
          </p:nvSpPr>
          <p:spPr>
            <a:xfrm>
              <a:off x="5830863" y="2896727"/>
              <a:ext cx="1597074" cy="465450"/>
            </a:xfrm>
            <a:prstGeom prst="rect">
              <a:avLst/>
            </a:prstGeom>
            <a:noFill/>
          </p:spPr>
          <p:txBody>
            <a:bodyPr wrap="square" rtlCol="0">
              <a:spAutoFit/>
            </a:bodyPr>
            <a:lstStyle/>
            <a:p>
              <a:r>
                <a:rPr lang="en-US" b="1" dirty="0" smtClean="0"/>
                <a:t>600 </a:t>
              </a:r>
              <a:r>
                <a:rPr lang="en-US" b="1" dirty="0" err="1" smtClean="0"/>
                <a:t>hPa</a:t>
              </a:r>
              <a:endParaRPr lang="en-US" b="1" dirty="0"/>
            </a:p>
          </p:txBody>
        </p:sp>
      </p:grpSp>
      <p:sp>
        <p:nvSpPr>
          <p:cNvPr id="27" name="TextBox 26"/>
          <p:cNvSpPr txBox="1"/>
          <p:nvPr/>
        </p:nvSpPr>
        <p:spPr>
          <a:xfrm rot="-5400000">
            <a:off x="-725878" y="1823245"/>
            <a:ext cx="2288182" cy="923330"/>
          </a:xfrm>
          <a:prstGeom prst="rect">
            <a:avLst/>
          </a:prstGeom>
          <a:noFill/>
        </p:spPr>
        <p:txBody>
          <a:bodyPr wrap="square" rtlCol="0">
            <a:spAutoFit/>
          </a:bodyPr>
          <a:lstStyle/>
          <a:p>
            <a:r>
              <a:rPr lang="en-US" b="1" dirty="0" smtClean="0"/>
              <a:t>Brute force tuning</a:t>
            </a:r>
          </a:p>
          <a:p>
            <a:r>
              <a:rPr lang="en-US" b="1" dirty="0" smtClean="0">
                <a:solidFill>
                  <a:srgbClr val="C00000"/>
                </a:solidFill>
              </a:rPr>
              <a:t>Red</a:t>
            </a:r>
            <a:r>
              <a:rPr lang="en-US" b="1" dirty="0" smtClean="0"/>
              <a:t> indicates improvement</a:t>
            </a:r>
            <a:endParaRPr lang="en-US" b="1" dirty="0"/>
          </a:p>
        </p:txBody>
      </p:sp>
      <p:sp>
        <p:nvSpPr>
          <p:cNvPr id="28" name="Left Brace 27"/>
          <p:cNvSpPr/>
          <p:nvPr/>
        </p:nvSpPr>
        <p:spPr>
          <a:xfrm>
            <a:off x="879878" y="1230313"/>
            <a:ext cx="204462" cy="189938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TextBox 28"/>
          <p:cNvSpPr txBox="1"/>
          <p:nvPr/>
        </p:nvSpPr>
        <p:spPr>
          <a:xfrm rot="-5400000">
            <a:off x="-696561" y="4459068"/>
            <a:ext cx="2807734" cy="923330"/>
          </a:xfrm>
          <a:prstGeom prst="rect">
            <a:avLst/>
          </a:prstGeom>
          <a:noFill/>
        </p:spPr>
        <p:txBody>
          <a:bodyPr wrap="square" rtlCol="0">
            <a:spAutoFit/>
          </a:bodyPr>
          <a:lstStyle/>
          <a:p>
            <a:r>
              <a:rPr lang="en-US" b="1" dirty="0" smtClean="0"/>
              <a:t>Regression Analysis with Prior Variance from </a:t>
            </a:r>
            <a:r>
              <a:rPr lang="en-US" b="1" dirty="0" err="1" smtClean="0"/>
              <a:t>Deszroiser</a:t>
            </a:r>
            <a:r>
              <a:rPr lang="en-US" b="1" dirty="0" smtClean="0"/>
              <a:t> Method</a:t>
            </a:r>
            <a:endParaRPr lang="en-US" b="1" dirty="0"/>
          </a:p>
        </p:txBody>
      </p:sp>
      <p:sp>
        <p:nvSpPr>
          <p:cNvPr id="30" name="Left Brace 29"/>
          <p:cNvSpPr/>
          <p:nvPr/>
        </p:nvSpPr>
        <p:spPr>
          <a:xfrm>
            <a:off x="1395738" y="3663215"/>
            <a:ext cx="204462" cy="189938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 name="TextBox 1"/>
          <p:cNvSpPr txBox="1"/>
          <p:nvPr/>
        </p:nvSpPr>
        <p:spPr>
          <a:xfrm>
            <a:off x="1687697" y="3733800"/>
            <a:ext cx="1207903" cy="369332"/>
          </a:xfrm>
          <a:prstGeom prst="rect">
            <a:avLst/>
          </a:prstGeom>
          <a:noFill/>
        </p:spPr>
        <p:txBody>
          <a:bodyPr wrap="square" rtlCol="0">
            <a:spAutoFit/>
          </a:bodyPr>
          <a:lstStyle/>
          <a:p>
            <a:r>
              <a:rPr lang="en-US" dirty="0" smtClean="0"/>
              <a:t>Linear</a:t>
            </a:r>
            <a:endParaRPr lang="en-US" dirty="0"/>
          </a:p>
        </p:txBody>
      </p: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1848" y="4800600"/>
            <a:ext cx="274483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5703" y="4800600"/>
            <a:ext cx="274483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027032" y="5345668"/>
            <a:ext cx="1364368" cy="369332"/>
          </a:xfrm>
          <a:prstGeom prst="rect">
            <a:avLst/>
          </a:prstGeom>
          <a:noFill/>
        </p:spPr>
        <p:txBody>
          <a:bodyPr wrap="square" rtlCol="0">
            <a:spAutoFit/>
          </a:bodyPr>
          <a:lstStyle/>
          <a:p>
            <a:r>
              <a:rPr lang="en-US" b="1" dirty="0" smtClean="0"/>
              <a:t>600 </a:t>
            </a:r>
            <a:r>
              <a:rPr lang="en-US" b="1" dirty="0" err="1" smtClean="0"/>
              <a:t>hPa</a:t>
            </a:r>
            <a:endParaRPr lang="en-US" b="1" dirty="0"/>
          </a:p>
        </p:txBody>
      </p:sp>
      <p:sp>
        <p:nvSpPr>
          <p:cNvPr id="39" name="TextBox 38"/>
          <p:cNvSpPr txBox="1"/>
          <p:nvPr/>
        </p:nvSpPr>
        <p:spPr>
          <a:xfrm>
            <a:off x="3048000" y="5305425"/>
            <a:ext cx="1197785" cy="369332"/>
          </a:xfrm>
          <a:prstGeom prst="rect">
            <a:avLst/>
          </a:prstGeom>
          <a:noFill/>
        </p:spPr>
        <p:txBody>
          <a:bodyPr wrap="square" rtlCol="0">
            <a:spAutoFit/>
          </a:bodyPr>
          <a:lstStyle/>
          <a:p>
            <a:r>
              <a:rPr lang="en-US" b="1" dirty="0" smtClean="0"/>
              <a:t>400 </a:t>
            </a:r>
            <a:r>
              <a:rPr lang="en-US" b="1" dirty="0" err="1" smtClean="0"/>
              <a:t>hPa</a:t>
            </a:r>
            <a:endParaRPr lang="en-US" b="1" dirty="0"/>
          </a:p>
        </p:txBody>
      </p:sp>
      <p:sp>
        <p:nvSpPr>
          <p:cNvPr id="40" name="TextBox 39"/>
          <p:cNvSpPr txBox="1"/>
          <p:nvPr/>
        </p:nvSpPr>
        <p:spPr>
          <a:xfrm>
            <a:off x="1763897" y="5237202"/>
            <a:ext cx="1207903" cy="369332"/>
          </a:xfrm>
          <a:prstGeom prst="rect">
            <a:avLst/>
          </a:prstGeom>
          <a:noFill/>
        </p:spPr>
        <p:txBody>
          <a:bodyPr wrap="square" rtlCol="0">
            <a:spAutoFit/>
          </a:bodyPr>
          <a:lstStyle/>
          <a:p>
            <a:r>
              <a:rPr lang="en-US" dirty="0" smtClean="0"/>
              <a:t>Cubic</a:t>
            </a:r>
            <a:endParaRPr lang="en-US" dirty="0"/>
          </a:p>
        </p:txBody>
      </p:sp>
    </p:spTree>
    <p:extLst>
      <p:ext uri="{BB962C8B-B14F-4D97-AF65-F5344CB8AC3E}">
        <p14:creationId xmlns:p14="http://schemas.microsoft.com/office/powerpoint/2010/main" val="3757222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4AB2FC-8898-41C4-B9D3-45857F989ACA}" type="slidenum">
              <a:rPr lang="en-US" smtClean="0"/>
              <a:t>11</a:t>
            </a:fld>
            <a:endParaRPr lang="en-US"/>
          </a:p>
        </p:txBody>
      </p:sp>
      <p:sp>
        <p:nvSpPr>
          <p:cNvPr id="4" name="Title 3"/>
          <p:cNvSpPr>
            <a:spLocks noGrp="1"/>
          </p:cNvSpPr>
          <p:nvPr>
            <p:ph type="title"/>
          </p:nvPr>
        </p:nvSpPr>
        <p:spPr/>
        <p:txBody>
          <a:bodyPr/>
          <a:lstStyle/>
          <a:p>
            <a:r>
              <a:rPr lang="en-US" dirty="0" smtClean="0"/>
              <a:t>Main Conclusions</a:t>
            </a:r>
            <a:endParaRPr lang="en-US" dirty="0"/>
          </a:p>
        </p:txBody>
      </p:sp>
      <p:sp>
        <p:nvSpPr>
          <p:cNvPr id="5" name="Content Placeholder 4"/>
          <p:cNvSpPr>
            <a:spLocks noGrp="1"/>
          </p:cNvSpPr>
          <p:nvPr>
            <p:ph idx="13"/>
          </p:nvPr>
        </p:nvSpPr>
        <p:spPr/>
        <p:txBody>
          <a:bodyPr>
            <a:normAutofit/>
          </a:bodyPr>
          <a:lstStyle/>
          <a:p>
            <a:pPr marL="342900" lvl="0" indent="-342900">
              <a:lnSpc>
                <a:spcPct val="100000"/>
              </a:lnSpc>
              <a:buFont typeface="Arial" pitchFamily="34" charset="0"/>
              <a:buChar char="•"/>
            </a:pPr>
            <a:r>
              <a:rPr lang="en-US" sz="2000" dirty="0" smtClean="0"/>
              <a:t>In this study </a:t>
            </a:r>
            <a:r>
              <a:rPr lang="en-US" sz="2000" dirty="0"/>
              <a:t>we built on the findings of Bishop and Satterfield (2013) to show that the </a:t>
            </a:r>
            <a:r>
              <a:rPr lang="en-US" sz="2000" b="1" dirty="0">
                <a:solidFill>
                  <a:srgbClr val="C00000"/>
                </a:solidFill>
              </a:rPr>
              <a:t>expected true prior variance given an ensemble sample variance is consistent with </a:t>
            </a:r>
            <a:r>
              <a:rPr lang="en-US" sz="2000" b="1" dirty="0" smtClean="0">
                <a:solidFill>
                  <a:srgbClr val="C00000"/>
                </a:solidFill>
              </a:rPr>
              <a:t>regression</a:t>
            </a:r>
            <a:r>
              <a:rPr lang="en-US" sz="2000" dirty="0" smtClean="0">
                <a:solidFill>
                  <a:srgbClr val="C00000"/>
                </a:solidFill>
              </a:rPr>
              <a:t>. </a:t>
            </a:r>
          </a:p>
          <a:p>
            <a:pPr lvl="0">
              <a:lnSpc>
                <a:spcPct val="100000"/>
              </a:lnSpc>
            </a:pPr>
            <a:endParaRPr lang="en-US" sz="2000" dirty="0">
              <a:solidFill>
                <a:srgbClr val="C00000"/>
              </a:solidFill>
            </a:endParaRPr>
          </a:p>
          <a:p>
            <a:pPr marL="342900" lvl="0" indent="-342900">
              <a:lnSpc>
                <a:spcPct val="100000"/>
              </a:lnSpc>
              <a:buFont typeface="Arial" pitchFamily="34" charset="0"/>
              <a:buChar char="•"/>
            </a:pPr>
            <a:r>
              <a:rPr lang="en-US" sz="2000" dirty="0" smtClean="0"/>
              <a:t>Theory </a:t>
            </a:r>
            <a:r>
              <a:rPr lang="en-US" sz="2000" dirty="0"/>
              <a:t>was developed to show </a:t>
            </a:r>
            <a:r>
              <a:rPr lang="en-US" sz="2000" dirty="0" smtClean="0"/>
              <a:t>that (when </a:t>
            </a:r>
            <a:r>
              <a:rPr lang="en-US" sz="2000" dirty="0"/>
              <a:t>only the sampling error in the ensemble variance was </a:t>
            </a:r>
            <a:r>
              <a:rPr lang="en-US" sz="2000" dirty="0" smtClean="0"/>
              <a:t>considered) </a:t>
            </a:r>
            <a:r>
              <a:rPr lang="en-US" sz="2000" dirty="0"/>
              <a:t>the </a:t>
            </a:r>
            <a:r>
              <a:rPr lang="en-US" sz="2000" b="1" dirty="0">
                <a:solidFill>
                  <a:srgbClr val="C00000"/>
                </a:solidFill>
              </a:rPr>
              <a:t>gain that minimizes the posterior error variance uses the expected true prior variance given an ensemble sample variance</a:t>
            </a:r>
            <a:r>
              <a:rPr lang="en-US" sz="2000" dirty="0" smtClean="0">
                <a:solidFill>
                  <a:srgbClr val="C00000"/>
                </a:solidFill>
              </a:rPr>
              <a:t>.</a:t>
            </a:r>
          </a:p>
          <a:p>
            <a:pPr marL="342900" lvl="0" indent="-342900">
              <a:lnSpc>
                <a:spcPct val="100000"/>
              </a:lnSpc>
              <a:buFont typeface="Arial" pitchFamily="34" charset="0"/>
              <a:buChar char="•"/>
            </a:pPr>
            <a:endParaRPr lang="en-US" sz="2000" dirty="0" smtClean="0"/>
          </a:p>
          <a:p>
            <a:pPr marL="342900" lvl="0" indent="-342900">
              <a:lnSpc>
                <a:spcPct val="100000"/>
              </a:lnSpc>
              <a:buFont typeface="Arial" pitchFamily="34" charset="0"/>
              <a:buChar char="•"/>
            </a:pPr>
            <a:r>
              <a:rPr lang="en-US" sz="2000" dirty="0" smtClean="0"/>
              <a:t>We </a:t>
            </a:r>
            <a:r>
              <a:rPr lang="en-US" sz="2000" dirty="0"/>
              <a:t>demonstrated that, after a single run of a fully ensemble data assimilation scheme, </a:t>
            </a:r>
            <a:r>
              <a:rPr lang="en-US" sz="2000" b="1" dirty="0">
                <a:solidFill>
                  <a:srgbClr val="C00000"/>
                </a:solidFill>
              </a:rPr>
              <a:t>one can use regression to obtain a model of optimal hybrid variance. </a:t>
            </a:r>
            <a:endParaRPr lang="en-US" sz="2000" b="1" dirty="0" smtClean="0">
              <a:solidFill>
                <a:srgbClr val="C00000"/>
              </a:solidFill>
            </a:endParaRPr>
          </a:p>
        </p:txBody>
      </p:sp>
    </p:spTree>
    <p:extLst>
      <p:ext uri="{BB962C8B-B14F-4D97-AF65-F5344CB8AC3E}">
        <p14:creationId xmlns:p14="http://schemas.microsoft.com/office/powerpoint/2010/main" val="144745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4AB2FC-8898-41C4-B9D3-45857F989ACA}" type="slidenum">
              <a:rPr lang="en-US" smtClean="0"/>
              <a:t>12</a:t>
            </a:fld>
            <a:endParaRPr lang="en-US"/>
          </a:p>
        </p:txBody>
      </p:sp>
      <p:sp>
        <p:nvSpPr>
          <p:cNvPr id="4" name="Title 3"/>
          <p:cNvSpPr>
            <a:spLocks noGrp="1"/>
          </p:cNvSpPr>
          <p:nvPr>
            <p:ph type="title"/>
          </p:nvPr>
        </p:nvSpPr>
        <p:spPr/>
        <p:txBody>
          <a:bodyPr/>
          <a:lstStyle/>
          <a:p>
            <a:r>
              <a:rPr lang="en-US" dirty="0" smtClean="0"/>
              <a:t>Main Conclusions</a:t>
            </a:r>
            <a:endParaRPr lang="en-US" dirty="0"/>
          </a:p>
        </p:txBody>
      </p:sp>
      <p:sp>
        <p:nvSpPr>
          <p:cNvPr id="5" name="Content Placeholder 4"/>
          <p:cNvSpPr>
            <a:spLocks noGrp="1"/>
          </p:cNvSpPr>
          <p:nvPr>
            <p:ph idx="13"/>
          </p:nvPr>
        </p:nvSpPr>
        <p:spPr/>
        <p:txBody>
          <a:bodyPr>
            <a:normAutofit fontScale="92500" lnSpcReduction="10000"/>
          </a:bodyPr>
          <a:lstStyle/>
          <a:p>
            <a:pPr marL="342900" lvl="0" indent="-342900">
              <a:lnSpc>
                <a:spcPct val="100000"/>
              </a:lnSpc>
              <a:buFont typeface="Arial" pitchFamily="34" charset="0"/>
              <a:buChar char="•"/>
            </a:pPr>
            <a:r>
              <a:rPr lang="en-US" sz="2000" dirty="0" smtClean="0"/>
              <a:t>For </a:t>
            </a:r>
            <a:r>
              <a:rPr lang="en-US" sz="2000" dirty="0"/>
              <a:t>the idealized univariate data assimilation and multi-variate cycling ensemble data assimilation </a:t>
            </a:r>
            <a:r>
              <a:rPr lang="en-US" sz="2000" dirty="0" smtClean="0"/>
              <a:t>considered </a:t>
            </a:r>
            <a:r>
              <a:rPr lang="en-US" sz="2000" dirty="0"/>
              <a:t>here,  it was found that, when the relationship between the ensemble variance and true error variance is linear, </a:t>
            </a:r>
            <a:r>
              <a:rPr lang="en-US" sz="2000" b="1" dirty="0">
                <a:solidFill>
                  <a:srgbClr val="C00000"/>
                </a:solidFill>
              </a:rPr>
              <a:t>linear </a:t>
            </a:r>
            <a:r>
              <a:rPr lang="en-US" sz="2000" b="1" i="1" dirty="0">
                <a:solidFill>
                  <a:srgbClr val="C00000"/>
                </a:solidFill>
              </a:rPr>
              <a:t>regression closely approximates the optimal weights found through the simple, but computationally expensive process of testing every plausible combination of weights</a:t>
            </a:r>
            <a:r>
              <a:rPr lang="en-US" sz="2000" b="1" dirty="0">
                <a:solidFill>
                  <a:srgbClr val="C00000"/>
                </a:solidFill>
              </a:rPr>
              <a:t>. </a:t>
            </a:r>
            <a:endParaRPr lang="en-US" sz="2000" b="1" dirty="0" smtClean="0">
              <a:solidFill>
                <a:srgbClr val="C00000"/>
              </a:solidFill>
            </a:endParaRPr>
          </a:p>
          <a:p>
            <a:pPr marL="342900" lvl="0" indent="-342900">
              <a:lnSpc>
                <a:spcPct val="100000"/>
              </a:lnSpc>
              <a:buFont typeface="Arial" pitchFamily="34" charset="0"/>
              <a:buChar char="•"/>
            </a:pPr>
            <a:endParaRPr lang="en-US" sz="2000" dirty="0"/>
          </a:p>
          <a:p>
            <a:pPr marL="342900" lvl="0" indent="-342900">
              <a:lnSpc>
                <a:spcPct val="100000"/>
              </a:lnSpc>
              <a:buFont typeface="Arial" pitchFamily="34" charset="0"/>
              <a:buChar char="•"/>
            </a:pPr>
            <a:r>
              <a:rPr lang="en-US" sz="2000" dirty="0"/>
              <a:t>For the case that the relationship between the ensemble variance and true error variance is nonlinear, we </a:t>
            </a:r>
            <a:r>
              <a:rPr lang="en-US" sz="2000" b="1" i="1" dirty="0">
                <a:solidFill>
                  <a:srgbClr val="C00000"/>
                </a:solidFill>
              </a:rPr>
              <a:t>introduce a hybrid model defined by higher order polynomial regression</a:t>
            </a:r>
            <a:r>
              <a:rPr lang="en-US" sz="2000" dirty="0"/>
              <a:t> and demonstrated that such a scheme outperformed any plausible linear model. </a:t>
            </a:r>
            <a:endParaRPr lang="en-US" sz="2000" dirty="0" smtClean="0"/>
          </a:p>
          <a:p>
            <a:pPr marL="342900" lvl="0" indent="-342900">
              <a:lnSpc>
                <a:spcPct val="100000"/>
              </a:lnSpc>
              <a:buFont typeface="Arial" pitchFamily="34" charset="0"/>
              <a:buChar char="•"/>
            </a:pPr>
            <a:endParaRPr lang="en-US" sz="2000" dirty="0"/>
          </a:p>
          <a:p>
            <a:pPr marL="342900" lvl="0" indent="-342900">
              <a:lnSpc>
                <a:spcPct val="100000"/>
              </a:lnSpc>
              <a:buFont typeface="Arial" pitchFamily="34" charset="0"/>
              <a:buChar char="•"/>
            </a:pPr>
            <a:r>
              <a:rPr lang="en-US" sz="2000" dirty="0"/>
              <a:t>T</a:t>
            </a:r>
            <a:r>
              <a:rPr lang="en-US" sz="2000" dirty="0" smtClean="0"/>
              <a:t>he degree to </a:t>
            </a:r>
            <a:r>
              <a:rPr lang="en-US" sz="2000" dirty="0"/>
              <a:t>which higher order polynomial regression outperforms the best linear model </a:t>
            </a:r>
            <a:r>
              <a:rPr lang="en-US" sz="2000" dirty="0" smtClean="0"/>
              <a:t>is dependent </a:t>
            </a:r>
            <a:r>
              <a:rPr lang="en-US" sz="2000" dirty="0"/>
              <a:t>on the performance of the ensemble. Typically, fitting to a higher </a:t>
            </a:r>
            <a:r>
              <a:rPr lang="en-US" sz="2000" dirty="0" smtClean="0"/>
              <a:t>degree polynomial </a:t>
            </a:r>
            <a:r>
              <a:rPr lang="en-US" sz="2000" dirty="0"/>
              <a:t>is most important when the ensemble variance more accurately tracks the </a:t>
            </a:r>
            <a:r>
              <a:rPr lang="en-US" sz="2000" dirty="0" smtClean="0"/>
              <a:t>true error </a:t>
            </a:r>
            <a:r>
              <a:rPr lang="en-US" sz="2000" dirty="0"/>
              <a:t>variance.</a:t>
            </a:r>
          </a:p>
          <a:p>
            <a:pPr marL="342900" lvl="0" indent="-342900">
              <a:lnSpc>
                <a:spcPct val="100000"/>
              </a:lnSpc>
              <a:buFont typeface="Arial" pitchFamily="34" charset="0"/>
              <a:buChar char="•"/>
            </a:pPr>
            <a:endParaRPr lang="en-US" sz="2000" dirty="0" smtClean="0"/>
          </a:p>
        </p:txBody>
      </p:sp>
    </p:spTree>
    <p:extLst>
      <p:ext uri="{BB962C8B-B14F-4D97-AF65-F5344CB8AC3E}">
        <p14:creationId xmlns:p14="http://schemas.microsoft.com/office/powerpoint/2010/main" val="72329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4AB2FC-8898-41C4-B9D3-45857F989ACA}" type="slidenum">
              <a:rPr lang="en-US" smtClean="0"/>
              <a:t>13</a:t>
            </a:fld>
            <a:endParaRPr lang="en-US"/>
          </a:p>
        </p:txBody>
      </p:sp>
      <p:sp>
        <p:nvSpPr>
          <p:cNvPr id="4" name="Title 3"/>
          <p:cNvSpPr>
            <a:spLocks noGrp="1"/>
          </p:cNvSpPr>
          <p:nvPr>
            <p:ph type="title"/>
          </p:nvPr>
        </p:nvSpPr>
        <p:spPr/>
        <p:txBody>
          <a:bodyPr/>
          <a:lstStyle/>
          <a:p>
            <a:r>
              <a:rPr lang="en-US" dirty="0" smtClean="0"/>
              <a:t>Future Work</a:t>
            </a:r>
            <a:endParaRPr lang="en-US" dirty="0"/>
          </a:p>
        </p:txBody>
      </p:sp>
      <p:sp>
        <p:nvSpPr>
          <p:cNvPr id="5" name="Content Placeholder 4"/>
          <p:cNvSpPr>
            <a:spLocks noGrp="1"/>
          </p:cNvSpPr>
          <p:nvPr>
            <p:ph idx="13"/>
          </p:nvPr>
        </p:nvSpPr>
        <p:spPr/>
        <p:txBody>
          <a:bodyPr>
            <a:normAutofit/>
          </a:bodyPr>
          <a:lstStyle/>
          <a:p>
            <a:pPr marL="342900" indent="-342900">
              <a:lnSpc>
                <a:spcPct val="100000"/>
              </a:lnSpc>
              <a:buFont typeface="Arial" pitchFamily="34" charset="0"/>
              <a:buChar char="•"/>
            </a:pPr>
            <a:r>
              <a:rPr lang="en-US" sz="2000" dirty="0" smtClean="0"/>
              <a:t>The focus of this work has been on hybrid formulations which form a hybridized error covariance matrix (e.g. Hamill and Snyder, 2000) and for filters which assimilate all available observations at once.  Additional work would be needed to implement in serial filters.  </a:t>
            </a:r>
          </a:p>
          <a:p>
            <a:pPr marL="342900" indent="-342900">
              <a:lnSpc>
                <a:spcPct val="100000"/>
              </a:lnSpc>
              <a:buFont typeface="Arial" pitchFamily="34" charset="0"/>
              <a:buChar char="•"/>
            </a:pPr>
            <a:endParaRPr lang="en-US" sz="2000" dirty="0" smtClean="0"/>
          </a:p>
          <a:p>
            <a:pPr marL="342900" indent="-342900">
              <a:lnSpc>
                <a:spcPct val="100000"/>
              </a:lnSpc>
              <a:buFont typeface="Arial" pitchFamily="34" charset="0"/>
              <a:buChar char="•"/>
            </a:pPr>
            <a:r>
              <a:rPr lang="en-US" sz="2000" dirty="0" smtClean="0"/>
              <a:t>The </a:t>
            </a:r>
            <a:r>
              <a:rPr lang="en-US" sz="2000" dirty="0"/>
              <a:t>theory presented here has only been applied to variances and additional work is needed to account for correlations, although similar methodology could be applied.  </a:t>
            </a:r>
            <a:endParaRPr lang="en-US" sz="2000" dirty="0" smtClean="0"/>
          </a:p>
          <a:p>
            <a:pPr>
              <a:lnSpc>
                <a:spcPct val="100000"/>
              </a:lnSpc>
            </a:pPr>
            <a:r>
              <a:rPr lang="en-US" sz="2000" dirty="0" smtClean="0"/>
              <a:t>  </a:t>
            </a:r>
          </a:p>
          <a:p>
            <a:pPr marL="342900" indent="-342900">
              <a:lnSpc>
                <a:spcPct val="100000"/>
              </a:lnSpc>
              <a:buFont typeface="Arial" pitchFamily="34" charset="0"/>
              <a:buChar char="•"/>
            </a:pPr>
            <a:r>
              <a:rPr lang="en-US" sz="2000" dirty="0" smtClean="0"/>
              <a:t>These </a:t>
            </a:r>
            <a:r>
              <a:rPr lang="en-US" sz="2000" dirty="0"/>
              <a:t>issues as well as application of this theory to the Navy Global Environmental Model (NAVGEM) are the subject of future work.</a:t>
            </a:r>
          </a:p>
          <a:p>
            <a:pPr marL="342900" lvl="0" indent="-342900">
              <a:lnSpc>
                <a:spcPct val="100000"/>
              </a:lnSpc>
              <a:buFont typeface="Arial" pitchFamily="34" charset="0"/>
              <a:buChar char="•"/>
            </a:pPr>
            <a:endParaRPr lang="en-US" sz="2000" dirty="0"/>
          </a:p>
        </p:txBody>
      </p:sp>
    </p:spTree>
    <p:extLst>
      <p:ext uri="{BB962C8B-B14F-4D97-AF65-F5344CB8AC3E}">
        <p14:creationId xmlns:p14="http://schemas.microsoft.com/office/powerpoint/2010/main" val="711921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4AB2FC-8898-41C4-B9D3-45857F989ACA}" type="slidenum">
              <a:rPr lang="en-US" smtClean="0"/>
              <a:t>14</a:t>
            </a:fld>
            <a:endParaRPr lang="en-US"/>
          </a:p>
        </p:txBody>
      </p:sp>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3"/>
          </p:nvPr>
        </p:nvSpPr>
        <p:spPr/>
        <p:txBody>
          <a:bodyPr>
            <a:normAutofit fontScale="70000" lnSpcReduction="20000"/>
          </a:bodyPr>
          <a:lstStyle/>
          <a:p>
            <a:pPr marL="342900" lvl="0" indent="-342900">
              <a:lnSpc>
                <a:spcPct val="120000"/>
              </a:lnSpc>
              <a:buFont typeface="Arial" pitchFamily="34" charset="0"/>
              <a:buChar char="•"/>
            </a:pPr>
            <a:endParaRPr lang="en-US" sz="2000" dirty="0" smtClean="0"/>
          </a:p>
          <a:p>
            <a:pPr marL="342900" indent="-342900">
              <a:lnSpc>
                <a:spcPct val="120000"/>
              </a:lnSpc>
              <a:buFont typeface="Arial" pitchFamily="34" charset="0"/>
              <a:buChar char="•"/>
            </a:pPr>
            <a:r>
              <a:rPr lang="en-US" sz="2000" dirty="0"/>
              <a:t>Bishop, C. H., E. A. Satterfield, 2013: Hidden Error Variance Theory. Part I: Exposition and Analytic Model. </a:t>
            </a:r>
            <a:r>
              <a:rPr lang="en-US" sz="2000" i="1" dirty="0"/>
              <a:t>Mon. </a:t>
            </a:r>
            <a:r>
              <a:rPr lang="en-US" sz="2000" i="1" dirty="0" err="1"/>
              <a:t>Wea</a:t>
            </a:r>
            <a:r>
              <a:rPr lang="en-US" sz="2000" i="1" dirty="0"/>
              <a:t>. Rev.</a:t>
            </a:r>
            <a:r>
              <a:rPr lang="en-US" sz="2000" dirty="0"/>
              <a:t>, 141, 1454–1468. </a:t>
            </a:r>
          </a:p>
          <a:p>
            <a:pPr marL="342900" indent="-342900">
              <a:lnSpc>
                <a:spcPct val="120000"/>
              </a:lnSpc>
              <a:buFont typeface="Arial" pitchFamily="34" charset="0"/>
              <a:buChar char="•"/>
            </a:pPr>
            <a:r>
              <a:rPr lang="en-US" sz="2000" dirty="0" smtClean="0"/>
              <a:t>Bishop, C. H., E. A. Satterfield, K. T. </a:t>
            </a:r>
            <a:r>
              <a:rPr lang="en-US" sz="2000" dirty="0" err="1" smtClean="0"/>
              <a:t>Shanley</a:t>
            </a:r>
            <a:r>
              <a:rPr lang="en-US" sz="2000" dirty="0" smtClean="0"/>
              <a:t>, 2013: Hidden Error Variance Theory. Part II: An Instrument That Reveals Hidden Error Variance Distributions from Ensemble Forecasts and Observations. </a:t>
            </a:r>
            <a:r>
              <a:rPr lang="en-US" sz="2000" i="1" dirty="0" smtClean="0"/>
              <a:t>Mon. </a:t>
            </a:r>
            <a:r>
              <a:rPr lang="en-US" sz="2000" i="1" dirty="0" err="1" smtClean="0"/>
              <a:t>Wea</a:t>
            </a:r>
            <a:r>
              <a:rPr lang="en-US" sz="2000" i="1" dirty="0" smtClean="0"/>
              <a:t>. Rev.</a:t>
            </a:r>
            <a:r>
              <a:rPr lang="en-US" sz="2000" dirty="0" smtClean="0"/>
              <a:t>, 141, 1469–1483. </a:t>
            </a:r>
          </a:p>
          <a:p>
            <a:pPr marL="342900" lvl="0" indent="-342900">
              <a:lnSpc>
                <a:spcPct val="120000"/>
              </a:lnSpc>
              <a:buFont typeface="Arial" pitchFamily="34" charset="0"/>
              <a:buChar char="•"/>
            </a:pPr>
            <a:r>
              <a:rPr lang="en-US" sz="2000" dirty="0" err="1"/>
              <a:t>Desroziers</a:t>
            </a:r>
            <a:r>
              <a:rPr lang="en-US" sz="2000" dirty="0"/>
              <a:t>, G.,  L. </a:t>
            </a:r>
            <a:r>
              <a:rPr lang="en-US" sz="2000" dirty="0" err="1"/>
              <a:t>Berre</a:t>
            </a:r>
            <a:r>
              <a:rPr lang="en-US" sz="2000" dirty="0"/>
              <a:t>, B. </a:t>
            </a:r>
            <a:r>
              <a:rPr lang="en-US" sz="2000" dirty="0" err="1"/>
              <a:t>Chapnik</a:t>
            </a:r>
            <a:r>
              <a:rPr lang="en-US" sz="2000" dirty="0"/>
              <a:t>, and P. </a:t>
            </a:r>
            <a:r>
              <a:rPr lang="en-US" sz="2000" dirty="0" err="1"/>
              <a:t>Poli</a:t>
            </a:r>
            <a:r>
              <a:rPr lang="en-US" sz="2000" dirty="0"/>
              <a:t>. Diagnosis of observation, background and analysis-error statistics in observation space. Quart. J. Roy. Meteor. Soc.,131:3385–3396, 2005</a:t>
            </a:r>
            <a:r>
              <a:rPr lang="en-US" sz="2000" dirty="0" smtClean="0"/>
              <a:t>.</a:t>
            </a:r>
            <a:endParaRPr lang="en-US" sz="2000" dirty="0"/>
          </a:p>
          <a:p>
            <a:pPr marL="342900" indent="-342900">
              <a:lnSpc>
                <a:spcPct val="120000"/>
              </a:lnSpc>
              <a:buFont typeface="Arial" pitchFamily="34" charset="0"/>
              <a:buChar char="•"/>
            </a:pPr>
            <a:r>
              <a:rPr lang="en-US" sz="2000" dirty="0" err="1"/>
              <a:t>Gaspari</a:t>
            </a:r>
            <a:r>
              <a:rPr lang="en-US" sz="2000" dirty="0"/>
              <a:t>, G. and S. E. Cohn, 1999: Construction of correlation functions in two and three dimensions. Q. J. R. </a:t>
            </a:r>
            <a:r>
              <a:rPr lang="en-US" sz="2000" dirty="0" err="1"/>
              <a:t>Meteorol</a:t>
            </a:r>
            <a:r>
              <a:rPr lang="en-US" sz="2000" dirty="0"/>
              <a:t>. Soc., 125, 723–757</a:t>
            </a:r>
            <a:r>
              <a:rPr lang="en-US" sz="2000" dirty="0" smtClean="0"/>
              <a:t>.</a:t>
            </a:r>
          </a:p>
          <a:p>
            <a:pPr marL="342900" indent="-342900">
              <a:lnSpc>
                <a:spcPct val="120000"/>
              </a:lnSpc>
              <a:buFont typeface="Arial" pitchFamily="34" charset="0"/>
              <a:buChar char="•"/>
            </a:pPr>
            <a:r>
              <a:rPr lang="en-US" sz="2000" dirty="0" smtClean="0"/>
              <a:t>Hamill</a:t>
            </a:r>
            <a:r>
              <a:rPr lang="en-US" sz="2000" dirty="0"/>
              <a:t>, Thomas M., Chris Snyder, 2000: A Hybrid Ensemble </a:t>
            </a:r>
            <a:r>
              <a:rPr lang="en-US" sz="2000" dirty="0" err="1"/>
              <a:t>Kalman</a:t>
            </a:r>
            <a:r>
              <a:rPr lang="en-US" sz="2000" dirty="0"/>
              <a:t> Filter–3D </a:t>
            </a:r>
            <a:r>
              <a:rPr lang="en-US" sz="2000" dirty="0" err="1"/>
              <a:t>Variational</a:t>
            </a:r>
            <a:r>
              <a:rPr lang="en-US" sz="2000" dirty="0"/>
              <a:t> Analysis Scheme. </a:t>
            </a:r>
            <a:r>
              <a:rPr lang="en-US" sz="2000" i="1" dirty="0"/>
              <a:t>Mon. </a:t>
            </a:r>
            <a:r>
              <a:rPr lang="en-US" sz="2000" i="1" dirty="0" err="1"/>
              <a:t>Wea</a:t>
            </a:r>
            <a:r>
              <a:rPr lang="en-US" sz="2000" i="1" dirty="0"/>
              <a:t>. Rev.</a:t>
            </a:r>
            <a:r>
              <a:rPr lang="en-US" sz="2000" dirty="0"/>
              <a:t>, 128, </a:t>
            </a:r>
            <a:r>
              <a:rPr lang="en-US" sz="2000" dirty="0" smtClean="0"/>
              <a:t>2905–2919.</a:t>
            </a:r>
          </a:p>
          <a:p>
            <a:pPr marL="342900" lvl="0" indent="-342900">
              <a:lnSpc>
                <a:spcPct val="120000"/>
              </a:lnSpc>
              <a:buFont typeface="Arial" pitchFamily="34" charset="0"/>
              <a:buChar char="•"/>
            </a:pPr>
            <a:r>
              <a:rPr lang="en-US" sz="2000" dirty="0" smtClean="0"/>
              <a:t>Lorenz</a:t>
            </a:r>
            <a:r>
              <a:rPr lang="en-US" sz="2000" dirty="0"/>
              <a:t>, E.N., 2005: Designing Chaotic Models. J. Atmos. Sci., 62, 1574–1587</a:t>
            </a:r>
            <a:r>
              <a:rPr lang="en-US" sz="2000" dirty="0" smtClean="0"/>
              <a:t>.</a:t>
            </a:r>
          </a:p>
          <a:p>
            <a:pPr marL="342900" indent="-342900">
              <a:lnSpc>
                <a:spcPct val="120000"/>
              </a:lnSpc>
              <a:buFont typeface="Arial" pitchFamily="34" charset="0"/>
              <a:buChar char="•"/>
            </a:pPr>
            <a:r>
              <a:rPr lang="en-US" sz="2000" dirty="0"/>
              <a:t>Satterfield, E., D. Hodyss, D.D. </a:t>
            </a:r>
            <a:r>
              <a:rPr lang="en-US" sz="2000" dirty="0" err="1"/>
              <a:t>Kuhl</a:t>
            </a:r>
            <a:r>
              <a:rPr lang="en-US" sz="2000" dirty="0"/>
              <a:t>, and C.H. Bishop. “On the Likely Utility of Hybrid Weights Optimized for Variances in Hybrid Error Covariance Models”. Mon. </a:t>
            </a:r>
            <a:r>
              <a:rPr lang="en-US" sz="2000" dirty="0" err="1"/>
              <a:t>Wea</a:t>
            </a:r>
            <a:r>
              <a:rPr lang="en-US" sz="2000" dirty="0"/>
              <a:t>. Rev. In </a:t>
            </a:r>
            <a:r>
              <a:rPr lang="en-US" sz="2000" dirty="0" smtClean="0"/>
              <a:t>Review.</a:t>
            </a:r>
            <a:endParaRPr lang="en-US" sz="2000" dirty="0"/>
          </a:p>
          <a:p>
            <a:pPr marL="342900" lvl="0" indent="-342900">
              <a:lnSpc>
                <a:spcPct val="110000"/>
              </a:lnSpc>
              <a:buFont typeface="Arial" pitchFamily="34" charset="0"/>
              <a:buChar char="•"/>
            </a:pPr>
            <a:endParaRPr lang="en-US" sz="2000" dirty="0" smtClean="0"/>
          </a:p>
          <a:p>
            <a:pPr marL="342900" lvl="0" indent="-342900">
              <a:lnSpc>
                <a:spcPct val="110000"/>
              </a:lnSpc>
              <a:buFont typeface="Arial" pitchFamily="34" charset="0"/>
              <a:buChar char="•"/>
            </a:pPr>
            <a:endParaRPr lang="en-US" sz="2000" dirty="0"/>
          </a:p>
          <a:p>
            <a:pPr marL="342900" lvl="0" indent="-342900">
              <a:buFont typeface="Arial" pitchFamily="34" charset="0"/>
              <a:buChar char="•"/>
            </a:pPr>
            <a:endParaRPr lang="en-US" sz="2000" dirty="0" smtClean="0"/>
          </a:p>
          <a:p>
            <a:pPr marL="342900" lvl="0" indent="-342900">
              <a:lnSpc>
                <a:spcPct val="100000"/>
              </a:lnSpc>
              <a:buFont typeface="Arial" pitchFamily="34" charset="0"/>
              <a:buChar char="•"/>
            </a:pPr>
            <a:endParaRPr lang="en-US" sz="2000" dirty="0"/>
          </a:p>
        </p:txBody>
      </p:sp>
    </p:spTree>
    <p:extLst>
      <p:ext uri="{BB962C8B-B14F-4D97-AF65-F5344CB8AC3E}">
        <p14:creationId xmlns:p14="http://schemas.microsoft.com/office/powerpoint/2010/main" val="2340272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49F4B3C-13D2-46DA-96B2-728C388E6F3A}" type="slidenum">
              <a:rPr lang="en-US" smtClean="0"/>
              <a:pPr>
                <a:defRPr/>
              </a:pPr>
              <a:t>2</a:t>
            </a:fld>
            <a:endParaRPr lang="en-US" dirty="0"/>
          </a:p>
        </p:txBody>
      </p:sp>
      <p:sp>
        <p:nvSpPr>
          <p:cNvPr id="5" name="Title 4"/>
          <p:cNvSpPr>
            <a:spLocks noGrp="1"/>
          </p:cNvSpPr>
          <p:nvPr>
            <p:ph type="title"/>
          </p:nvPr>
        </p:nvSpPr>
        <p:spPr/>
        <p:txBody>
          <a:bodyPr>
            <a:noAutofit/>
          </a:bodyPr>
          <a:lstStyle/>
          <a:p>
            <a:r>
              <a:rPr lang="en-US" sz="3600" dirty="0" smtClean="0"/>
              <a:t>Introduction</a:t>
            </a:r>
            <a:endParaRPr lang="en-US" sz="3600" dirty="0"/>
          </a:p>
        </p:txBody>
      </p:sp>
      <p:sp>
        <p:nvSpPr>
          <p:cNvPr id="6" name="Content Placeholder 5"/>
          <p:cNvSpPr>
            <a:spLocks noGrp="1"/>
          </p:cNvSpPr>
          <p:nvPr>
            <p:ph idx="13"/>
          </p:nvPr>
        </p:nvSpPr>
        <p:spPr/>
        <p:txBody>
          <a:bodyPr>
            <a:noAutofit/>
          </a:bodyPr>
          <a:lstStyle/>
          <a:p>
            <a:pPr marL="285750" indent="-285750">
              <a:lnSpc>
                <a:spcPct val="100000"/>
              </a:lnSpc>
              <a:buFont typeface="Arial" pitchFamily="34" charset="0"/>
              <a:buChar char="•"/>
            </a:pPr>
            <a:r>
              <a:rPr lang="en-US" sz="2000" dirty="0"/>
              <a:t>In a chaotic system like the atmosphere, the true error covariance of short term forecasts is highly flow </a:t>
            </a:r>
            <a:r>
              <a:rPr lang="en-US" sz="2000" dirty="0" smtClean="0"/>
              <a:t>dependent.  Ensembles can capture such flow dependence, however limited </a:t>
            </a:r>
            <a:r>
              <a:rPr lang="en-US" sz="2000" dirty="0"/>
              <a:t>ensemble size and imperfections in methods used for initial condition and model error perturbations mean that </a:t>
            </a:r>
            <a:r>
              <a:rPr lang="en-US" sz="2000" b="1" i="1" dirty="0">
                <a:solidFill>
                  <a:srgbClr val="C00000"/>
                </a:solidFill>
              </a:rPr>
              <a:t>ensemble </a:t>
            </a:r>
            <a:r>
              <a:rPr lang="en-US" sz="2000" b="1" i="1" dirty="0" err="1">
                <a:solidFill>
                  <a:srgbClr val="C00000"/>
                </a:solidFill>
              </a:rPr>
              <a:t>covariances</a:t>
            </a:r>
            <a:r>
              <a:rPr lang="en-US" sz="2000" b="1" i="1" dirty="0">
                <a:solidFill>
                  <a:srgbClr val="C00000"/>
                </a:solidFill>
              </a:rPr>
              <a:t> are inevitably inaccurate</a:t>
            </a:r>
            <a:r>
              <a:rPr lang="en-US" sz="2000" b="1" i="1" dirty="0" smtClean="0">
                <a:solidFill>
                  <a:srgbClr val="C00000"/>
                </a:solidFill>
              </a:rPr>
              <a:t>.</a:t>
            </a:r>
          </a:p>
          <a:p>
            <a:pPr marL="285750" indent="-285750">
              <a:lnSpc>
                <a:spcPct val="100000"/>
              </a:lnSpc>
              <a:buFont typeface="Arial" pitchFamily="34" charset="0"/>
              <a:buChar char="•"/>
            </a:pPr>
            <a:endParaRPr lang="en-US" sz="2000" i="1" dirty="0" smtClean="0">
              <a:solidFill>
                <a:srgbClr val="C00000"/>
              </a:solidFill>
            </a:endParaRPr>
          </a:p>
          <a:p>
            <a:pPr marL="285750" indent="-285750">
              <a:lnSpc>
                <a:spcPct val="100000"/>
              </a:lnSpc>
              <a:buFont typeface="Arial" pitchFamily="34" charset="0"/>
              <a:buChar char="•"/>
            </a:pPr>
            <a:r>
              <a:rPr lang="en-US" sz="2000" dirty="0" smtClean="0"/>
              <a:t>Hybrid error covariance models, which </a:t>
            </a:r>
            <a:r>
              <a:rPr lang="en-US" sz="2000" b="1" i="1" dirty="0" smtClean="0">
                <a:solidFill>
                  <a:srgbClr val="C00000"/>
                </a:solidFill>
              </a:rPr>
              <a:t>combine flow dependent (localized, ensemble-based) </a:t>
            </a:r>
            <a:r>
              <a:rPr lang="en-US" sz="2000" b="1" i="1" dirty="0">
                <a:solidFill>
                  <a:srgbClr val="C00000"/>
                </a:solidFill>
              </a:rPr>
              <a:t>and </a:t>
            </a:r>
            <a:r>
              <a:rPr lang="en-US" sz="2000" b="1" i="1" dirty="0" smtClean="0">
                <a:solidFill>
                  <a:srgbClr val="C00000"/>
                </a:solidFill>
              </a:rPr>
              <a:t>quasi-static (climatologically-based) error covariance estimates</a:t>
            </a:r>
            <a:r>
              <a:rPr lang="en-US" sz="2000" b="1" dirty="0" smtClean="0"/>
              <a:t>, </a:t>
            </a:r>
            <a:r>
              <a:rPr lang="en-US" sz="2000" dirty="0" smtClean="0"/>
              <a:t>have been shown to yield superior data assimilation performance. </a:t>
            </a:r>
          </a:p>
        </p:txBody>
      </p:sp>
    </p:spTree>
    <p:extLst>
      <p:ext uri="{BB962C8B-B14F-4D97-AF65-F5344CB8AC3E}">
        <p14:creationId xmlns:p14="http://schemas.microsoft.com/office/powerpoint/2010/main" val="329943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49F4B3C-13D2-46DA-96B2-728C388E6F3A}" type="slidenum">
              <a:rPr lang="en-US" smtClean="0"/>
              <a:pPr>
                <a:defRPr/>
              </a:pPr>
              <a:t>3</a:t>
            </a:fld>
            <a:endParaRPr lang="en-US" dirty="0"/>
          </a:p>
        </p:txBody>
      </p:sp>
      <p:sp>
        <p:nvSpPr>
          <p:cNvPr id="5" name="Title 4"/>
          <p:cNvSpPr>
            <a:spLocks noGrp="1"/>
          </p:cNvSpPr>
          <p:nvPr>
            <p:ph type="title"/>
          </p:nvPr>
        </p:nvSpPr>
        <p:spPr/>
        <p:txBody>
          <a:bodyPr>
            <a:noAutofit/>
          </a:bodyPr>
          <a:lstStyle/>
          <a:p>
            <a:r>
              <a:rPr lang="en-US" sz="3600" dirty="0" smtClean="0"/>
              <a:t>Introduction</a:t>
            </a:r>
            <a:endParaRPr lang="en-US" sz="3600" dirty="0"/>
          </a:p>
        </p:txBody>
      </p:sp>
      <p:sp>
        <p:nvSpPr>
          <p:cNvPr id="6" name="Content Placeholder 5"/>
          <p:cNvSpPr>
            <a:spLocks noGrp="1"/>
          </p:cNvSpPr>
          <p:nvPr>
            <p:ph idx="13"/>
          </p:nvPr>
        </p:nvSpPr>
        <p:spPr/>
        <p:txBody>
          <a:bodyPr>
            <a:noAutofit/>
          </a:bodyPr>
          <a:lstStyle/>
          <a:p>
            <a:pPr marL="285750" indent="-285750">
              <a:lnSpc>
                <a:spcPct val="100000"/>
              </a:lnSpc>
              <a:buFont typeface="Arial" pitchFamily="34" charset="0"/>
              <a:buChar char="•"/>
            </a:pPr>
            <a:r>
              <a:rPr lang="en-US" sz="2000" dirty="0" smtClean="0"/>
              <a:t>A </a:t>
            </a:r>
            <a:r>
              <a:rPr lang="en-US" sz="2000" dirty="0"/>
              <a:t>primary aim of </a:t>
            </a:r>
            <a:r>
              <a:rPr lang="en-US" sz="2000" dirty="0" smtClean="0"/>
              <a:t>this work </a:t>
            </a:r>
            <a:r>
              <a:rPr lang="en-US" sz="2000" dirty="0"/>
              <a:t>is to investigate the extent to which</a:t>
            </a:r>
            <a:r>
              <a:rPr lang="en-US" sz="2000" i="1" dirty="0">
                <a:solidFill>
                  <a:srgbClr val="C00000"/>
                </a:solidFill>
              </a:rPr>
              <a:t> </a:t>
            </a:r>
            <a:r>
              <a:rPr lang="en-US" sz="2000" b="1" i="1" dirty="0">
                <a:solidFill>
                  <a:srgbClr val="C00000"/>
                </a:solidFill>
              </a:rPr>
              <a:t>optimal hybridization parameters can be derived from an archive of (observation-minus-forecast, ensemble-variance) pairs</a:t>
            </a:r>
            <a:r>
              <a:rPr lang="en-US" sz="2000" dirty="0"/>
              <a:t> generated by a single long run of a h</a:t>
            </a:r>
            <a:r>
              <a:rPr lang="en-US" sz="2000" dirty="0" smtClean="0"/>
              <a:t>ybrid </a:t>
            </a:r>
            <a:r>
              <a:rPr lang="en-US" sz="2000" dirty="0"/>
              <a:t>data assimilation scheme. </a:t>
            </a:r>
            <a:endParaRPr lang="en-US" sz="2000" dirty="0" smtClean="0"/>
          </a:p>
          <a:p>
            <a:pPr>
              <a:lnSpc>
                <a:spcPct val="100000"/>
              </a:lnSpc>
            </a:pPr>
            <a:endParaRPr lang="en-US" sz="2000" dirty="0" smtClean="0"/>
          </a:p>
          <a:p>
            <a:pPr marL="285750" indent="-285750">
              <a:lnSpc>
                <a:spcPct val="100000"/>
              </a:lnSpc>
              <a:buFont typeface="Arial" pitchFamily="34" charset="0"/>
              <a:buChar char="•"/>
            </a:pPr>
            <a:r>
              <a:rPr lang="en-US" sz="2000" dirty="0" smtClean="0"/>
              <a:t>Such </a:t>
            </a:r>
            <a:r>
              <a:rPr lang="en-US" sz="2000" dirty="0"/>
              <a:t>an approach is attractive due to its simplicity and flexibility, benefits from the use of observational information, and has the potential to </a:t>
            </a:r>
            <a:r>
              <a:rPr lang="en-US" sz="2000" b="1" i="1" dirty="0">
                <a:solidFill>
                  <a:srgbClr val="C00000"/>
                </a:solidFill>
              </a:rPr>
              <a:t>greatly reduce the amount of time required to tune </a:t>
            </a:r>
            <a:r>
              <a:rPr lang="en-US" sz="2000" b="1" i="1" dirty="0" smtClean="0">
                <a:solidFill>
                  <a:srgbClr val="C00000"/>
                </a:solidFill>
              </a:rPr>
              <a:t>hybrid </a:t>
            </a:r>
            <a:r>
              <a:rPr lang="en-US" sz="2000" b="1" i="1" dirty="0">
                <a:solidFill>
                  <a:srgbClr val="C00000"/>
                </a:solidFill>
              </a:rPr>
              <a:t>error covariance models </a:t>
            </a:r>
          </a:p>
          <a:p>
            <a:pPr marL="285750" indent="-285750">
              <a:lnSpc>
                <a:spcPct val="100000"/>
              </a:lnSpc>
              <a:buFont typeface="Arial" pitchFamily="34" charset="0"/>
              <a:buChar char="•"/>
            </a:pPr>
            <a:endParaRPr lang="en-US" sz="2000" dirty="0"/>
          </a:p>
          <a:p>
            <a:pPr>
              <a:lnSpc>
                <a:spcPct val="100000"/>
              </a:lnSpc>
            </a:pPr>
            <a:endParaRPr lang="en-US" sz="2000" dirty="0" smtClean="0"/>
          </a:p>
        </p:txBody>
      </p:sp>
    </p:spTree>
    <p:extLst>
      <p:ext uri="{BB962C8B-B14F-4D97-AF65-F5344CB8AC3E}">
        <p14:creationId xmlns:p14="http://schemas.microsoft.com/office/powerpoint/2010/main" val="308913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016" y="1981200"/>
            <a:ext cx="4503984" cy="396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870364" y="457200"/>
            <a:ext cx="6650182" cy="403412"/>
          </a:xfrm>
        </p:spPr>
        <p:txBody>
          <a:bodyPr>
            <a:normAutofit fontScale="90000"/>
          </a:bodyPr>
          <a:lstStyle/>
          <a:p>
            <a:pPr defTabSz="923015">
              <a:defRPr/>
            </a:pPr>
            <a:r>
              <a:rPr lang="en-US" dirty="0"/>
              <a:t>Regression B</a:t>
            </a:r>
            <a:r>
              <a:rPr lang="en-US" dirty="0" smtClean="0"/>
              <a:t>ased </a:t>
            </a:r>
            <a:r>
              <a:rPr lang="en-US" dirty="0"/>
              <a:t>M</a:t>
            </a:r>
            <a:r>
              <a:rPr lang="en-US" dirty="0" smtClean="0"/>
              <a:t>odel </a:t>
            </a:r>
            <a:r>
              <a:rPr lang="en-US" dirty="0"/>
              <a:t>for the </a:t>
            </a:r>
            <a:r>
              <a:rPr lang="en-US" dirty="0" smtClean="0"/>
              <a:t>True Prior Variance</a:t>
            </a:r>
            <a:endParaRPr lang="en-US" dirty="0"/>
          </a:p>
        </p:txBody>
      </p:sp>
      <p:sp>
        <p:nvSpPr>
          <p:cNvPr id="5" name="Content Placeholder 4"/>
          <p:cNvSpPr>
            <a:spLocks noGrp="1"/>
          </p:cNvSpPr>
          <p:nvPr>
            <p:ph idx="13"/>
          </p:nvPr>
        </p:nvSpPr>
        <p:spPr>
          <a:xfrm>
            <a:off x="381000" y="1345168"/>
            <a:ext cx="4724400" cy="5017532"/>
          </a:xfrm>
        </p:spPr>
        <p:txBody>
          <a:bodyPr>
            <a:noAutofit/>
          </a:bodyPr>
          <a:lstStyle/>
          <a:p>
            <a:pPr marL="285750" indent="-285750">
              <a:lnSpc>
                <a:spcPct val="100000"/>
              </a:lnSpc>
              <a:buFont typeface="Arial" pitchFamily="34" charset="0"/>
              <a:buChar char="•"/>
            </a:pPr>
            <a:r>
              <a:rPr lang="en-US" sz="2000" dirty="0"/>
              <a:t>Bishop and Satterfield (2013</a:t>
            </a:r>
            <a:r>
              <a:rPr lang="en-US" sz="2000" dirty="0" smtClean="0"/>
              <a:t>) detail </a:t>
            </a:r>
            <a:r>
              <a:rPr lang="en-US" sz="2000" dirty="0"/>
              <a:t>a </a:t>
            </a:r>
            <a:r>
              <a:rPr lang="en-US" sz="2000" b="1" i="1" dirty="0">
                <a:solidFill>
                  <a:srgbClr val="C00000"/>
                </a:solidFill>
              </a:rPr>
              <a:t>distribution of true </a:t>
            </a:r>
            <a:r>
              <a:rPr lang="en-US" sz="2000" b="1" i="1" dirty="0" smtClean="0">
                <a:solidFill>
                  <a:srgbClr val="C00000"/>
                </a:solidFill>
              </a:rPr>
              <a:t>variances, </a:t>
            </a:r>
            <a:r>
              <a:rPr lang="en-US" sz="2000" b="1" i="1" dirty="0">
                <a:solidFill>
                  <a:srgbClr val="C00000"/>
                </a:solidFill>
              </a:rPr>
              <a:t>given an imperfect ensemble </a:t>
            </a:r>
            <a:r>
              <a:rPr lang="en-US" sz="2000" b="1" i="1" dirty="0" smtClean="0">
                <a:solidFill>
                  <a:srgbClr val="C00000"/>
                </a:solidFill>
              </a:rPr>
              <a:t>estimate</a:t>
            </a:r>
            <a:r>
              <a:rPr lang="en-US" sz="2000" b="1" dirty="0" smtClean="0"/>
              <a:t>.</a:t>
            </a:r>
            <a:endParaRPr lang="en-US" sz="2000" b="1" dirty="0"/>
          </a:p>
          <a:p>
            <a:pPr marL="285750" indent="-285750">
              <a:lnSpc>
                <a:spcPct val="100000"/>
              </a:lnSpc>
              <a:buFont typeface="Arial" pitchFamily="34" charset="0"/>
              <a:buChar char="•"/>
            </a:pPr>
            <a:r>
              <a:rPr lang="en-US" sz="2000" dirty="0" smtClean="0"/>
              <a:t>Here, we generalize this idea by estimating the </a:t>
            </a:r>
            <a:r>
              <a:rPr lang="en-US" sz="2000" b="1" i="1" dirty="0" smtClean="0">
                <a:solidFill>
                  <a:srgbClr val="C00000"/>
                </a:solidFill>
              </a:rPr>
              <a:t>mean </a:t>
            </a:r>
            <a:r>
              <a:rPr lang="en-US" sz="2000" b="1" i="1" dirty="0">
                <a:solidFill>
                  <a:srgbClr val="C00000"/>
                </a:solidFill>
              </a:rPr>
              <a:t>of </a:t>
            </a:r>
            <a:r>
              <a:rPr lang="en-US" sz="2000" b="1" i="1" dirty="0" smtClean="0">
                <a:solidFill>
                  <a:srgbClr val="C00000"/>
                </a:solidFill>
              </a:rPr>
              <a:t>this conditional </a:t>
            </a:r>
            <a:r>
              <a:rPr lang="en-US" sz="2000" b="1" i="1" dirty="0">
                <a:solidFill>
                  <a:srgbClr val="C00000"/>
                </a:solidFill>
              </a:rPr>
              <a:t>density </a:t>
            </a:r>
            <a:r>
              <a:rPr lang="en-US" sz="2000" b="1" i="1" dirty="0" smtClean="0">
                <a:solidFill>
                  <a:srgbClr val="C00000"/>
                </a:solidFill>
              </a:rPr>
              <a:t>using </a:t>
            </a:r>
            <a:r>
              <a:rPr lang="en-US" sz="2000" b="1" i="1" dirty="0">
                <a:solidFill>
                  <a:srgbClr val="C00000"/>
                </a:solidFill>
              </a:rPr>
              <a:t>the techniques of </a:t>
            </a:r>
            <a:r>
              <a:rPr lang="en-US" sz="2000" b="1" i="1" dirty="0" smtClean="0">
                <a:solidFill>
                  <a:srgbClr val="C00000"/>
                </a:solidFill>
              </a:rPr>
              <a:t>regression.  </a:t>
            </a:r>
            <a:endParaRPr lang="en-US" sz="2000" b="1" i="1" dirty="0">
              <a:solidFill>
                <a:srgbClr val="C00000"/>
              </a:solidFill>
            </a:endParaRPr>
          </a:p>
          <a:p>
            <a:pPr marL="285750" indent="-285750">
              <a:lnSpc>
                <a:spcPct val="100000"/>
              </a:lnSpc>
              <a:buFont typeface="Arial" pitchFamily="34" charset="0"/>
              <a:buChar char="•"/>
            </a:pPr>
            <a:r>
              <a:rPr lang="en-US" sz="2000" dirty="0" smtClean="0"/>
              <a:t>Although, in </a:t>
            </a:r>
            <a:r>
              <a:rPr lang="en-US" sz="2000" dirty="0"/>
              <a:t>practice, the true error variance is </a:t>
            </a:r>
            <a:r>
              <a:rPr lang="en-US" sz="2000" dirty="0" smtClean="0"/>
              <a:t>unknown, </a:t>
            </a:r>
            <a:r>
              <a:rPr lang="en-US" sz="2000" dirty="0"/>
              <a:t>this quantity can be </a:t>
            </a:r>
            <a:r>
              <a:rPr lang="en-US" sz="2000" b="1" i="1" dirty="0">
                <a:solidFill>
                  <a:srgbClr val="C00000"/>
                </a:solidFill>
              </a:rPr>
              <a:t>estimated as the difference between the innovation variance and the observation error </a:t>
            </a:r>
            <a:r>
              <a:rPr lang="en-US" sz="2000" b="1" i="1" dirty="0" smtClean="0">
                <a:solidFill>
                  <a:srgbClr val="C00000"/>
                </a:solidFill>
              </a:rPr>
              <a:t>variance</a:t>
            </a:r>
            <a:r>
              <a:rPr lang="en-US" sz="2000" b="1" dirty="0" smtClean="0">
                <a:solidFill>
                  <a:schemeClr val="accent1">
                    <a:lumMod val="75000"/>
                  </a:schemeClr>
                </a:solidFill>
              </a:rPr>
              <a:t>, </a:t>
            </a:r>
            <a:r>
              <a:rPr lang="en-US" sz="2000" dirty="0" smtClean="0">
                <a:solidFill>
                  <a:schemeClr val="accent1">
                    <a:lumMod val="75000"/>
                  </a:schemeClr>
                </a:solidFill>
              </a:rPr>
              <a:t>where o</a:t>
            </a:r>
            <a:r>
              <a:rPr lang="en-US" sz="2000" dirty="0" smtClean="0"/>
              <a:t>bservation </a:t>
            </a:r>
            <a:r>
              <a:rPr lang="en-US" sz="2000" dirty="0"/>
              <a:t>error variance estimates </a:t>
            </a:r>
            <a:r>
              <a:rPr lang="en-US" sz="2000" dirty="0" smtClean="0"/>
              <a:t>are obtained </a:t>
            </a:r>
            <a:r>
              <a:rPr lang="en-US" sz="2000" dirty="0"/>
              <a:t>using methods of </a:t>
            </a:r>
            <a:r>
              <a:rPr lang="en-US" sz="2000" dirty="0" err="1"/>
              <a:t>Desroziers</a:t>
            </a:r>
            <a:r>
              <a:rPr lang="en-US" sz="2000" dirty="0"/>
              <a:t> et al. </a:t>
            </a:r>
            <a:r>
              <a:rPr lang="en-US" sz="2000" dirty="0" smtClean="0"/>
              <a:t>(2005) among others.</a:t>
            </a:r>
            <a:endParaRPr lang="en-US" sz="2000" dirty="0"/>
          </a:p>
        </p:txBody>
      </p:sp>
      <p:sp>
        <p:nvSpPr>
          <p:cNvPr id="18" name="TextBox 17"/>
          <p:cNvSpPr txBox="1"/>
          <p:nvPr/>
        </p:nvSpPr>
        <p:spPr>
          <a:xfrm>
            <a:off x="5826162" y="1242536"/>
            <a:ext cx="2632038" cy="738664"/>
          </a:xfrm>
          <a:prstGeom prst="rect">
            <a:avLst/>
          </a:prstGeom>
          <a:noFill/>
          <a:ln>
            <a:solidFill>
              <a:schemeClr val="tx1"/>
            </a:solidFill>
          </a:ln>
        </p:spPr>
        <p:txBody>
          <a:bodyPr wrap="square" rtlCol="0">
            <a:spAutoFit/>
          </a:bodyPr>
          <a:lstStyle/>
          <a:p>
            <a:pPr algn="ctr"/>
            <a:r>
              <a:rPr lang="en-US" sz="1400" b="1" dirty="0" smtClean="0">
                <a:solidFill>
                  <a:srgbClr val="FF0000"/>
                </a:solidFill>
              </a:rPr>
              <a:t>Binned Sample-True Variance</a:t>
            </a:r>
          </a:p>
          <a:p>
            <a:pPr algn="ctr"/>
            <a:r>
              <a:rPr lang="en-US" sz="1400" b="1" dirty="0" smtClean="0">
                <a:solidFill>
                  <a:schemeClr val="accent5"/>
                </a:solidFill>
              </a:rPr>
              <a:t>Linear Regression Fit</a:t>
            </a:r>
            <a:endParaRPr lang="en-US" sz="1400" b="1" dirty="0">
              <a:solidFill>
                <a:schemeClr val="accent5"/>
              </a:solidFill>
            </a:endParaRPr>
          </a:p>
        </p:txBody>
      </p:sp>
      <p:sp>
        <p:nvSpPr>
          <p:cNvPr id="13" name="TextBox 12"/>
          <p:cNvSpPr txBox="1"/>
          <p:nvPr/>
        </p:nvSpPr>
        <p:spPr>
          <a:xfrm>
            <a:off x="5793883" y="2858869"/>
            <a:ext cx="2283317" cy="646331"/>
          </a:xfrm>
          <a:prstGeom prst="rect">
            <a:avLst/>
          </a:prstGeom>
          <a:noFill/>
        </p:spPr>
        <p:txBody>
          <a:bodyPr wrap="square" rtlCol="0">
            <a:spAutoFit/>
          </a:bodyPr>
          <a:lstStyle/>
          <a:p>
            <a:r>
              <a:rPr lang="en-US" b="1" dirty="0" smtClean="0">
                <a:solidFill>
                  <a:schemeClr val="accent1"/>
                </a:solidFill>
              </a:rPr>
              <a:t>Flow </a:t>
            </a:r>
            <a:br>
              <a:rPr lang="en-US" b="1" dirty="0" smtClean="0">
                <a:solidFill>
                  <a:schemeClr val="accent1"/>
                </a:solidFill>
              </a:rPr>
            </a:br>
            <a:r>
              <a:rPr lang="en-US" b="1" dirty="0" smtClean="0">
                <a:solidFill>
                  <a:schemeClr val="accent1"/>
                </a:solidFill>
              </a:rPr>
              <a:t>Dependent </a:t>
            </a:r>
            <a:endParaRPr lang="en-US" b="1" dirty="0">
              <a:solidFill>
                <a:schemeClr val="accent1"/>
              </a:solidFill>
            </a:endParaRPr>
          </a:p>
        </p:txBody>
      </p:sp>
      <p:sp>
        <p:nvSpPr>
          <p:cNvPr id="19" name="Left Brace 18"/>
          <p:cNvSpPr/>
          <p:nvPr/>
        </p:nvSpPr>
        <p:spPr>
          <a:xfrm rot="3800870">
            <a:off x="6952957" y="2417033"/>
            <a:ext cx="379394" cy="289457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0" name="TextBox 19"/>
          <p:cNvSpPr txBox="1"/>
          <p:nvPr/>
        </p:nvSpPr>
        <p:spPr>
          <a:xfrm>
            <a:off x="5791200" y="4812268"/>
            <a:ext cx="2283317" cy="369332"/>
          </a:xfrm>
          <a:prstGeom prst="rect">
            <a:avLst/>
          </a:prstGeom>
          <a:noFill/>
        </p:spPr>
        <p:txBody>
          <a:bodyPr wrap="square" rtlCol="0">
            <a:spAutoFit/>
          </a:bodyPr>
          <a:lstStyle/>
          <a:p>
            <a:r>
              <a:rPr lang="en-US" b="1" dirty="0" smtClean="0">
                <a:solidFill>
                  <a:schemeClr val="accent1"/>
                </a:solidFill>
              </a:rPr>
              <a:t>Static  </a:t>
            </a:r>
            <a:endParaRPr lang="en-US" b="1" dirty="0">
              <a:solidFill>
                <a:schemeClr val="accent1"/>
              </a:solidFill>
            </a:endParaRPr>
          </a:p>
        </p:txBody>
      </p:sp>
      <p:sp>
        <p:nvSpPr>
          <p:cNvPr id="2" name="Right Brace 1"/>
          <p:cNvSpPr/>
          <p:nvPr/>
        </p:nvSpPr>
        <p:spPr>
          <a:xfrm>
            <a:off x="5505695" y="4964667"/>
            <a:ext cx="245214" cy="293133"/>
          </a:xfrm>
          <a:prstGeom prst="rightBrace">
            <a:avLst>
              <a:gd name="adj1" fmla="val 833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3440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Regression Based Model for the True Prior Variance</a:t>
            </a:r>
          </a:p>
        </p:txBody>
      </p:sp>
      <p:sp>
        <p:nvSpPr>
          <p:cNvPr id="5" name="Content Placeholder 4"/>
          <p:cNvSpPr>
            <a:spLocks noGrp="1"/>
          </p:cNvSpPr>
          <p:nvPr>
            <p:ph idx="13"/>
          </p:nvPr>
        </p:nvSpPr>
        <p:spPr>
          <a:xfrm>
            <a:off x="381000" y="1219200"/>
            <a:ext cx="4724400" cy="5017532"/>
          </a:xfrm>
        </p:spPr>
        <p:txBody>
          <a:bodyPr>
            <a:normAutofit/>
          </a:bodyPr>
          <a:lstStyle/>
          <a:p>
            <a:pPr>
              <a:lnSpc>
                <a:spcPct val="100000"/>
              </a:lnSpc>
            </a:pPr>
            <a:endParaRPr lang="en-US" sz="2000" dirty="0" smtClean="0"/>
          </a:p>
          <a:p>
            <a:pPr marL="285750" indent="-285750">
              <a:lnSpc>
                <a:spcPct val="100000"/>
              </a:lnSpc>
              <a:buFont typeface="Arial" pitchFamily="34" charset="0"/>
              <a:buChar char="•"/>
            </a:pPr>
            <a:r>
              <a:rPr lang="en-US" sz="2000" dirty="0" smtClean="0"/>
              <a:t>A traditional linear </a:t>
            </a:r>
            <a:r>
              <a:rPr lang="en-US" sz="2000" dirty="0"/>
              <a:t>model would take the </a:t>
            </a:r>
            <a:r>
              <a:rPr lang="en-US" sz="2000" dirty="0" smtClean="0"/>
              <a:t>form:</a:t>
            </a:r>
          </a:p>
          <a:p>
            <a:pPr marL="285750" indent="-285750">
              <a:lnSpc>
                <a:spcPct val="100000"/>
              </a:lnSpc>
              <a:buFont typeface="Arial" pitchFamily="34" charset="0"/>
              <a:buChar char="•"/>
            </a:pPr>
            <a:endParaRPr lang="en-US" sz="2000" dirty="0"/>
          </a:p>
          <a:p>
            <a:pPr marL="285750" indent="-285750">
              <a:lnSpc>
                <a:spcPct val="100000"/>
              </a:lnSpc>
              <a:buFont typeface="Arial" pitchFamily="34" charset="0"/>
              <a:buChar char="•"/>
            </a:pPr>
            <a:endParaRPr lang="en-US" sz="2000" dirty="0" smtClean="0"/>
          </a:p>
          <a:p>
            <a:pPr marL="285750" indent="-285750">
              <a:lnSpc>
                <a:spcPct val="100000"/>
              </a:lnSpc>
              <a:buFont typeface="Arial" pitchFamily="34" charset="0"/>
              <a:buChar char="•"/>
            </a:pPr>
            <a:endParaRPr lang="en-US" sz="2000" dirty="0"/>
          </a:p>
          <a:p>
            <a:pPr marL="285750" indent="-285750">
              <a:lnSpc>
                <a:spcPct val="100000"/>
              </a:lnSpc>
              <a:buFont typeface="Arial" pitchFamily="34" charset="0"/>
              <a:buChar char="•"/>
            </a:pPr>
            <a:r>
              <a:rPr lang="en-US" sz="2000" dirty="0" smtClean="0"/>
              <a:t>A nonlinear relationship between the ensemble variance and true error variance</a:t>
            </a:r>
            <a:r>
              <a:rPr lang="en-US" sz="2000" dirty="0"/>
              <a:t> </a:t>
            </a:r>
            <a:r>
              <a:rPr lang="en-US" sz="2000" dirty="0" smtClean="0"/>
              <a:t>implies a more general form,</a:t>
            </a:r>
          </a:p>
        </p:txBody>
      </p:sp>
      <p:sp>
        <p:nvSpPr>
          <p:cNvPr id="18" name="TextBox 17"/>
          <p:cNvSpPr txBox="1"/>
          <p:nvPr/>
        </p:nvSpPr>
        <p:spPr>
          <a:xfrm>
            <a:off x="6130962" y="1166336"/>
            <a:ext cx="2632038" cy="738664"/>
          </a:xfrm>
          <a:prstGeom prst="rect">
            <a:avLst/>
          </a:prstGeom>
          <a:noFill/>
          <a:ln>
            <a:solidFill>
              <a:schemeClr val="tx1"/>
            </a:solidFill>
          </a:ln>
        </p:spPr>
        <p:txBody>
          <a:bodyPr wrap="square" rtlCol="0">
            <a:spAutoFit/>
          </a:bodyPr>
          <a:lstStyle/>
          <a:p>
            <a:pPr algn="ctr"/>
            <a:r>
              <a:rPr lang="en-US" sz="1400" b="1" dirty="0" smtClean="0">
                <a:solidFill>
                  <a:srgbClr val="FF0000"/>
                </a:solidFill>
              </a:rPr>
              <a:t>Binned Sample-True Variance</a:t>
            </a:r>
          </a:p>
          <a:p>
            <a:pPr algn="ctr"/>
            <a:r>
              <a:rPr lang="en-US" sz="1400" b="1" dirty="0" smtClean="0">
                <a:solidFill>
                  <a:schemeClr val="accent5"/>
                </a:solidFill>
              </a:rPr>
              <a:t>Linear Regression Fit</a:t>
            </a:r>
            <a:endParaRPr lang="en-US" sz="1400" b="1" dirty="0">
              <a:solidFill>
                <a:schemeClr val="accent5"/>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551" y="2034064"/>
            <a:ext cx="3438525" cy="474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03" y="4404502"/>
            <a:ext cx="5634896" cy="7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27399"/>
            <a:ext cx="5012671" cy="7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57900" y="2133600"/>
            <a:ext cx="2400300" cy="338554"/>
          </a:xfrm>
          <a:prstGeom prst="rect">
            <a:avLst/>
          </a:prstGeom>
          <a:noFill/>
        </p:spPr>
        <p:txBody>
          <a:bodyPr wrap="square" rtlCol="0">
            <a:spAutoFit/>
          </a:bodyPr>
          <a:lstStyle/>
          <a:p>
            <a:pPr marL="700316" lvl="2" indent="-285750">
              <a:lnSpc>
                <a:spcPct val="100000"/>
              </a:lnSpc>
            </a:pPr>
            <a:r>
              <a:rPr lang="el-GR" sz="1600" dirty="0"/>
              <a:t>σ</a:t>
            </a:r>
            <a:r>
              <a:rPr lang="en-US" sz="1600" baseline="-25000" dirty="0"/>
              <a:t>t</a:t>
            </a:r>
            <a:r>
              <a:rPr lang="en-US" sz="1600" baseline="30000" dirty="0"/>
              <a:t>2</a:t>
            </a:r>
            <a:r>
              <a:rPr lang="en-US" sz="1600" dirty="0"/>
              <a:t>~</a:t>
            </a:r>
            <a:r>
              <a:rPr lang="az-Cyrl-AZ" sz="1600" dirty="0"/>
              <a:t>Г</a:t>
            </a:r>
            <a:r>
              <a:rPr lang="en-US" sz="1600" baseline="30000" dirty="0"/>
              <a:t>-1</a:t>
            </a:r>
            <a:r>
              <a:rPr lang="en-US" sz="1600" dirty="0"/>
              <a:t>(</a:t>
            </a:r>
            <a:r>
              <a:rPr lang="el-GR" sz="1600" dirty="0"/>
              <a:t>α</a:t>
            </a:r>
            <a:r>
              <a:rPr lang="en-US" sz="1600" baseline="-25000" dirty="0"/>
              <a:t>t</a:t>
            </a:r>
            <a:r>
              <a:rPr lang="en-US" sz="1600" dirty="0"/>
              <a:t>=3 </a:t>
            </a:r>
            <a:r>
              <a:rPr lang="el-GR" sz="1600" dirty="0"/>
              <a:t>β</a:t>
            </a:r>
            <a:r>
              <a:rPr lang="en-US" sz="1600" baseline="-25000" dirty="0"/>
              <a:t>t</a:t>
            </a:r>
            <a:r>
              <a:rPr lang="en-US" sz="1600" dirty="0"/>
              <a:t>=2),</a:t>
            </a:r>
          </a:p>
        </p:txBody>
      </p:sp>
      <p:sp>
        <p:nvSpPr>
          <p:cNvPr id="10" name="TextBox 9"/>
          <p:cNvSpPr txBox="1"/>
          <p:nvPr/>
        </p:nvSpPr>
        <p:spPr>
          <a:xfrm>
            <a:off x="5981700" y="4614446"/>
            <a:ext cx="2400300" cy="338554"/>
          </a:xfrm>
          <a:prstGeom prst="rect">
            <a:avLst/>
          </a:prstGeom>
          <a:noFill/>
        </p:spPr>
        <p:txBody>
          <a:bodyPr wrap="square" rtlCol="0">
            <a:spAutoFit/>
          </a:bodyPr>
          <a:lstStyle/>
          <a:p>
            <a:pPr marL="700316" lvl="2" indent="-285750">
              <a:lnSpc>
                <a:spcPct val="100000"/>
              </a:lnSpc>
            </a:pPr>
            <a:r>
              <a:rPr lang="el-GR" sz="1600" dirty="0"/>
              <a:t>σ</a:t>
            </a:r>
            <a:r>
              <a:rPr lang="en-US" sz="1600" baseline="-25000" dirty="0" smtClean="0"/>
              <a:t>t</a:t>
            </a:r>
            <a:r>
              <a:rPr lang="en-US" sz="1600" baseline="30000" dirty="0" smtClean="0"/>
              <a:t>2</a:t>
            </a:r>
            <a:r>
              <a:rPr lang="en-US" sz="1600" dirty="0" smtClean="0"/>
              <a:t>~a+bu, </a:t>
            </a:r>
            <a:r>
              <a:rPr lang="en-US" sz="1600" dirty="0" err="1" smtClean="0"/>
              <a:t>u~U</a:t>
            </a:r>
            <a:r>
              <a:rPr lang="en-US" sz="1600" dirty="0" smtClean="0"/>
              <a:t>(0,1)</a:t>
            </a:r>
            <a:endParaRPr lang="en-US" sz="16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0626"/>
            <a:ext cx="33051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161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Defining the </a:t>
            </a:r>
            <a:r>
              <a:rPr lang="en-US" dirty="0" err="1" smtClean="0"/>
              <a:t>Kalman</a:t>
            </a:r>
            <a:r>
              <a:rPr lang="en-US" dirty="0" smtClean="0"/>
              <a:t> Gain</a:t>
            </a:r>
            <a:endParaRPr lang="en-US" dirty="0"/>
          </a:p>
        </p:txBody>
      </p:sp>
      <p:sp>
        <p:nvSpPr>
          <p:cNvPr id="2" name="Content Placeholder 1"/>
          <p:cNvSpPr>
            <a:spLocks noGrp="1"/>
          </p:cNvSpPr>
          <p:nvPr>
            <p:ph idx="13"/>
          </p:nvPr>
        </p:nvSpPr>
        <p:spPr/>
        <p:txBody>
          <a:bodyPr>
            <a:normAutofit/>
          </a:bodyPr>
          <a:lstStyle/>
          <a:p>
            <a:pPr marL="285750" indent="-285750">
              <a:buFont typeface="Arial" pitchFamily="34" charset="0"/>
              <a:buChar char="•"/>
            </a:pPr>
            <a:r>
              <a:rPr lang="en-US" sz="2000" dirty="0" smtClean="0"/>
              <a:t>Average error variance in a </a:t>
            </a:r>
            <a:r>
              <a:rPr lang="en-US" sz="2000" dirty="0" err="1" smtClean="0"/>
              <a:t>Kalman</a:t>
            </a:r>
            <a:r>
              <a:rPr lang="en-US" sz="2000" dirty="0" smtClean="0"/>
              <a:t> state estimate is</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lnSpc>
                <a:spcPct val="100000"/>
              </a:lnSpc>
              <a:buFont typeface="Arial" pitchFamily="34" charset="0"/>
              <a:buChar char="•"/>
            </a:pPr>
            <a:endParaRPr lang="en-US" sz="2000" dirty="0" smtClean="0"/>
          </a:p>
          <a:p>
            <a:pPr marL="342900" indent="-342900">
              <a:lnSpc>
                <a:spcPct val="100000"/>
              </a:lnSpc>
              <a:buFont typeface="Arial" pitchFamily="34" charset="0"/>
              <a:buChar char="•"/>
            </a:pPr>
            <a:r>
              <a:rPr lang="en-US" sz="2000" dirty="0" smtClean="0"/>
              <a:t>We perform the standard operations to derive the </a:t>
            </a:r>
            <a:r>
              <a:rPr lang="en-US" sz="2000" dirty="0" err="1" smtClean="0"/>
              <a:t>Kalman</a:t>
            </a:r>
            <a:r>
              <a:rPr lang="en-US" sz="2000" dirty="0" smtClean="0"/>
              <a:t> gain, G, that minimizes the posterior error.  We take the derivative of P</a:t>
            </a:r>
            <a:r>
              <a:rPr lang="en-US" sz="2000" baseline="-25000" dirty="0" smtClean="0"/>
              <a:t>a</a:t>
            </a:r>
            <a:r>
              <a:rPr lang="en-US" sz="2000" dirty="0" smtClean="0"/>
              <a:t> with respect to G and set the result equal to zero. </a:t>
            </a:r>
          </a:p>
          <a:p>
            <a:pPr marL="285750" indent="-285750">
              <a:buFont typeface="Arial" pitchFamily="34" charset="0"/>
              <a:buChar char="•"/>
            </a:pPr>
            <a:endParaRPr lang="en-US" sz="2000" dirty="0"/>
          </a:p>
          <a:p>
            <a:endParaRPr lang="en-US" sz="2000" dirty="0" smtClean="0"/>
          </a:p>
          <a:p>
            <a:endParaRPr lang="en-US" sz="2000" dirty="0"/>
          </a:p>
          <a:p>
            <a:endParaRPr lang="en-US" sz="2000" dirty="0" smtClean="0"/>
          </a:p>
          <a:p>
            <a:pPr marL="342900" indent="-342900">
              <a:buFont typeface="Arial" pitchFamily="34" charset="0"/>
              <a:buChar char="•"/>
            </a:pPr>
            <a:r>
              <a:rPr lang="en-US" sz="2000" dirty="0" smtClean="0"/>
              <a:t>Solving for </a:t>
            </a:r>
            <a:r>
              <a:rPr lang="en-US" sz="2000" b="1" dirty="0" smtClean="0"/>
              <a:t>G</a:t>
            </a:r>
            <a:r>
              <a:rPr lang="en-US" sz="2000" dirty="0" smtClean="0"/>
              <a:t>:</a:t>
            </a:r>
          </a:p>
          <a:p>
            <a:endParaRPr lang="en-US" sz="2000" dirty="0" smtClean="0"/>
          </a:p>
        </p:txBody>
      </p:sp>
      <p:sp>
        <p:nvSpPr>
          <p:cNvPr id="5" name="TextBox 4"/>
          <p:cNvSpPr txBox="1"/>
          <p:nvPr/>
        </p:nvSpPr>
        <p:spPr>
          <a:xfrm>
            <a:off x="4876800" y="5410200"/>
            <a:ext cx="41910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a:solidFill>
                  <a:schemeClr val="tx2"/>
                </a:solidFill>
              </a:rPr>
              <a:t>T</a:t>
            </a:r>
            <a:r>
              <a:rPr lang="en-US" sz="2000" b="1" dirty="0" smtClean="0">
                <a:solidFill>
                  <a:schemeClr val="tx2"/>
                </a:solidFill>
              </a:rPr>
              <a:t>he </a:t>
            </a:r>
            <a:r>
              <a:rPr lang="en-US" sz="2000" b="1" dirty="0">
                <a:solidFill>
                  <a:schemeClr val="tx2"/>
                </a:solidFill>
              </a:rPr>
              <a:t>gain that minimizes the posterior variance uses the expected true prior variance given an ensemble variance </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5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085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93724"/>
            <a:ext cx="5457825" cy="74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634" y="4287792"/>
            <a:ext cx="5162550" cy="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199" y="5562600"/>
            <a:ext cx="2961269" cy="118450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66898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Lorenz ’96 Model Experiments</a:t>
            </a:r>
          </a:p>
        </p:txBody>
      </p:sp>
      <p:sp>
        <p:nvSpPr>
          <p:cNvPr id="9" name="Content Placeholder 8"/>
          <p:cNvSpPr>
            <a:spLocks noGrp="1"/>
          </p:cNvSpPr>
          <p:nvPr>
            <p:ph idx="13"/>
          </p:nvPr>
        </p:nvSpPr>
        <p:spPr>
          <a:xfrm>
            <a:off x="76200" y="1456765"/>
            <a:ext cx="4267200" cy="5128702"/>
          </a:xfrm>
        </p:spPr>
        <p:txBody>
          <a:bodyPr>
            <a:normAutofit fontScale="62500" lnSpcReduction="20000"/>
          </a:bodyPr>
          <a:lstStyle/>
          <a:p>
            <a:pPr marL="285750" indent="-285750">
              <a:lnSpc>
                <a:spcPct val="120000"/>
              </a:lnSpc>
              <a:buFont typeface="Arial" pitchFamily="34" charset="0"/>
              <a:buChar char="•"/>
            </a:pPr>
            <a:r>
              <a:rPr lang="en-US" sz="2700" dirty="0"/>
              <a:t>We assess the </a:t>
            </a:r>
            <a:r>
              <a:rPr lang="en-US" sz="2700" dirty="0" smtClean="0"/>
              <a:t>regression based models of hybrid error covariance using </a:t>
            </a:r>
            <a:r>
              <a:rPr lang="en-US" sz="2700" dirty="0"/>
              <a:t>an implementation of the perturbed observations form of the Ensemble </a:t>
            </a:r>
            <a:r>
              <a:rPr lang="en-US" sz="2700" dirty="0" err="1"/>
              <a:t>Kalman</a:t>
            </a:r>
            <a:r>
              <a:rPr lang="en-US" sz="2700" dirty="0"/>
              <a:t> Filter (</a:t>
            </a:r>
            <a:r>
              <a:rPr lang="en-US" sz="2700" dirty="0" err="1"/>
              <a:t>EnKF</a:t>
            </a:r>
            <a:r>
              <a:rPr lang="en-US" sz="2700" dirty="0"/>
              <a:t>) on a 10-variable version of the Lorenz ’96 </a:t>
            </a:r>
            <a:r>
              <a:rPr lang="en-US" sz="2700" dirty="0" smtClean="0"/>
              <a:t>model.</a:t>
            </a:r>
          </a:p>
          <a:p>
            <a:pPr marL="285750" indent="-285750">
              <a:lnSpc>
                <a:spcPct val="120000"/>
              </a:lnSpc>
              <a:buFont typeface="Arial" pitchFamily="34" charset="0"/>
              <a:buChar char="•"/>
            </a:pPr>
            <a:r>
              <a:rPr lang="en-US" sz="2700" dirty="0" err="1" smtClean="0"/>
              <a:t>Gaspari</a:t>
            </a:r>
            <a:r>
              <a:rPr lang="en-US" sz="2700" dirty="0" smtClean="0"/>
              <a:t>-Cohn localization is applied to the ensemble based covariance matrix </a:t>
            </a:r>
          </a:p>
          <a:p>
            <a:pPr marL="285750" indent="-285750">
              <a:lnSpc>
                <a:spcPct val="120000"/>
              </a:lnSpc>
              <a:buFont typeface="Arial" pitchFamily="34" charset="0"/>
              <a:buChar char="•"/>
            </a:pPr>
            <a:r>
              <a:rPr lang="en-US" sz="2700" dirty="0" smtClean="0"/>
              <a:t>Every grid point is observed at each time step</a:t>
            </a:r>
          </a:p>
          <a:p>
            <a:pPr marL="285750" indent="-285750">
              <a:lnSpc>
                <a:spcPct val="120000"/>
              </a:lnSpc>
              <a:buFont typeface="Arial" pitchFamily="34" charset="0"/>
              <a:buChar char="•"/>
            </a:pPr>
            <a:r>
              <a:rPr lang="en-US" sz="2700" dirty="0" smtClean="0"/>
              <a:t>Multiplicative variance inflation is used to ensure that the ensemble variance approximately equals the mean squared error.</a:t>
            </a:r>
          </a:p>
          <a:p>
            <a:pPr marL="285750" indent="-285750">
              <a:lnSpc>
                <a:spcPct val="120000"/>
              </a:lnSpc>
              <a:buFont typeface="Arial" pitchFamily="34" charset="0"/>
              <a:buChar char="•"/>
            </a:pPr>
            <a:r>
              <a:rPr lang="en-US" sz="2700" dirty="0" smtClean="0"/>
              <a:t> A </a:t>
            </a:r>
            <a:r>
              <a:rPr lang="en-US" sz="2700" dirty="0"/>
              <a:t>static error covariance matrix is generated from a 100,000 time step run of fully ensemble based system </a:t>
            </a:r>
          </a:p>
          <a:p>
            <a:pPr marL="285750" indent="-285750">
              <a:lnSpc>
                <a:spcPct val="100000"/>
              </a:lnSpc>
              <a:buFont typeface="Arial" pitchFamily="34" charset="0"/>
              <a:buChar char="•"/>
            </a:pPr>
            <a:endParaRPr lang="en-US" sz="2000" dirty="0"/>
          </a:p>
        </p:txBody>
      </p:sp>
      <p:grpSp>
        <p:nvGrpSpPr>
          <p:cNvPr id="3" name="Group 2"/>
          <p:cNvGrpSpPr/>
          <p:nvPr/>
        </p:nvGrpSpPr>
        <p:grpSpPr>
          <a:xfrm>
            <a:off x="6400800" y="1143000"/>
            <a:ext cx="2438400" cy="5590032"/>
            <a:chOff x="6172200" y="124968"/>
            <a:chExt cx="2743200" cy="6309360"/>
          </a:xfrm>
        </p:grpSpPr>
        <p:pic>
          <p:nvPicPr>
            <p:cNvPr id="5" name="Picture 2" descr="C:\Users\satterfield\Desktop\k5_linear_ens_static_spread_skill_infl_e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24968"/>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atterfield\Desktop\k10_linear_ens_static_spread_skill_infl_e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376928"/>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satterfield\Desktop\k5_cubic_ens_static_spread_skill_infl_e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2200656"/>
              <a:ext cx="2743200" cy="20574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705600" y="1219200"/>
            <a:ext cx="791651" cy="369332"/>
          </a:xfrm>
          <a:prstGeom prst="rect">
            <a:avLst/>
          </a:prstGeom>
          <a:noFill/>
        </p:spPr>
        <p:txBody>
          <a:bodyPr wrap="square" rtlCol="0">
            <a:spAutoFit/>
          </a:bodyPr>
          <a:lstStyle/>
          <a:p>
            <a:r>
              <a:rPr lang="en-US" dirty="0" smtClean="0"/>
              <a:t>N</a:t>
            </a:r>
            <a:r>
              <a:rPr lang="en-US" baseline="-25000" dirty="0" smtClean="0"/>
              <a:t>e</a:t>
            </a:r>
            <a:r>
              <a:rPr lang="en-US" dirty="0" smtClean="0"/>
              <a:t>=5</a:t>
            </a:r>
            <a:endParaRPr lang="en-US" dirty="0"/>
          </a:p>
        </p:txBody>
      </p:sp>
      <p:sp>
        <p:nvSpPr>
          <p:cNvPr id="11" name="TextBox 10"/>
          <p:cNvSpPr txBox="1"/>
          <p:nvPr/>
        </p:nvSpPr>
        <p:spPr>
          <a:xfrm>
            <a:off x="6781800" y="2995136"/>
            <a:ext cx="791651" cy="369332"/>
          </a:xfrm>
          <a:prstGeom prst="rect">
            <a:avLst/>
          </a:prstGeom>
          <a:noFill/>
        </p:spPr>
        <p:txBody>
          <a:bodyPr wrap="square" rtlCol="0">
            <a:spAutoFit/>
          </a:bodyPr>
          <a:lstStyle/>
          <a:p>
            <a:r>
              <a:rPr lang="en-US" dirty="0" smtClean="0"/>
              <a:t>N</a:t>
            </a:r>
            <a:r>
              <a:rPr lang="en-US" baseline="-25000" dirty="0" smtClean="0"/>
              <a:t>e</a:t>
            </a:r>
            <a:r>
              <a:rPr lang="en-US" dirty="0" smtClean="0"/>
              <a:t>=5</a:t>
            </a:r>
            <a:endParaRPr lang="en-US" dirty="0"/>
          </a:p>
        </p:txBody>
      </p:sp>
      <p:sp>
        <p:nvSpPr>
          <p:cNvPr id="12" name="TextBox 11"/>
          <p:cNvSpPr txBox="1"/>
          <p:nvPr/>
        </p:nvSpPr>
        <p:spPr>
          <a:xfrm>
            <a:off x="6781800" y="4888468"/>
            <a:ext cx="978915" cy="369332"/>
          </a:xfrm>
          <a:prstGeom prst="rect">
            <a:avLst/>
          </a:prstGeom>
          <a:noFill/>
        </p:spPr>
        <p:txBody>
          <a:bodyPr wrap="square" rtlCol="0">
            <a:spAutoFit/>
          </a:bodyPr>
          <a:lstStyle/>
          <a:p>
            <a:r>
              <a:rPr lang="en-US" dirty="0" smtClean="0"/>
              <a:t>N</a:t>
            </a:r>
            <a:r>
              <a:rPr lang="en-US" baseline="-25000" dirty="0" smtClean="0"/>
              <a:t>e</a:t>
            </a:r>
            <a:r>
              <a:rPr lang="en-US" dirty="0" smtClean="0"/>
              <a:t>=10</a:t>
            </a:r>
            <a:endParaRPr lang="en-US" dirty="0"/>
          </a:p>
        </p:txBody>
      </p:sp>
      <p:sp>
        <p:nvSpPr>
          <p:cNvPr id="13" name="TextBox 12"/>
          <p:cNvSpPr txBox="1"/>
          <p:nvPr/>
        </p:nvSpPr>
        <p:spPr>
          <a:xfrm>
            <a:off x="6629400" y="6611112"/>
            <a:ext cx="2514600" cy="276999"/>
          </a:xfrm>
          <a:prstGeom prst="rect">
            <a:avLst/>
          </a:prstGeom>
          <a:solidFill>
            <a:schemeClr val="bg1"/>
          </a:solidFill>
        </p:spPr>
        <p:txBody>
          <a:bodyPr wrap="square" rtlCol="0">
            <a:spAutoFit/>
          </a:bodyPr>
          <a:lstStyle/>
          <a:p>
            <a:r>
              <a:rPr lang="en-US" sz="1200" dirty="0" smtClean="0"/>
              <a:t>Inflated Ensemble Variance</a:t>
            </a:r>
            <a:endParaRPr lang="en-US" sz="1200" dirty="0"/>
          </a:p>
        </p:txBody>
      </p:sp>
      <p:sp>
        <p:nvSpPr>
          <p:cNvPr id="19" name="TextBox 18"/>
          <p:cNvSpPr txBox="1"/>
          <p:nvPr/>
        </p:nvSpPr>
        <p:spPr>
          <a:xfrm rot="-5400000">
            <a:off x="3906678" y="3862745"/>
            <a:ext cx="5137666" cy="307777"/>
          </a:xfrm>
          <a:prstGeom prst="rect">
            <a:avLst/>
          </a:prstGeom>
          <a:solidFill>
            <a:schemeClr val="bg1"/>
          </a:solidFill>
        </p:spPr>
        <p:txBody>
          <a:bodyPr wrap="square" rtlCol="0">
            <a:spAutoFit/>
          </a:bodyPr>
          <a:lstStyle/>
          <a:p>
            <a:r>
              <a:rPr lang="en-US" sz="1400" dirty="0"/>
              <a:t> </a:t>
            </a:r>
            <a:r>
              <a:rPr lang="en-US" sz="1400" dirty="0" smtClean="0"/>
              <a:t>                                      True Error Variance</a:t>
            </a:r>
            <a:endParaRPr lang="en-US" sz="1400" dirty="0"/>
          </a:p>
        </p:txBody>
      </p:sp>
      <p:sp>
        <p:nvSpPr>
          <p:cNvPr id="8" name="Rectangle 7"/>
          <p:cNvSpPr/>
          <p:nvPr/>
        </p:nvSpPr>
        <p:spPr>
          <a:xfrm>
            <a:off x="7086600" y="2849881"/>
            <a:ext cx="1295400" cy="457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7239000" y="4678681"/>
            <a:ext cx="1295400" cy="1261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6705600" y="1535668"/>
            <a:ext cx="1290514" cy="369332"/>
          </a:xfrm>
          <a:prstGeom prst="rect">
            <a:avLst/>
          </a:prstGeom>
          <a:noFill/>
        </p:spPr>
        <p:txBody>
          <a:bodyPr wrap="square" rtlCol="0">
            <a:spAutoFit/>
          </a:bodyPr>
          <a:lstStyle/>
          <a:p>
            <a:r>
              <a:rPr lang="en-US" dirty="0" smtClean="0"/>
              <a:t>linear</a:t>
            </a:r>
            <a:endParaRPr lang="en-US" dirty="0"/>
          </a:p>
        </p:txBody>
      </p:sp>
      <p:sp>
        <p:nvSpPr>
          <p:cNvPr id="24" name="TextBox 23"/>
          <p:cNvSpPr txBox="1"/>
          <p:nvPr/>
        </p:nvSpPr>
        <p:spPr>
          <a:xfrm>
            <a:off x="6781800" y="3276600"/>
            <a:ext cx="1080296" cy="369332"/>
          </a:xfrm>
          <a:prstGeom prst="rect">
            <a:avLst/>
          </a:prstGeom>
          <a:noFill/>
        </p:spPr>
        <p:txBody>
          <a:bodyPr wrap="square" rtlCol="0">
            <a:spAutoFit/>
          </a:bodyPr>
          <a:lstStyle/>
          <a:p>
            <a:r>
              <a:rPr lang="en-US" dirty="0" smtClean="0"/>
              <a:t>cubic</a:t>
            </a:r>
            <a:endParaRPr lang="en-US" dirty="0"/>
          </a:p>
        </p:txBody>
      </p:sp>
      <p:sp>
        <p:nvSpPr>
          <p:cNvPr id="25" name="TextBox 24"/>
          <p:cNvSpPr txBox="1"/>
          <p:nvPr/>
        </p:nvSpPr>
        <p:spPr>
          <a:xfrm>
            <a:off x="6815608" y="5193268"/>
            <a:ext cx="880592" cy="369332"/>
          </a:xfrm>
          <a:prstGeom prst="rect">
            <a:avLst/>
          </a:prstGeom>
          <a:noFill/>
        </p:spPr>
        <p:txBody>
          <a:bodyPr wrap="square" rtlCol="0">
            <a:spAutoFit/>
          </a:bodyPr>
          <a:lstStyle/>
          <a:p>
            <a:r>
              <a:rPr lang="en-US" dirty="0" smtClean="0"/>
              <a:t>linear</a:t>
            </a:r>
            <a:endParaRPr lang="en-US" dirty="0"/>
          </a:p>
        </p:txBody>
      </p:sp>
      <p:sp>
        <p:nvSpPr>
          <p:cNvPr id="26" name="TextBox 25"/>
          <p:cNvSpPr txBox="1"/>
          <p:nvPr/>
        </p:nvSpPr>
        <p:spPr>
          <a:xfrm>
            <a:off x="6705600" y="1076980"/>
            <a:ext cx="2632038" cy="738664"/>
          </a:xfrm>
          <a:prstGeom prst="rect">
            <a:avLst/>
          </a:prstGeom>
          <a:noFill/>
          <a:ln>
            <a:noFill/>
          </a:ln>
        </p:spPr>
        <p:txBody>
          <a:bodyPr wrap="square" rtlCol="0">
            <a:spAutoFit/>
          </a:bodyPr>
          <a:lstStyle/>
          <a:p>
            <a:pPr algn="ctr"/>
            <a:r>
              <a:rPr lang="en-US" sz="1400" b="1" dirty="0" smtClean="0">
                <a:solidFill>
                  <a:srgbClr val="FF0000"/>
                </a:solidFill>
              </a:rPr>
              <a:t>One-to-One</a:t>
            </a:r>
            <a:endParaRPr lang="en-US" sz="1400" b="1" dirty="0">
              <a:solidFill>
                <a:srgbClr val="FF0000"/>
              </a:solidFill>
            </a:endParaRPr>
          </a:p>
          <a:p>
            <a:pPr algn="ctr"/>
            <a:r>
              <a:rPr lang="en-US" sz="1400" b="1" dirty="0" smtClean="0">
                <a:solidFill>
                  <a:schemeClr val="accent5"/>
                </a:solidFill>
              </a:rPr>
              <a:t>         Binned </a:t>
            </a:r>
            <a:r>
              <a:rPr lang="en-US" sz="1400" b="1" smtClean="0">
                <a:solidFill>
                  <a:schemeClr val="accent5"/>
                </a:solidFill>
              </a:rPr>
              <a:t>Sample-True Variance</a:t>
            </a:r>
            <a:endParaRPr lang="en-US" sz="1400" b="1" dirty="0">
              <a:solidFill>
                <a:schemeClr val="accent5"/>
              </a:solidFill>
            </a:endParaRPr>
          </a:p>
        </p:txBody>
      </p:sp>
      <p:sp>
        <p:nvSpPr>
          <p:cNvPr id="29" name="TextBox 28"/>
          <p:cNvSpPr txBox="1"/>
          <p:nvPr/>
        </p:nvSpPr>
        <p:spPr>
          <a:xfrm>
            <a:off x="4498778" y="1522274"/>
            <a:ext cx="1673422" cy="1754326"/>
          </a:xfrm>
          <a:prstGeom prst="rect">
            <a:avLst/>
          </a:prstGeom>
          <a:noFill/>
        </p:spPr>
        <p:txBody>
          <a:bodyPr wrap="square" rtlCol="0">
            <a:spAutoFit/>
          </a:bodyPr>
          <a:lstStyle/>
          <a:p>
            <a:r>
              <a:rPr lang="en-US" dirty="0" smtClean="0">
                <a:solidFill>
                  <a:schemeClr val="accent1">
                    <a:lumMod val="60000"/>
                    <a:lumOff val="40000"/>
                  </a:schemeClr>
                </a:solidFill>
              </a:rPr>
              <a:t>Cubic regression  gives a better fit than linear for 5–member case</a:t>
            </a:r>
            <a:endParaRPr lang="en-US" dirty="0">
              <a:solidFill>
                <a:schemeClr val="accent1">
                  <a:lumMod val="60000"/>
                  <a:lumOff val="40000"/>
                </a:schemeClr>
              </a:solidFill>
            </a:endParaRPr>
          </a:p>
        </p:txBody>
      </p:sp>
      <p:cxnSp>
        <p:nvCxnSpPr>
          <p:cNvPr id="33" name="Straight Arrow Connector 32"/>
          <p:cNvCxnSpPr/>
          <p:nvPr/>
        </p:nvCxnSpPr>
        <p:spPr>
          <a:xfrm>
            <a:off x="5815715" y="3179802"/>
            <a:ext cx="2070985" cy="7842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p:nvPr/>
        </p:nvCxnSpPr>
        <p:spPr>
          <a:xfrm flipV="1">
            <a:off x="5815715" y="2524035"/>
            <a:ext cx="1757736" cy="5919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9" name="TextBox 38"/>
          <p:cNvSpPr txBox="1"/>
          <p:nvPr/>
        </p:nvSpPr>
        <p:spPr>
          <a:xfrm>
            <a:off x="4495800" y="4847272"/>
            <a:ext cx="2057400" cy="1477328"/>
          </a:xfrm>
          <a:prstGeom prst="rect">
            <a:avLst/>
          </a:prstGeom>
          <a:noFill/>
        </p:spPr>
        <p:txBody>
          <a:bodyPr wrap="square" rtlCol="0">
            <a:spAutoFit/>
          </a:bodyPr>
          <a:lstStyle/>
          <a:p>
            <a:r>
              <a:rPr lang="en-US" dirty="0" smtClean="0">
                <a:solidFill>
                  <a:schemeClr val="accent1">
                    <a:lumMod val="60000"/>
                    <a:lumOff val="40000"/>
                  </a:schemeClr>
                </a:solidFill>
              </a:rPr>
              <a:t>For larger ensemble sizes, errors in the linear approximation are not as large</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60806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Lorenz ’96 </a:t>
            </a:r>
            <a:r>
              <a:rPr lang="en-US" dirty="0" smtClean="0"/>
              <a:t>Results: Tuning versus Regression Based </a:t>
            </a:r>
            <a:r>
              <a:rPr lang="en-US" dirty="0"/>
              <a:t>M</a:t>
            </a:r>
            <a:r>
              <a:rPr lang="en-US" dirty="0" smtClean="0"/>
              <a:t>odels</a:t>
            </a:r>
            <a:endParaRPr lang="en-US" dirty="0"/>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3115690" y="1695234"/>
            <a:ext cx="5661197" cy="320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410200" y="1491764"/>
            <a:ext cx="944051" cy="369332"/>
          </a:xfrm>
          <a:prstGeom prst="rect">
            <a:avLst/>
          </a:prstGeom>
          <a:noFill/>
        </p:spPr>
        <p:txBody>
          <a:bodyPr wrap="square" rtlCol="0">
            <a:spAutoFit/>
          </a:bodyPr>
          <a:lstStyle/>
          <a:p>
            <a:r>
              <a:rPr lang="en-US" dirty="0" smtClean="0"/>
              <a:t>N</a:t>
            </a:r>
            <a:r>
              <a:rPr lang="en-US" baseline="-25000" dirty="0" smtClean="0"/>
              <a:t>e</a:t>
            </a:r>
            <a:r>
              <a:rPr lang="en-US" dirty="0" smtClean="0"/>
              <a:t>=5</a:t>
            </a:r>
            <a:endParaRPr lang="en-US" dirty="0"/>
          </a:p>
        </p:txBody>
      </p:sp>
      <p:sp>
        <p:nvSpPr>
          <p:cNvPr id="18" name="TextBox 17"/>
          <p:cNvSpPr txBox="1"/>
          <p:nvPr/>
        </p:nvSpPr>
        <p:spPr>
          <a:xfrm>
            <a:off x="66339" y="2195036"/>
            <a:ext cx="2686722" cy="1477328"/>
          </a:xfrm>
          <a:prstGeom prst="rect">
            <a:avLst/>
          </a:prstGeom>
          <a:noFill/>
        </p:spPr>
        <p:txBody>
          <a:bodyPr wrap="square" rtlCol="0">
            <a:spAutoFit/>
          </a:bodyPr>
          <a:lstStyle/>
          <a:p>
            <a:r>
              <a:rPr lang="en-US" dirty="0" smtClean="0">
                <a:solidFill>
                  <a:srgbClr val="0070C0"/>
                </a:solidFill>
              </a:rPr>
              <a:t>Linear regression underestimates the optimal w</a:t>
            </a:r>
            <a:r>
              <a:rPr lang="en-US" baseline="-25000" dirty="0" smtClean="0">
                <a:solidFill>
                  <a:srgbClr val="0070C0"/>
                </a:solidFill>
              </a:rPr>
              <a:t>e</a:t>
            </a:r>
            <a:r>
              <a:rPr lang="en-US" dirty="0" smtClean="0">
                <a:solidFill>
                  <a:srgbClr val="0070C0"/>
                </a:solidFill>
              </a:rPr>
              <a:t>=0.7 found by “brute force” tuning</a:t>
            </a:r>
            <a:endParaRPr lang="en-US" dirty="0">
              <a:solidFill>
                <a:srgbClr val="0070C0"/>
              </a:solidFill>
            </a:endParaRPr>
          </a:p>
          <a:p>
            <a:endParaRPr lang="en-US" dirty="0"/>
          </a:p>
        </p:txBody>
      </p:sp>
      <p:cxnSp>
        <p:nvCxnSpPr>
          <p:cNvPr id="20" name="Straight Arrow Connector 19"/>
          <p:cNvCxnSpPr/>
          <p:nvPr/>
        </p:nvCxnSpPr>
        <p:spPr>
          <a:xfrm flipV="1">
            <a:off x="2772851" y="4343400"/>
            <a:ext cx="1341949" cy="723900"/>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457200" y="4191000"/>
            <a:ext cx="2362200" cy="1477328"/>
          </a:xfrm>
          <a:prstGeom prst="rect">
            <a:avLst/>
          </a:prstGeom>
          <a:noFill/>
        </p:spPr>
        <p:txBody>
          <a:bodyPr wrap="square" rtlCol="0">
            <a:spAutoFit/>
          </a:bodyPr>
          <a:lstStyle/>
          <a:p>
            <a:r>
              <a:rPr lang="en-US" dirty="0">
                <a:solidFill>
                  <a:srgbClr val="C00000"/>
                </a:solidFill>
              </a:rPr>
              <a:t>The cubic regression based hybrid shown in red gives a lower RMSE than any of the linear </a:t>
            </a:r>
            <a:r>
              <a:rPr lang="en-US" dirty="0" smtClean="0">
                <a:solidFill>
                  <a:srgbClr val="C00000"/>
                </a:solidFill>
              </a:rPr>
              <a:t>models</a:t>
            </a:r>
            <a:r>
              <a:rPr lang="en-US" dirty="0">
                <a:solidFill>
                  <a:srgbClr val="C00000"/>
                </a:solidFill>
              </a:rPr>
              <a:t>.</a:t>
            </a:r>
          </a:p>
        </p:txBody>
      </p:sp>
      <p:cxnSp>
        <p:nvCxnSpPr>
          <p:cNvPr id="23" name="Straight Arrow Connector 22"/>
          <p:cNvCxnSpPr/>
          <p:nvPr/>
        </p:nvCxnSpPr>
        <p:spPr>
          <a:xfrm>
            <a:off x="2753061" y="2993989"/>
            <a:ext cx="1361739" cy="20641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715000"/>
            <a:ext cx="3305175" cy="752475"/>
          </a:xfrm>
          <a:prstGeom prst="rect">
            <a:avLst/>
          </a:prstGeom>
          <a:ln>
            <a:solidFill>
              <a:schemeClr val="accent1"/>
            </a:solidFill>
          </a:ln>
          <a:extLst/>
        </p:spPr>
        <p:style>
          <a:lnRef idx="3">
            <a:schemeClr val="lt1"/>
          </a:lnRef>
          <a:fillRef idx="1">
            <a:schemeClr val="accent1"/>
          </a:fillRef>
          <a:effectRef idx="1">
            <a:schemeClr val="accent1"/>
          </a:effectRef>
          <a:fontRef idx="minor">
            <a:schemeClr val="lt1"/>
          </a:fontRef>
        </p:style>
      </p:pic>
      <p:sp>
        <p:nvSpPr>
          <p:cNvPr id="5" name="TextBox 4"/>
          <p:cNvSpPr txBox="1"/>
          <p:nvPr/>
        </p:nvSpPr>
        <p:spPr>
          <a:xfrm>
            <a:off x="5638800" y="4719935"/>
            <a:ext cx="9144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a:solidFill>
                  <a:schemeClr val="tx1"/>
                </a:solidFill>
              </a:rPr>
              <a:t>w</a:t>
            </a:r>
            <a:r>
              <a:rPr lang="en-US" sz="2400" i="1" baseline="-25000" dirty="0" smtClean="0">
                <a:solidFill>
                  <a:schemeClr val="tx1"/>
                </a:solidFill>
              </a:rPr>
              <a:t>e</a:t>
            </a:r>
            <a:endParaRPr lang="en-US" sz="2400" i="1" baseline="-25000" dirty="0">
              <a:solidFill>
                <a:schemeClr val="tx1"/>
              </a:solidFill>
            </a:endParaRPr>
          </a:p>
        </p:txBody>
      </p:sp>
    </p:spTree>
    <p:extLst>
      <p:ext uri="{BB962C8B-B14F-4D97-AF65-F5344CB8AC3E}">
        <p14:creationId xmlns:p14="http://schemas.microsoft.com/office/powerpoint/2010/main" val="123657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4" y="381000"/>
            <a:ext cx="6650182" cy="403412"/>
          </a:xfrm>
        </p:spPr>
        <p:txBody>
          <a:bodyPr>
            <a:normAutofit fontScale="90000"/>
          </a:bodyPr>
          <a:lstStyle/>
          <a:p>
            <a:r>
              <a:rPr lang="en-US" dirty="0"/>
              <a:t>Lorenz ’96 </a:t>
            </a:r>
            <a:r>
              <a:rPr lang="en-US" dirty="0" smtClean="0"/>
              <a:t>Results: Influence of Model Error and Observation Density</a:t>
            </a:r>
            <a:endParaRPr lang="en-US" dirty="0"/>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997361"/>
            <a:ext cx="508618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4611469"/>
            <a:ext cx="2667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Observe only 50% of the grid points</a:t>
            </a:r>
            <a:endParaRPr lang="en-US" dirty="0"/>
          </a:p>
        </p:txBody>
      </p:sp>
      <p:cxnSp>
        <p:nvCxnSpPr>
          <p:cNvPr id="5" name="Straight Arrow Connector 4"/>
          <p:cNvCxnSpPr/>
          <p:nvPr/>
        </p:nvCxnSpPr>
        <p:spPr>
          <a:xfrm>
            <a:off x="2590800" y="5965381"/>
            <a:ext cx="2080823" cy="1"/>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57200" y="5477996"/>
            <a:ext cx="2819400" cy="646331"/>
          </a:xfrm>
          <a:prstGeom prst="rect">
            <a:avLst/>
          </a:prstGeom>
          <a:noFill/>
        </p:spPr>
        <p:txBody>
          <a:bodyPr wrap="square" rtlCol="0">
            <a:spAutoFit/>
          </a:bodyPr>
          <a:lstStyle/>
          <a:p>
            <a:r>
              <a:rPr lang="en-US" dirty="0">
                <a:solidFill>
                  <a:srgbClr val="C00000"/>
                </a:solidFill>
              </a:rPr>
              <a:t>The </a:t>
            </a:r>
            <a:r>
              <a:rPr lang="en-US" dirty="0" smtClean="0">
                <a:solidFill>
                  <a:srgbClr val="C00000"/>
                </a:solidFill>
              </a:rPr>
              <a:t>cubic and linear fits converge</a:t>
            </a:r>
            <a:endParaRPr lang="en-US" dirty="0">
              <a:solidFill>
                <a:srgbClr val="C00000"/>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219200"/>
            <a:ext cx="508618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67192" y="1752600"/>
            <a:ext cx="2971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Include model error by changing the forcing in the nature run from F=8 to F=10</a:t>
            </a:r>
            <a:endParaRPr lang="en-US" dirty="0"/>
          </a:p>
        </p:txBody>
      </p:sp>
      <p:sp>
        <p:nvSpPr>
          <p:cNvPr id="10" name="TextBox 9"/>
          <p:cNvSpPr txBox="1"/>
          <p:nvPr/>
        </p:nvSpPr>
        <p:spPr>
          <a:xfrm>
            <a:off x="1247439" y="1371600"/>
            <a:ext cx="2686722" cy="1477328"/>
          </a:xfrm>
          <a:prstGeom prst="rect">
            <a:avLst/>
          </a:prstGeom>
          <a:noFill/>
        </p:spPr>
        <p:txBody>
          <a:bodyPr wrap="square" rtlCol="0">
            <a:spAutoFit/>
          </a:bodyPr>
          <a:lstStyle/>
          <a:p>
            <a:r>
              <a:rPr lang="en-US" dirty="0" smtClean="0">
                <a:solidFill>
                  <a:srgbClr val="0070C0"/>
                </a:solidFill>
              </a:rPr>
              <a:t>Brute force now finds minimum posterior error with  w</a:t>
            </a:r>
            <a:r>
              <a:rPr lang="en-US" baseline="-25000" dirty="0" smtClean="0">
                <a:solidFill>
                  <a:srgbClr val="0070C0"/>
                </a:solidFill>
              </a:rPr>
              <a:t>e</a:t>
            </a:r>
            <a:r>
              <a:rPr lang="en-US" dirty="0" smtClean="0">
                <a:solidFill>
                  <a:srgbClr val="0070C0"/>
                </a:solidFill>
              </a:rPr>
              <a:t>=0.6 consistent with a less accurate ensemble</a:t>
            </a:r>
            <a:endParaRPr lang="en-US" dirty="0"/>
          </a:p>
        </p:txBody>
      </p:sp>
      <p:cxnSp>
        <p:nvCxnSpPr>
          <p:cNvPr id="11" name="Straight Arrow Connector 10"/>
          <p:cNvCxnSpPr/>
          <p:nvPr/>
        </p:nvCxnSpPr>
        <p:spPr>
          <a:xfrm>
            <a:off x="3429000" y="2590800"/>
            <a:ext cx="1981200" cy="5948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589878" y="4243182"/>
            <a:ext cx="2686722" cy="1200329"/>
          </a:xfrm>
          <a:prstGeom prst="rect">
            <a:avLst/>
          </a:prstGeom>
          <a:noFill/>
        </p:spPr>
        <p:txBody>
          <a:bodyPr wrap="square" rtlCol="0">
            <a:spAutoFit/>
          </a:bodyPr>
          <a:lstStyle/>
          <a:p>
            <a:r>
              <a:rPr lang="en-US" dirty="0" smtClean="0">
                <a:solidFill>
                  <a:srgbClr val="0070C0"/>
                </a:solidFill>
              </a:rPr>
              <a:t>Brute force minimum posterior error (calculated over all points) with  w</a:t>
            </a:r>
            <a:r>
              <a:rPr lang="en-US" baseline="-25000" dirty="0" smtClean="0">
                <a:solidFill>
                  <a:srgbClr val="0070C0"/>
                </a:solidFill>
              </a:rPr>
              <a:t>e</a:t>
            </a:r>
            <a:r>
              <a:rPr lang="en-US" dirty="0" smtClean="0">
                <a:solidFill>
                  <a:srgbClr val="0070C0"/>
                </a:solidFill>
              </a:rPr>
              <a:t>=0.7</a:t>
            </a:r>
            <a:endParaRPr lang="en-US" dirty="0"/>
          </a:p>
        </p:txBody>
      </p:sp>
      <p:cxnSp>
        <p:nvCxnSpPr>
          <p:cNvPr id="13" name="Straight Arrow Connector 12"/>
          <p:cNvCxnSpPr/>
          <p:nvPr/>
        </p:nvCxnSpPr>
        <p:spPr>
          <a:xfrm>
            <a:off x="2971800" y="5324475"/>
            <a:ext cx="1895392" cy="4448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1247439" y="2848928"/>
            <a:ext cx="2590800" cy="923330"/>
          </a:xfrm>
          <a:prstGeom prst="rect">
            <a:avLst/>
          </a:prstGeom>
          <a:noFill/>
        </p:spPr>
        <p:txBody>
          <a:bodyPr wrap="square" rtlCol="0">
            <a:spAutoFit/>
          </a:bodyPr>
          <a:lstStyle/>
          <a:p>
            <a:r>
              <a:rPr lang="en-US" dirty="0" smtClean="0">
                <a:solidFill>
                  <a:srgbClr val="C00000"/>
                </a:solidFill>
              </a:rPr>
              <a:t>Little difference </a:t>
            </a:r>
            <a:r>
              <a:rPr lang="en-US" dirty="0">
                <a:solidFill>
                  <a:srgbClr val="C00000"/>
                </a:solidFill>
              </a:rPr>
              <a:t>is seen between the cubic and linear fits</a:t>
            </a:r>
          </a:p>
        </p:txBody>
      </p:sp>
      <p:cxnSp>
        <p:nvCxnSpPr>
          <p:cNvPr id="18" name="Straight Arrow Connector 17"/>
          <p:cNvCxnSpPr/>
          <p:nvPr/>
        </p:nvCxnSpPr>
        <p:spPr>
          <a:xfrm>
            <a:off x="2625314" y="3657601"/>
            <a:ext cx="1636174" cy="0"/>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1438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RL PPT">
      <a:dk1>
        <a:sysClr val="windowText" lastClr="000000"/>
      </a:dk1>
      <a:lt1>
        <a:sysClr val="window" lastClr="FFFFFF"/>
      </a:lt1>
      <a:dk2>
        <a:srgbClr val="1B365D"/>
      </a:dk2>
      <a:lt2>
        <a:srgbClr val="FABE07"/>
      </a:lt2>
      <a:accent1>
        <a:srgbClr val="1B365D"/>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 N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3173</TotalTime>
  <Words>1893</Words>
  <Application>Microsoft Office PowerPoint</Application>
  <PresentationFormat>On-screen Show (4:3)</PresentationFormat>
  <Paragraphs>176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Observation Informed Generalized Hybrid Error Covariance Models    </vt:lpstr>
      <vt:lpstr>Introduction</vt:lpstr>
      <vt:lpstr>Introduction</vt:lpstr>
      <vt:lpstr>Regression Based Model for the True Prior Variance</vt:lpstr>
      <vt:lpstr>Regression Based Model for the True Prior Variance</vt:lpstr>
      <vt:lpstr>Defining the Kalman Gain</vt:lpstr>
      <vt:lpstr>Lorenz ’96 Model Experiments</vt:lpstr>
      <vt:lpstr>Lorenz ’96 Results: Tuning versus Regression Based Models</vt:lpstr>
      <vt:lpstr>Lorenz ’96 Results: Influence of Model Error and Observation Density</vt:lpstr>
      <vt:lpstr>NAVGEM Results: Tuning versus Regression Based Models</vt:lpstr>
      <vt:lpstr>Main Conclusions</vt:lpstr>
      <vt:lpstr>Main Conclusions</vt:lpstr>
      <vt:lpstr>Future Work</vt:lpstr>
      <vt:lpstr>References</vt:lpstr>
    </vt:vector>
  </TitlesOfParts>
  <Company>Naval Research Laboratory, Monterey 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Likely Utility of Hybrid Weights Optimized for Variances in Hybrid Error Covariance Models</dc:title>
  <dc:creator>Satterfield, Dr. Elizabeth</dc:creator>
  <cp:lastModifiedBy>Satterfield, Dr. Elizabeth</cp:lastModifiedBy>
  <cp:revision>172</cp:revision>
  <cp:lastPrinted>2018-01-04T23:57:43Z</cp:lastPrinted>
  <dcterms:created xsi:type="dcterms:W3CDTF">2017-11-15T19:03:04Z</dcterms:created>
  <dcterms:modified xsi:type="dcterms:W3CDTF">2018-07-02T18:19:36Z</dcterms:modified>
</cp:coreProperties>
</file>