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328" r:id="rId4"/>
    <p:sldId id="329" r:id="rId5"/>
    <p:sldId id="330" r:id="rId6"/>
    <p:sldId id="331" r:id="rId7"/>
    <p:sldId id="259" r:id="rId8"/>
    <p:sldId id="260" r:id="rId9"/>
    <p:sldId id="261" r:id="rId10"/>
    <p:sldId id="262" r:id="rId11"/>
    <p:sldId id="263" r:id="rId12"/>
    <p:sldId id="265" r:id="rId13"/>
    <p:sldId id="267" r:id="rId14"/>
    <p:sldId id="309" r:id="rId15"/>
    <p:sldId id="269" r:id="rId16"/>
    <p:sldId id="271" r:id="rId17"/>
    <p:sldId id="339" r:id="rId18"/>
    <p:sldId id="310" r:id="rId19"/>
    <p:sldId id="273" r:id="rId20"/>
    <p:sldId id="274" r:id="rId21"/>
    <p:sldId id="275" r:id="rId22"/>
    <p:sldId id="276" r:id="rId23"/>
    <p:sldId id="277" r:id="rId24"/>
    <p:sldId id="340" r:id="rId25"/>
    <p:sldId id="293" r:id="rId26"/>
    <p:sldId id="297" r:id="rId27"/>
    <p:sldId id="298" r:id="rId28"/>
    <p:sldId id="299" r:id="rId29"/>
    <p:sldId id="300" r:id="rId30"/>
    <p:sldId id="301" r:id="rId31"/>
    <p:sldId id="325" r:id="rId32"/>
    <p:sldId id="341" r:id="rId33"/>
    <p:sldId id="342" r:id="rId34"/>
    <p:sldId id="307" r:id="rId35"/>
    <p:sldId id="326" r:id="rId36"/>
    <p:sldId id="327" r:id="rId37"/>
    <p:sldId id="308" r:id="rId38"/>
    <p:sldId id="316" r:id="rId39"/>
    <p:sldId id="332" r:id="rId40"/>
    <p:sldId id="294" r:id="rId41"/>
    <p:sldId id="296" r:id="rId42"/>
    <p:sldId id="321" r:id="rId43"/>
    <p:sldId id="334" r:id="rId44"/>
    <p:sldId id="335" r:id="rId45"/>
    <p:sldId id="336" r:id="rId46"/>
    <p:sldId id="337" r:id="rId47"/>
    <p:sldId id="338" r:id="rId48"/>
    <p:sldId id="317" r:id="rId49"/>
    <p:sldId id="318" r:id="rId50"/>
    <p:sldId id="319" r:id="rId51"/>
    <p:sldId id="320" r:id="rId52"/>
    <p:sldId id="343" r:id="rId53"/>
    <p:sldId id="344" r:id="rId54"/>
    <p:sldId id="345" r:id="rId55"/>
    <p:sldId id="346" r:id="rId56"/>
    <p:sldId id="266" r:id="rId57"/>
    <p:sldId id="34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800"/>
    <a:srgbClr val="800D00"/>
    <a:srgbClr val="6F0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86482"/>
  </p:normalViewPr>
  <p:slideViewPr>
    <p:cSldViewPr snapToGrid="0" snapToObjects="1">
      <p:cViewPr varScale="1">
        <p:scale>
          <a:sx n="80" d="100"/>
          <a:sy n="80" d="100"/>
        </p:scale>
        <p:origin x="1128" y="184"/>
      </p:cViewPr>
      <p:guideLst/>
    </p:cSldViewPr>
  </p:slideViewPr>
  <p:outlineViewPr>
    <p:cViewPr>
      <p:scale>
        <a:sx n="33" d="100"/>
        <a:sy n="33" d="100"/>
      </p:scale>
      <p:origin x="0" y="-38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ECFB1-F4AB-D04E-9A5A-7344382B5E3E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D885E-57ED-F447-9A3F-8CA7EF240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960hPa low produced by WRF</a:t>
            </a:r>
          </a:p>
          <a:p>
            <a:endParaRPr lang="en-US" dirty="0"/>
          </a:p>
          <a:p>
            <a:r>
              <a:rPr lang="en-US" dirty="0"/>
              <a:t>955hPa</a:t>
            </a:r>
            <a:r>
              <a:rPr lang="en-US" baseline="0" dirty="0"/>
              <a:t> low observed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br>
              <a:rPr lang="en-US" sz="1200" dirty="0">
                <a:solidFill>
                  <a:schemeClr val="bg2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-MU = </a:t>
            </a:r>
            <a:r>
              <a:rPr lang="en-US" dirty="0" err="1"/>
              <a:t>Pb</a:t>
            </a:r>
            <a:r>
              <a:rPr lang="en-US" dirty="0"/>
              <a:t>-Pt (pressure at bottom of model</a:t>
            </a:r>
            <a:r>
              <a:rPr lang="en-US" baseline="0" dirty="0"/>
              <a:t> space minus pressure at top of model space)</a:t>
            </a:r>
          </a:p>
          <a:p>
            <a:endParaRPr lang="en-US" baseline="0" dirty="0"/>
          </a:p>
          <a:p>
            <a:r>
              <a:rPr lang="en-US" baseline="0" dirty="0"/>
              <a:t>- Using F018 for adjoint analysis early time.  That’s 5 hours before the 2</a:t>
            </a:r>
            <a:r>
              <a:rPr lang="en-US" baseline="30000" dirty="0"/>
              <a:t>nd</a:t>
            </a:r>
            <a:r>
              <a:rPr lang="en-US" baseline="0" dirty="0"/>
              <a:t> surface cyclone (Kansas) develops.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56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31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Deepen trough</a:t>
            </a:r>
          </a:p>
          <a:p>
            <a:pPr marL="228600" indent="-228600">
              <a:buAutoNum type="arabicParenR"/>
            </a:pPr>
            <a:r>
              <a:rPr lang="en-US" dirty="0"/>
              <a:t>Increase ridge downstream. </a:t>
            </a:r>
          </a:p>
          <a:p>
            <a:pPr marL="228600" indent="-228600">
              <a:buAutoNum type="arabicParenR"/>
            </a:pPr>
            <a:r>
              <a:rPr lang="en-US" baseline="0" dirty="0"/>
              <a:t>         - Shown by </a:t>
            </a:r>
            <a:r>
              <a:rPr lang="en-US" baseline="0" dirty="0" err="1"/>
              <a:t>errico</a:t>
            </a:r>
            <a:r>
              <a:rPr lang="en-US" baseline="0" dirty="0"/>
              <a:t> and </a:t>
            </a:r>
            <a:r>
              <a:rPr lang="en-US" baseline="0" dirty="0" err="1"/>
              <a:t>vuckicevic</a:t>
            </a:r>
            <a:r>
              <a:rPr lang="en-US" baseline="0" dirty="0"/>
              <a:t> that most sensitivity related to enhancement of trough ridge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Narrow and increase speed of jet</a:t>
            </a:r>
          </a:p>
          <a:p>
            <a:pPr marL="0" indent="0">
              <a:buNone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Focus on the jet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52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Going to examine what adjoint can tell us about PV perturbations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95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Cold air advection into jet</a:t>
            </a:r>
          </a:p>
          <a:p>
            <a:r>
              <a:rPr lang="en-US" dirty="0"/>
              <a:t>2) Enhance subsidence of stratospheric high PV air into the jet and troposphere</a:t>
            </a:r>
          </a:p>
          <a:p>
            <a:r>
              <a:rPr lang="en-US" dirty="0"/>
              <a:t>3) Help increase the strength of </a:t>
            </a:r>
            <a:r>
              <a:rPr lang="en-US"/>
              <a:t>the trough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15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26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Xynthia</a:t>
            </a:r>
            <a:r>
              <a:rPr lang="en-US" dirty="0"/>
              <a:t>, developed over the Atlantic. high impact</a:t>
            </a:r>
            <a:r>
              <a:rPr lang="en-US" baseline="0" dirty="0"/>
              <a:t> event in Europe, flooding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Warm conveyer belt and atmospheric river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Alpine lee cyclogenesis in Alps, over Croatia</a:t>
            </a:r>
          </a:p>
          <a:p>
            <a:pPr marL="0" indent="0">
              <a:buFontTx/>
              <a:buNone/>
            </a:pPr>
            <a:r>
              <a:rPr lang="en-US" baseline="0" dirty="0"/>
              <a:t>- Most sensitive to trough and ridge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D885E-57ED-F447-9A3F-8CA7EF2408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16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!) An enhancement of horizontal temperature gradient, as indicated by sensitivity to temperature below the jet</a:t>
            </a:r>
          </a:p>
          <a:p>
            <a:r>
              <a:rPr lang="en-US" dirty="0"/>
              <a:t>2) Can indicate an even stronger jet, and a resultant increase in cyclonic vorticity production along the cyclonic shear side of the jet</a:t>
            </a:r>
          </a:p>
          <a:p>
            <a:r>
              <a:rPr lang="en-US" dirty="0"/>
              <a:t>3) This is what produces the cyclonic vorticity to enhance PV perturbation.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71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24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79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79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D885E-57ED-F447-9A3F-8CA7EF2408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08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80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23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 Adjoint analysis using PV,</a:t>
            </a:r>
            <a:r>
              <a:rPr lang="en-US" sz="2000" baseline="0" dirty="0"/>
              <a:t> need to figure out what code to modify in WRF_PLUS for model to output sensitivity to PV.  </a:t>
            </a:r>
            <a:endParaRPr lang="en-US" sz="2000" dirty="0"/>
          </a:p>
          <a:p>
            <a:endParaRPr lang="en-US" sz="2000" dirty="0"/>
          </a:p>
          <a:p>
            <a:pPr marL="171450" indent="-171450">
              <a:buFontTx/>
              <a:buChar char="-"/>
            </a:pPr>
            <a:r>
              <a:rPr lang="en-US" sz="2000" dirty="0"/>
              <a:t>Case study of modest extratropical cyclone to examine</a:t>
            </a:r>
            <a:r>
              <a:rPr lang="en-US" sz="2000" baseline="0" dirty="0"/>
              <a:t> what a modest cyclone is most sensitive to, in order for it to achieve explosive cyclogenesis.  Achieved by calculating and inserting ‘optimal perturbations’ into model using adjoint. 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36 hour analysis as adjoint run is most accurate in short time spans.  (tends to deviate on longer time scales due to linearity of model).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Optimal Perturbation: Specify the amount of change we wish to see in response function.  And make a calculation to perturb the appropriate initial conditions to achieve the specified change in the response function that costs the least amount of energy.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 Adjoint analysis using PV,</a:t>
            </a:r>
            <a:r>
              <a:rPr lang="en-US" sz="2000" baseline="0" dirty="0"/>
              <a:t> need to figure out what code to modify in WRF_PLUS for model to output sensitivity to PV.  </a:t>
            </a:r>
            <a:endParaRPr lang="en-US" sz="2000" dirty="0"/>
          </a:p>
          <a:p>
            <a:endParaRPr lang="en-US" sz="2000" dirty="0"/>
          </a:p>
          <a:p>
            <a:pPr marL="171450" indent="-171450">
              <a:buFontTx/>
              <a:buChar char="-"/>
            </a:pPr>
            <a:r>
              <a:rPr lang="en-US" sz="2000" dirty="0"/>
              <a:t>Case study of modest extratropical cyclone to examine</a:t>
            </a:r>
            <a:r>
              <a:rPr lang="en-US" sz="2000" baseline="0" dirty="0"/>
              <a:t> what a modest cyclone is most sensitive to, in order for it to achieve explosive cyclogenesis.  Achieved by calculating and inserting ‘optimal perturbations’ into model using adjoint. 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36 hour analysis as adjoint run is most accurate in short time spans.  (tends to deviate on longer time scales due to linearity of model).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Optimal Perturbation: Specify the amount of change we wish to see in response function.  And make a calculation to perturb the appropriate initial conditions to achieve the specified change in the response function that costs the least amount of energy.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9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 Adjoint analysis using PV,</a:t>
            </a:r>
            <a:r>
              <a:rPr lang="en-US" sz="2000" baseline="0" dirty="0"/>
              <a:t> need to figure out what code to modify in WRF_PLUS for model to output sensitivity to PV.  </a:t>
            </a:r>
            <a:endParaRPr lang="en-US" sz="2000" dirty="0"/>
          </a:p>
          <a:p>
            <a:endParaRPr lang="en-US" sz="2000" dirty="0"/>
          </a:p>
          <a:p>
            <a:pPr marL="171450" indent="-171450">
              <a:buFontTx/>
              <a:buChar char="-"/>
            </a:pPr>
            <a:r>
              <a:rPr lang="en-US" sz="2000" dirty="0"/>
              <a:t>Case study of modest extratropical cyclone to examine</a:t>
            </a:r>
            <a:r>
              <a:rPr lang="en-US" sz="2000" baseline="0" dirty="0"/>
              <a:t> what a modest cyclone is most sensitive to, in order for it to achieve explosive cyclogenesis.  Achieved by calculating and inserting ‘optimal perturbations’ into model using adjoint. 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36 hour analysis as adjoint run is most accurate in short time spans.  (tends to deviate on longer time scales due to linearity of model). </a:t>
            </a:r>
          </a:p>
          <a:p>
            <a:pPr marL="171450" indent="-171450">
              <a:buFontTx/>
              <a:buChar char="-"/>
            </a:pPr>
            <a:endParaRPr lang="en-US" sz="2000" baseline="0" dirty="0"/>
          </a:p>
          <a:p>
            <a:pPr marL="171450" indent="-171450">
              <a:buFontTx/>
              <a:buChar char="-"/>
            </a:pPr>
            <a:r>
              <a:rPr lang="en-US" sz="2000" baseline="0" dirty="0"/>
              <a:t>Optimal Perturbation: Specify the amount of change we wish to see in response function.  And make a calculation to perturb the appropriate initial conditions to achieve the specified change in the response function that costs the least amount of energy.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93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D885E-57ED-F447-9A3F-8CA7EF2408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Lagrange multiplier – strategy for finding local maxima and minima of a function subject to equality constraints</a:t>
            </a:r>
            <a:r>
              <a:rPr lang="en-US" baseline="0" dirty="0"/>
              <a:t>.  Constraints must </a:t>
            </a:r>
            <a:r>
              <a:rPr lang="en-US" baseline="0"/>
              <a:t>exactly satisfy one or more of the equations.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0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27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44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D885E-57ED-F447-9A3F-8CA7EF2408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9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38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Deepen trough</a:t>
            </a:r>
          </a:p>
          <a:p>
            <a:pPr marL="228600" indent="-228600">
              <a:buAutoNum type="arabicParenR"/>
            </a:pPr>
            <a:r>
              <a:rPr lang="en-US" dirty="0"/>
              <a:t>Increase ridge downstream</a:t>
            </a:r>
          </a:p>
          <a:p>
            <a:pPr marL="228600" indent="-228600">
              <a:buAutoNum type="arabicParenR"/>
            </a:pPr>
            <a:r>
              <a:rPr lang="en-US" dirty="0" err="1"/>
              <a:t>Advect</a:t>
            </a:r>
            <a:r>
              <a:rPr lang="en-US" dirty="0"/>
              <a:t> cold air into jet upstream, enhance subsidence</a:t>
            </a:r>
            <a:r>
              <a:rPr lang="en-US" baseline="0" dirty="0"/>
              <a:t> in jet, increases PV anomaly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543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Deepen trough</a:t>
            </a:r>
          </a:p>
          <a:p>
            <a:pPr marL="228600" indent="-228600">
              <a:buAutoNum type="arabicParenR"/>
            </a:pPr>
            <a:r>
              <a:rPr lang="en-US" dirty="0"/>
              <a:t>Increase ridge downstream</a:t>
            </a:r>
          </a:p>
          <a:p>
            <a:pPr marL="228600" indent="-228600">
              <a:buAutoNum type="arabicParenR"/>
            </a:pPr>
            <a:r>
              <a:rPr lang="en-US" dirty="0" err="1"/>
              <a:t>Advect</a:t>
            </a:r>
            <a:r>
              <a:rPr lang="en-US" dirty="0"/>
              <a:t> cold air into jet upstream, enhance subsidence</a:t>
            </a:r>
            <a:r>
              <a:rPr lang="en-US" baseline="0" dirty="0"/>
              <a:t> in jet, increases PV anomaly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74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Deepen trough</a:t>
            </a:r>
          </a:p>
          <a:p>
            <a:pPr marL="228600" indent="-228600">
              <a:buAutoNum type="arabicParenR"/>
            </a:pPr>
            <a:r>
              <a:rPr lang="en-US" dirty="0"/>
              <a:t>Increase ridge downstream</a:t>
            </a:r>
          </a:p>
          <a:p>
            <a:pPr marL="228600" indent="-228600">
              <a:buAutoNum type="arabicParenR"/>
            </a:pPr>
            <a:r>
              <a:rPr lang="en-US" dirty="0" err="1"/>
              <a:t>Advect</a:t>
            </a:r>
            <a:r>
              <a:rPr lang="en-US" dirty="0"/>
              <a:t> cold air into jet upstream, enhance subsidence</a:t>
            </a:r>
            <a:r>
              <a:rPr lang="en-US" baseline="0" dirty="0"/>
              <a:t> in jet, increases PV anomaly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36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550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848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87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4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D885E-57ED-F447-9A3F-8CA7EF2408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6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330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53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-MU = </a:t>
            </a:r>
            <a:r>
              <a:rPr lang="en-US" sz="2000" dirty="0" err="1"/>
              <a:t>Pb</a:t>
            </a:r>
            <a:r>
              <a:rPr lang="en-US" sz="2000" dirty="0"/>
              <a:t>-Pt (pressure at bottom of model</a:t>
            </a:r>
            <a:r>
              <a:rPr lang="en-US" sz="2000" baseline="0" dirty="0"/>
              <a:t> space minus pressure at top of model space)</a:t>
            </a:r>
          </a:p>
          <a:p>
            <a:endParaRPr lang="en-US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611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1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High wind: 65+ kts</a:t>
                </a:r>
              </a:p>
              <a:p>
                <a:r>
                  <a:rPr lang="en-US" sz="1200" dirty="0"/>
                  <a:t>Large hail: 2”+</a:t>
                </a:r>
              </a:p>
              <a:p>
                <a:endParaRPr lang="en-US" sz="12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200" dirty="0"/>
                  <a:t> = standard deviations from normal.  Anomalies</a:t>
                </a:r>
                <a:r>
                  <a:rPr lang="en-US" sz="1200" baseline="0" dirty="0"/>
                  <a:t> calculated by 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200" dirty="0"/>
                  <a:t> = (F-M)/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200" dirty="0"/>
                  <a:t>(1)</a:t>
                </a:r>
                <a:r>
                  <a:rPr lang="en-US" sz="1200" baseline="0" dirty="0"/>
                  <a:t>  </a:t>
                </a:r>
              </a:p>
              <a:p>
                <a:r>
                  <a:rPr lang="en-US" sz="1200" baseline="0" dirty="0"/>
                  <a:t>	F = value form the reanalysis data</a:t>
                </a:r>
              </a:p>
              <a:p>
                <a:r>
                  <a:rPr lang="en-US" sz="1200" baseline="0" dirty="0"/>
                  <a:t>	M = mean for the specified date and time</a:t>
                </a:r>
              </a:p>
              <a:p>
                <a:r>
                  <a:rPr lang="en-US" sz="1200" baseline="0" dirty="0"/>
                  <a:t>	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200" dirty="0"/>
                  <a:t>(1) = value of 1 standard</a:t>
                </a:r>
                <a:r>
                  <a:rPr lang="en-US" sz="1200" baseline="0" dirty="0"/>
                  <a:t> deviation</a:t>
                </a:r>
              </a:p>
              <a:p>
                <a:endParaRPr lang="en-US" sz="1200" baseline="0" dirty="0"/>
              </a:p>
              <a:p>
                <a:pPr marL="342900" indent="-342900">
                  <a:buFontTx/>
                  <a:buChar char="-"/>
                </a:pPr>
                <a:r>
                  <a:rPr lang="en-US" sz="1200" baseline="0" dirty="0"/>
                  <a:t>Jet feature perhaps related </a:t>
                </a:r>
                <a:r>
                  <a:rPr lang="en-US" sz="1200" baseline="0" dirty="0" err="1"/>
                  <a:t>toTyphoon</a:t>
                </a:r>
                <a:r>
                  <a:rPr lang="en-US" sz="1200" baseline="0" dirty="0"/>
                  <a:t> </a:t>
                </a:r>
                <a:r>
                  <a:rPr lang="en-US" sz="1200" baseline="0" dirty="0" err="1"/>
                  <a:t>Megi</a:t>
                </a:r>
                <a:r>
                  <a:rPr lang="en-US" sz="1200" baseline="0" dirty="0"/>
                  <a:t> present over west Pacific and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1200" baseline="0" dirty="0"/>
                  <a:t>Stronger storm tracks across Great Lakes region in la </a:t>
                </a:r>
                <a:r>
                  <a:rPr lang="en-US" sz="1200" baseline="0" dirty="0" err="1"/>
                  <a:t>nina</a:t>
                </a:r>
                <a:r>
                  <a:rPr lang="en-US" sz="1200" baseline="0" dirty="0"/>
                  <a:t>.  -1.7 </a:t>
                </a:r>
                <a:r>
                  <a:rPr lang="en-US" sz="1200" baseline="0" dirty="0" err="1"/>
                  <a:t>nino</a:t>
                </a:r>
                <a:r>
                  <a:rPr lang="en-US" sz="1200" baseline="0" dirty="0"/>
                  <a:t> index for (SON)</a:t>
                </a:r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 smtClean="0"/>
                  <a:t>High wind: 65+ kts</a:t>
                </a:r>
              </a:p>
              <a:p>
                <a:r>
                  <a:rPr lang="en-US" sz="1200" dirty="0" smtClean="0"/>
                  <a:t>Large hail: 2”+</a:t>
                </a:r>
              </a:p>
              <a:p>
                <a:endParaRPr lang="en-US" sz="120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200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sz="1200" dirty="0" smtClean="0"/>
                  <a:t> = standard deviations from normal.  Anomalies</a:t>
                </a:r>
                <a:r>
                  <a:rPr lang="en-US" sz="1200" baseline="0" dirty="0" smtClean="0"/>
                  <a:t> calculated by  </a:t>
                </a:r>
                <a:r>
                  <a:rPr lang="en-US" sz="1200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sz="1200" dirty="0" smtClean="0"/>
                  <a:t> = (F-M)/</a:t>
                </a:r>
                <a:r>
                  <a:rPr lang="en-US" sz="1200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sz="1200" dirty="0" smtClean="0"/>
                  <a:t>(1)</a:t>
                </a:r>
                <a:r>
                  <a:rPr lang="en-US" sz="1200" baseline="0" dirty="0" smtClean="0"/>
                  <a:t>  </a:t>
                </a:r>
              </a:p>
              <a:p>
                <a:r>
                  <a:rPr lang="en-US" sz="1200" baseline="0" dirty="0" smtClean="0"/>
                  <a:t>	F = value form the reanalysis data</a:t>
                </a:r>
              </a:p>
              <a:p>
                <a:r>
                  <a:rPr lang="en-US" sz="1200" baseline="0" dirty="0" smtClean="0"/>
                  <a:t>	M = mean for the specified date and time</a:t>
                </a:r>
              </a:p>
              <a:p>
                <a:r>
                  <a:rPr lang="en-US" sz="1200" baseline="0" dirty="0" smtClean="0"/>
                  <a:t>	</a:t>
                </a:r>
                <a:r>
                  <a:rPr lang="en-US" sz="1200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sz="1200" dirty="0" smtClean="0"/>
                  <a:t>(1) = value of 1 standard</a:t>
                </a:r>
                <a:r>
                  <a:rPr lang="en-US" sz="1200" baseline="0" dirty="0" smtClean="0"/>
                  <a:t> deviation</a:t>
                </a:r>
              </a:p>
              <a:p>
                <a:endParaRPr lang="en-US" sz="1200" baseline="0" dirty="0" smtClean="0"/>
              </a:p>
              <a:p>
                <a:pPr marL="342900" indent="-342900">
                  <a:buFontTx/>
                  <a:buChar char="-"/>
                </a:pPr>
                <a:r>
                  <a:rPr lang="en-US" sz="1200" baseline="0" dirty="0" smtClean="0"/>
                  <a:t>Jet feature perhaps related </a:t>
                </a:r>
                <a:r>
                  <a:rPr lang="en-US" sz="1200" baseline="0" dirty="0" err="1" smtClean="0"/>
                  <a:t>toTyphoon</a:t>
                </a:r>
                <a:r>
                  <a:rPr lang="en-US" sz="1200" baseline="0" dirty="0" smtClean="0"/>
                  <a:t> </a:t>
                </a:r>
                <a:r>
                  <a:rPr lang="en-US" sz="1200" baseline="0" dirty="0" err="1" smtClean="0"/>
                  <a:t>Megi</a:t>
                </a:r>
                <a:r>
                  <a:rPr lang="en-US" sz="1200" baseline="0" dirty="0" smtClean="0"/>
                  <a:t> present over west Pacific and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1200" baseline="0" dirty="0" smtClean="0"/>
                  <a:t>Stronger storm tracks across Great Lakes region in la </a:t>
                </a:r>
                <a:r>
                  <a:rPr lang="en-US" sz="1200" baseline="0" dirty="0" err="1" smtClean="0"/>
                  <a:t>nina</a:t>
                </a:r>
                <a:r>
                  <a:rPr lang="en-US" sz="1200" baseline="0" dirty="0" smtClean="0"/>
                  <a:t>.  -1.7 </a:t>
                </a:r>
                <a:r>
                  <a:rPr lang="en-US" sz="1200" baseline="0" dirty="0" err="1" smtClean="0"/>
                  <a:t>nino</a:t>
                </a:r>
                <a:r>
                  <a:rPr lang="en-US" sz="1200" baseline="0" dirty="0" smtClean="0"/>
                  <a:t> index for (SON)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High wind: 65+ kts</a:t>
                </a:r>
              </a:p>
              <a:p>
                <a:r>
                  <a:rPr lang="en-US" sz="2000" dirty="0"/>
                  <a:t>Large hail: 2”+</a:t>
                </a:r>
              </a:p>
              <a:p>
                <a:endParaRPr lang="en-US" sz="20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/>
                  <a:t> = standard deviations from normal.  Anomalies</a:t>
                </a:r>
                <a:r>
                  <a:rPr lang="en-US" sz="2000" baseline="0" dirty="0"/>
                  <a:t> calculated by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/>
                  <a:t> = (F-M)/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/>
                  <a:t>(1)</a:t>
                </a:r>
                <a:r>
                  <a:rPr lang="en-US" sz="2000" baseline="0" dirty="0"/>
                  <a:t>  </a:t>
                </a:r>
              </a:p>
              <a:p>
                <a:r>
                  <a:rPr lang="en-US" sz="2000" baseline="0" dirty="0"/>
                  <a:t>	F = value form the reanalysis data</a:t>
                </a:r>
              </a:p>
              <a:p>
                <a:r>
                  <a:rPr lang="en-US" sz="2000" baseline="0" dirty="0"/>
                  <a:t>	M = mean for the specified date and time</a:t>
                </a:r>
              </a:p>
              <a:p>
                <a:r>
                  <a:rPr lang="en-US" sz="2000" baseline="0" dirty="0"/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/>
                  <a:t>(1) = value of 1 standard</a:t>
                </a:r>
                <a:r>
                  <a:rPr lang="en-US" sz="2000" baseline="0" dirty="0"/>
                  <a:t> deviation</a:t>
                </a:r>
              </a:p>
              <a:p>
                <a:endParaRPr lang="en-US" sz="2000" baseline="0" dirty="0"/>
              </a:p>
              <a:p>
                <a:pPr marL="342900" indent="-342900">
                  <a:buFontTx/>
                  <a:buChar char="-"/>
                </a:pPr>
                <a:r>
                  <a:rPr lang="en-US" sz="2000" baseline="0" dirty="0"/>
                  <a:t>Jet feature perhaps related </a:t>
                </a:r>
                <a:r>
                  <a:rPr lang="en-US" sz="2000" baseline="0" dirty="0" err="1"/>
                  <a:t>toTyphoon</a:t>
                </a:r>
                <a:r>
                  <a:rPr lang="en-US" sz="2000" baseline="0" dirty="0"/>
                  <a:t> </a:t>
                </a:r>
                <a:r>
                  <a:rPr lang="en-US" sz="2000" baseline="0" dirty="0" err="1"/>
                  <a:t>Megi</a:t>
                </a:r>
                <a:r>
                  <a:rPr lang="en-US" sz="2000" baseline="0" dirty="0"/>
                  <a:t> present over west Pacific and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baseline="0" dirty="0"/>
                  <a:t>Stronger storm tracks across Great Lakes region in la </a:t>
                </a:r>
                <a:r>
                  <a:rPr lang="en-US" sz="2000" baseline="0" dirty="0" err="1"/>
                  <a:t>nina</a:t>
                </a:r>
                <a:r>
                  <a:rPr lang="en-US" sz="2000" baseline="0" dirty="0"/>
                  <a:t>.  -1.7 </a:t>
                </a:r>
                <a:r>
                  <a:rPr lang="en-US" sz="2000" baseline="0" dirty="0" err="1"/>
                  <a:t>nino</a:t>
                </a:r>
                <a:r>
                  <a:rPr lang="en-US" sz="2000" baseline="0" dirty="0"/>
                  <a:t> index for (SON)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High wind: 65+ kts</a:t>
                </a:r>
              </a:p>
              <a:p>
                <a:r>
                  <a:rPr lang="en-US" dirty="0" smtClean="0"/>
                  <a:t>Large </a:t>
                </a:r>
                <a:r>
                  <a:rPr lang="en-US" dirty="0" smtClean="0"/>
                  <a:t>hail</a:t>
                </a:r>
                <a:r>
                  <a:rPr lang="en-US" dirty="0" smtClean="0"/>
                  <a:t>: 2</a:t>
                </a:r>
                <a:r>
                  <a:rPr lang="en-US" dirty="0" smtClean="0"/>
                  <a:t>”+</a:t>
                </a:r>
              </a:p>
              <a:p>
                <a:pPr/>
                <a:endParaRPr lang="en-US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:r>
                  <a:rPr lang="en-US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dirty="0" smtClean="0"/>
                  <a:t> = standard deviations from normal.  Anomalies</a:t>
                </a:r>
                <a:r>
                  <a:rPr lang="en-US" baseline="0" dirty="0" smtClean="0"/>
                  <a:t> calculated by  </a:t>
                </a:r>
                <a:r>
                  <a:rPr lang="en-US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dirty="0" smtClean="0"/>
                  <a:t> = (F-M)/</a:t>
                </a:r>
                <a:r>
                  <a:rPr lang="en-US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dirty="0" smtClean="0"/>
                  <a:t>(1)</a:t>
                </a:r>
                <a:r>
                  <a:rPr lang="en-US" baseline="0" dirty="0" smtClean="0"/>
                  <a:t>  </a:t>
                </a:r>
              </a:p>
              <a:p>
                <a:pPr/>
                <a:r>
                  <a:rPr lang="en-US" baseline="0" dirty="0" smtClean="0"/>
                  <a:t>	F = value form the reanalysis data</a:t>
                </a:r>
              </a:p>
              <a:p>
                <a:pPr/>
                <a:r>
                  <a:rPr lang="en-US" baseline="0" dirty="0" smtClean="0"/>
                  <a:t>	M = mean for the specified date and time</a:t>
                </a:r>
              </a:p>
              <a:p>
                <a:pPr/>
                <a:r>
                  <a:rPr lang="en-US" baseline="0" dirty="0" smtClean="0"/>
                  <a:t>	</a:t>
                </a:r>
                <a:r>
                  <a:rPr lang="en-US" i="0" smtClean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lang="en-US" dirty="0" smtClean="0"/>
                  <a:t>(1) = value of 1 standard</a:t>
                </a:r>
                <a:r>
                  <a:rPr lang="en-US" baseline="0" dirty="0" smtClean="0"/>
                  <a:t> deviation</a:t>
                </a:r>
              </a:p>
              <a:p>
                <a:pPr/>
                <a:endParaRPr lang="en-US" baseline="0" dirty="0" smtClean="0"/>
              </a:p>
              <a:p>
                <a:pPr/>
                <a:r>
                  <a:rPr lang="en-US" baseline="0" dirty="0" smtClean="0"/>
                  <a:t>- Jet feature perhaps related to tropical activity and strong Typhoons present </a:t>
                </a:r>
                <a:r>
                  <a:rPr lang="en-US" baseline="0" smtClean="0"/>
                  <a:t>over tropical Pacific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0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NCEP operational model global tropospheric analysis data is same as used to initialize GFS, but with</a:t>
            </a:r>
            <a:r>
              <a:rPr lang="en-US" baseline="0" dirty="0"/>
              <a:t> more observations.  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84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1F95-A4BC-BF4B-B5DD-1090AACDF07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9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5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7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2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219FB-1AE6-8C4D-8899-E7E5BB51FD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8E27-6799-1546-8877-EA596F95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0.png"/><Relationship Id="rId3" Type="http://schemas.openxmlformats.org/officeDocument/2006/relationships/image" Target="../media/image12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48.png"/><Relationship Id="rId36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0.png"/><Relationship Id="rId3" Type="http://schemas.openxmlformats.org/officeDocument/2006/relationships/image" Target="../media/image13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28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2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eather.gov/source/zhu/ZHU_Training_Page/winds/pressure_winds/Pressure.htm" TargetMode="External"/><Relationship Id="rId4" Type="http://schemas.openxmlformats.org/officeDocument/2006/relationships/image" Target="../media/image3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climo/reports/101026_rpt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67" y="220133"/>
            <a:ext cx="11573692" cy="569595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bg2">
                    <a:lumMod val="90000"/>
                  </a:schemeClr>
                </a:solidFill>
              </a:rPr>
            </a:br>
            <a:br>
              <a:rPr lang="en-US" sz="36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4800" dirty="0">
                <a:solidFill>
                  <a:schemeClr val="bg2"/>
                </a:solidFill>
              </a:rPr>
              <a:t>Understanding the Sensitivities of Cyclogenesis Using Adjoint Analysis</a:t>
            </a:r>
            <a:br>
              <a:rPr lang="en-US" sz="4800" dirty="0">
                <a:solidFill>
                  <a:schemeClr val="bg2"/>
                </a:solidFill>
              </a:rPr>
            </a:b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Craig Oswald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Dr. Michael Morgan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University of Wisconsin – Madison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 err="1">
                <a:solidFill>
                  <a:schemeClr val="bg2"/>
                </a:solidFill>
              </a:rPr>
              <a:t>Adjoint</a:t>
            </a:r>
            <a:r>
              <a:rPr lang="en-US" sz="2800" dirty="0">
                <a:solidFill>
                  <a:schemeClr val="bg2"/>
                </a:solidFill>
              </a:rPr>
              <a:t> and Data Assimilation Workshop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2 July 2018</a:t>
            </a:r>
            <a:br>
              <a:rPr lang="en-US" sz="3600" dirty="0">
                <a:solidFill>
                  <a:schemeClr val="bg2"/>
                </a:solidFill>
              </a:rPr>
            </a:br>
            <a:endParaRPr lang="en-US" sz="3600" dirty="0">
              <a:solidFill>
                <a:srgbClr val="E6E3E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8" b="100000" l="0" r="98193">
                        <a14:foregroundMark x1="67470" y1="50299" x2="67470" y2="50299"/>
                        <a14:foregroundMark x1="17470" y1="24551" x2="17470" y2="24551"/>
                        <a14:foregroundMark x1="13253" y1="32335" x2="13253" y2="32335"/>
                        <a14:foregroundMark x1="48795" y1="10778" x2="48795" y2="10778"/>
                        <a14:foregroundMark x1="31325" y1="13772" x2="31325" y2="13772"/>
                        <a14:backgroundMark x1="79518" y1="32335" x2="79518" y2="32335"/>
                        <a14:backgroundMark x1="85542" y1="61677" x2="85542" y2="61677"/>
                        <a14:backgroundMark x1="80120" y1="72455" x2="80120" y2="72455"/>
                        <a14:backgroundMark x1="69277" y1="83234" x2="69277" y2="83234"/>
                        <a14:backgroundMark x1="54819" y1="86826" x2="54819" y2="86826"/>
                        <a14:backgroundMark x1="42169" y1="88024" x2="42169" y2="88024"/>
                        <a14:backgroundMark x1="27711" y1="82036" x2="27711" y2="82036"/>
                        <a14:backgroundMark x1="19277" y1="73054" x2="19277" y2="73054"/>
                        <a14:backgroundMark x1="16867" y1="61677" x2="16867" y2="61677"/>
                        <a14:backgroundMark x1="15060" y1="45509" x2="15060" y2="45509"/>
                        <a14:backgroundMark x1="19277" y1="32335" x2="19277" y2="32335"/>
                        <a14:backgroundMark x1="57831" y1="16766" x2="57831" y2="16766"/>
                        <a14:backgroundMark x1="71084" y1="21557" x2="71084" y2="21557"/>
                        <a14:backgroundMark x1="85542" y1="45509" x2="85542" y2="45509"/>
                        <a14:backgroundMark x1="42169" y1="16766" x2="42169" y2="16766"/>
                        <a14:backgroundMark x1="29518" y1="22754" x2="29518" y2="2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7" y="5314937"/>
            <a:ext cx="1216646" cy="122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" b="98227" l="0" r="98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949" y="5095286"/>
            <a:ext cx="911225" cy="14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" y="-186267"/>
            <a:ext cx="11904133" cy="1388532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Synoptic Analysis </a:t>
            </a:r>
            <a:r>
              <a:rPr lang="en-US" sz="2800" b="1" u="sng" dirty="0">
                <a:solidFill>
                  <a:schemeClr val="bg2"/>
                </a:solidFill>
              </a:rPr>
              <a:t>(NWP Simulation)</a:t>
            </a:r>
            <a:br>
              <a:rPr lang="en-US" sz="2800" b="1" u="sng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SLP, 2m temp (C), 10m wind (</a:t>
            </a:r>
            <a:r>
              <a:rPr lang="en-US" sz="2800" dirty="0" err="1">
                <a:solidFill>
                  <a:schemeClr val="bg2"/>
                </a:solidFill>
              </a:rPr>
              <a:t>kts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10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analysis_sfc_all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746" y="1053296"/>
            <a:ext cx="7557572" cy="56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" y="-186267"/>
            <a:ext cx="11904133" cy="1388532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Synoptic Analysis </a:t>
            </a:r>
            <a:r>
              <a:rPr lang="en-US" sz="2800" b="1" u="sng" dirty="0">
                <a:solidFill>
                  <a:schemeClr val="bg2"/>
                </a:solidFill>
              </a:rPr>
              <a:t>(NWP Simulation)</a:t>
            </a:r>
            <a:br>
              <a:rPr lang="en-US" sz="2800" b="1" u="sng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SLP, 2m temp (C), 10m wind (kts)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27 Oct./F48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223" y="1202265"/>
            <a:ext cx="471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6E3E5"/>
                </a:solidFill>
                <a:latin typeface="+mj-lt"/>
              </a:rPr>
              <a:t>WRF Simulation: 958.7hPa SLP minimum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5772" y="1202265"/>
            <a:ext cx="541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6E3E5"/>
                </a:solidFill>
                <a:latin typeface="+mj-lt"/>
              </a:rPr>
              <a:t>NCEP Analysis Data: 957.7hPa SLP minimum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" y="1602375"/>
            <a:ext cx="5808330" cy="4660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52" y="1602375"/>
            <a:ext cx="5802147" cy="46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" y="266701"/>
            <a:ext cx="11904133" cy="5497492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3600" b="1" u="sng" dirty="0">
                <a:solidFill>
                  <a:srgbClr val="E6E3E5"/>
                </a:solidFill>
              </a:rPr>
              <a:t>Synoptic Analysis </a:t>
            </a:r>
            <a:r>
              <a:rPr lang="en-US" sz="2800" b="1" u="sng" dirty="0">
                <a:solidFill>
                  <a:srgbClr val="E6E3E5"/>
                </a:solidFill>
              </a:rPr>
              <a:t>(NWP Simulation)</a:t>
            </a:r>
            <a:br>
              <a:rPr lang="en-US" sz="2800" b="1" u="sng" dirty="0">
                <a:solidFill>
                  <a:srgbClr val="E6E3E5"/>
                </a:solidFill>
              </a:rPr>
            </a:br>
            <a:br>
              <a:rPr lang="en-US" sz="2800" b="1" u="sng" dirty="0">
                <a:solidFill>
                  <a:srgbClr val="E6E3E5"/>
                </a:solidFill>
              </a:rPr>
            </a:br>
            <a:br>
              <a:rPr lang="en-US" sz="2800" b="1" u="sng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How is development of the cyclone sensitive to changes in the wind at the jet level?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How is development of the cyclone sensitive to changes in the wind and temperature at mid-levels?</a:t>
            </a:r>
            <a:br>
              <a:rPr lang="en-US" sz="2800" b="1" u="sng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12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0"/>
            <a:ext cx="4597399" cy="1744909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E6E3E5"/>
                </a:solidFill>
              </a:rPr>
              <a:t>Adjoint Analysis </a:t>
            </a:r>
            <a:r>
              <a:rPr lang="en-US" sz="2800" b="1" u="sng" dirty="0">
                <a:solidFill>
                  <a:srgbClr val="E6E3E5"/>
                </a:solidFill>
              </a:rPr>
              <a:t>(Response Function)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247650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rgbClr val="E6E3E5"/>
                </a:solidFill>
              </a:rPr>
              <a:t>13</a:t>
            </a:fld>
            <a:endParaRPr lang="en-US" dirty="0">
              <a:solidFill>
                <a:srgbClr val="E6E3E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1" y="1995129"/>
            <a:ext cx="49556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E6E3E5"/>
                </a:solidFill>
                <a:latin typeface="+mj-lt"/>
              </a:rPr>
              <a:t>Define ‘R’ to be minus the dry air mass of a vertical column of the atmosphere, as measured at the surface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E6E3E5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E6E3E5"/>
                </a:solidFill>
                <a:latin typeface="+mj-lt"/>
              </a:rPr>
              <a:t>‘R’ is area enclosed within the 988hPa SLP contour at the final forecast time (F048)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146677"/>
            <a:ext cx="6257757" cy="65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499" y="1458496"/>
            <a:ext cx="34789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300hPa height (m)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Sensitivity to wind vectors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48" y="1088020"/>
            <a:ext cx="7958361" cy="56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5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04" y="1076446"/>
            <a:ext cx="7964262" cy="570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499" y="1458496"/>
            <a:ext cx="34789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300hPa height (m)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Sensitivity to wind vectors</a:t>
            </a:r>
          </a:p>
        </p:txBody>
      </p:sp>
      <p:sp>
        <p:nvSpPr>
          <p:cNvPr id="14" name="Oval 13"/>
          <p:cNvSpPr/>
          <p:nvPr/>
        </p:nvSpPr>
        <p:spPr>
          <a:xfrm rot="18135818">
            <a:off x="5234675" y="1931107"/>
            <a:ext cx="1546146" cy="3041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0589633">
            <a:off x="7119603" y="1195697"/>
            <a:ext cx="1173480" cy="23658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4614904">
            <a:off x="5047920" y="3154371"/>
            <a:ext cx="1111980" cy="452543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5429701">
            <a:off x="6955329" y="2152326"/>
            <a:ext cx="1111980" cy="452543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4531851">
            <a:off x="7380301" y="2084001"/>
            <a:ext cx="1111980" cy="452543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666401">
            <a:off x="5870899" y="2874769"/>
            <a:ext cx="962787" cy="392830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9176" y="6356350"/>
            <a:ext cx="2743200" cy="365125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16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29" y="1090168"/>
            <a:ext cx="7847699" cy="5707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131763" y="4409986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763" y="4409986"/>
                <a:ext cx="785732" cy="523220"/>
              </a:xfrm>
              <a:prstGeom prst="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blipFill rotWithShape="0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blipFill rotWithShape="0"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46894" y="1090168"/>
            <a:ext cx="40959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- 300hPa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 </a:t>
            </a:r>
          </a:p>
          <a:p>
            <a:pPr marL="403225" indent="-403225"/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9525" indent="-9525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1371" y="6337390"/>
            <a:ext cx="23604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       -6         -4          </a:t>
            </a:r>
            <a:r>
              <a:rPr lang="en-US" sz="800" b="1"/>
              <a:t>-2          0          5.5       7.5       9.5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059344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9176" y="6356350"/>
            <a:ext cx="2743200" cy="365125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17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98" y="1090168"/>
            <a:ext cx="7807564" cy="567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195559" y="4399354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59" y="4399354"/>
                <a:ext cx="785732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blipFill rotWithShape="0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blipFill rotWithShape="0"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46894" y="1090168"/>
            <a:ext cx="41455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- 300hPa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 </a:t>
            </a:r>
          </a:p>
          <a:p>
            <a:pPr marL="403225" indent="-403225"/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 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71371" y="6337390"/>
            <a:ext cx="23604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       -6         -4          </a:t>
            </a:r>
            <a:r>
              <a:rPr lang="en-US" sz="800" b="1"/>
              <a:t>-2          0          5.5       7.5       9.5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97611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9176" y="6356350"/>
            <a:ext cx="2743200" cy="365125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98" y="1090168"/>
            <a:ext cx="7807564" cy="567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188946" y="4423909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946" y="4423909"/>
                <a:ext cx="785732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49" y="3545033"/>
                <a:ext cx="783726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/>
          <p:cNvSpPr/>
          <p:nvPr/>
        </p:nvSpPr>
        <p:spPr>
          <a:xfrm rot="4036301">
            <a:off x="4669810" y="2905755"/>
            <a:ext cx="1831239" cy="695200"/>
          </a:xfrm>
          <a:prstGeom prst="rightArrow">
            <a:avLst/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1585" y="3560805"/>
                <a:ext cx="78573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971" y="2631508"/>
                <a:ext cx="783726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46894" y="1090168"/>
            <a:ext cx="41455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- 300hPa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 </a:t>
            </a:r>
          </a:p>
          <a:p>
            <a:pPr marL="403225" indent="-403225"/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 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Resultant wind enhancement vectors</a:t>
            </a:r>
          </a:p>
          <a:p>
            <a:pPr marL="403225" indent="-403225"/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03225" indent="-403225"/>
            <a:r>
              <a:rPr lang="en-US" sz="2800" dirty="0">
                <a:solidFill>
                  <a:schemeClr val="bg2"/>
                </a:solidFill>
                <a:latin typeface="+mj-lt"/>
              </a:rPr>
              <a:t>-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71371" y="6337390"/>
            <a:ext cx="23604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       -6         -4          </a:t>
            </a:r>
            <a:r>
              <a:rPr lang="en-US" sz="800" b="1"/>
              <a:t>-2          0          5.5       7.5       9.5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240554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Simulation: Location of Cross Section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02" y="1091103"/>
            <a:ext cx="5144296" cy="56303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19</a:t>
            </a:fld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25163" y="2158409"/>
            <a:ext cx="2041452" cy="35512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66615" y="1896799"/>
            <a:ext cx="394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0078" y="5420117"/>
            <a:ext cx="35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013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266" y="-1"/>
            <a:ext cx="11717867" cy="6721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Motivation 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How can an adjoint model and sensitivity analysis be applied in a study of explosive extratropical cyclogenesis?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</a:t>
            </a:r>
            <a:r>
              <a:rPr lang="en-US" sz="2800" dirty="0" err="1">
                <a:solidFill>
                  <a:schemeClr val="bg2"/>
                </a:solidFill>
              </a:rPr>
              <a:t>Xynthia</a:t>
            </a:r>
            <a:r>
              <a:rPr lang="en-US" sz="2800" dirty="0">
                <a:solidFill>
                  <a:schemeClr val="bg2"/>
                </a:solidFill>
              </a:rPr>
              <a:t> case study (Doyle et al., 2013)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Alpine lee cyclogenesis during ALPEX (</a:t>
            </a:r>
            <a:r>
              <a:rPr lang="en-US" sz="2800" dirty="0" err="1">
                <a:solidFill>
                  <a:schemeClr val="bg2"/>
                </a:solidFill>
              </a:rPr>
              <a:t>Errico</a:t>
            </a:r>
            <a:r>
              <a:rPr lang="en-US" sz="2800" dirty="0">
                <a:solidFill>
                  <a:schemeClr val="bg2"/>
                </a:solidFill>
              </a:rPr>
              <a:t> and </a:t>
            </a:r>
            <a:r>
              <a:rPr lang="en-US" sz="2800" dirty="0" err="1">
                <a:solidFill>
                  <a:schemeClr val="bg2"/>
                </a:solidFill>
              </a:rPr>
              <a:t>Vukicevic</a:t>
            </a:r>
            <a:r>
              <a:rPr lang="en-US" sz="2800" dirty="0">
                <a:solidFill>
                  <a:schemeClr val="bg2"/>
                </a:solidFill>
              </a:rPr>
              <a:t>, 1991)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Adjoint Simulation: Cross Section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500" y="1458496"/>
            <a:ext cx="4559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1.5 and 3.5 PVU surfaces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Potential temp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94" y="1116419"/>
            <a:ext cx="7573244" cy="5605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3714" y="6399729"/>
            <a:ext cx="32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4461" y="6399729"/>
            <a:ext cx="3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12630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54000"/>
            <a:ext cx="12103100" cy="1587500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Adjoint Simulation: Cross Section </a:t>
            </a:r>
            <a:r>
              <a:rPr lang="en-US" sz="31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21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51" y="1127051"/>
            <a:ext cx="7580105" cy="5642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1458496"/>
            <a:ext cx="4559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1.5 and 3.5 PVU surfaces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Potential temp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Sensitivity to vorticity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anticyclonic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: purple fill, cyclonic: gold fill)</a:t>
            </a:r>
          </a:p>
          <a:p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3714" y="6399729"/>
            <a:ext cx="32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4461" y="6399729"/>
            <a:ext cx="3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8718" y="6356350"/>
            <a:ext cx="1665082" cy="143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400"/>
              </a:lnSpc>
            </a:pPr>
            <a:r>
              <a:rPr lang="en-US" sz="800" b="1"/>
              <a:t>      -12   -10   -8      0      8     10    12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66967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28600"/>
            <a:ext cx="12103100" cy="1587500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Adjoint Simulation: Cross Section </a:t>
            </a:r>
            <a:r>
              <a:rPr lang="en-US" sz="31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22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77" y="1145894"/>
            <a:ext cx="7554790" cy="5623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99" y="1282869"/>
            <a:ext cx="4559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1.5 and 3.5 PVU surfaces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Potential temp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Sensitivity to vorticity (anticyclonic: purple fill, cyclonic: gold fill)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Sensitivity to temp. (cold: blue fill, warm: red fill)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4461" y="6399729"/>
            <a:ext cx="3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3714" y="6399729"/>
            <a:ext cx="32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88718" y="6356350"/>
            <a:ext cx="1665082" cy="143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400"/>
              </a:lnSpc>
            </a:pPr>
            <a:r>
              <a:rPr lang="en-US" sz="800" b="1"/>
              <a:t>      -12   -10   -8      0      8     10    12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691449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28600"/>
            <a:ext cx="12103100" cy="1587500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Adjoint Simulation: Cross Section </a:t>
            </a:r>
            <a:r>
              <a:rPr lang="en-US" sz="31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23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77" y="1145894"/>
            <a:ext cx="7554790" cy="5623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7800" y="1215076"/>
                <a:ext cx="4383567" cy="369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u="sng" dirty="0">
                    <a:solidFill>
                      <a:srgbClr val="E6E3E5"/>
                    </a:solidFill>
                    <a:latin typeface="+mj-lt"/>
                  </a:rPr>
                  <a:t>Interpretation</a:t>
                </a: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Examine this in the context of </a:t>
                </a:r>
                <a:r>
                  <a:rPr lang="en-US" sz="2800" dirty="0" err="1">
                    <a:solidFill>
                      <a:srgbClr val="E6E3E5"/>
                    </a:solidFill>
                    <a:latin typeface="+mj-lt"/>
                  </a:rPr>
                  <a:t>Ertel’s</a:t>
                </a: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PV equation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𝑞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𝜁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)∙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𝜕𝜃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00" y="1215076"/>
                <a:ext cx="4383567" cy="3692549"/>
              </a:xfrm>
              <a:prstGeom prst="rect">
                <a:avLst/>
              </a:prstGeom>
              <a:blipFill>
                <a:blip r:embed="rId4"/>
                <a:stretch>
                  <a:fillRect l="-3757" t="-2759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773714" y="6399729"/>
            <a:ext cx="32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4461" y="6399729"/>
            <a:ext cx="3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8718" y="6356350"/>
            <a:ext cx="1665082" cy="143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400"/>
              </a:lnSpc>
            </a:pPr>
            <a:r>
              <a:rPr lang="en-US" sz="800" b="1"/>
              <a:t>      -12   -10   -8      0      8     10    12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603591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28600"/>
            <a:ext cx="12103100" cy="1587500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chemeClr val="bg2"/>
                </a:solidFill>
              </a:rPr>
              <a:t>Adjoint Analysis </a:t>
            </a:r>
            <a:r>
              <a:rPr lang="en-US" sz="31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Adjoint Simulation: Cross Section </a:t>
            </a:r>
            <a:r>
              <a:rPr lang="en-US" sz="31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24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77" y="1145894"/>
            <a:ext cx="7554790" cy="5623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7800" y="1215076"/>
                <a:ext cx="4383567" cy="541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u="sng" dirty="0">
                    <a:solidFill>
                      <a:srgbClr val="E6E3E5"/>
                    </a:solidFill>
                    <a:latin typeface="+mj-lt"/>
                  </a:rPr>
                  <a:t>Interpretation</a:t>
                </a:r>
                <a:endParaRPr lang="en-US" sz="2800" u="sng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Patterns hint that an even stronger jet will further enhance development of the cyclone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Examine this in the context of </a:t>
                </a:r>
                <a:r>
                  <a:rPr lang="en-US" sz="2800" dirty="0" err="1">
                    <a:solidFill>
                      <a:srgbClr val="E6E3E5"/>
                    </a:solidFill>
                    <a:latin typeface="+mj-lt"/>
                  </a:rPr>
                  <a:t>Ertel’s</a:t>
                </a: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PV equation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𝑞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𝜁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E6E3E5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)∙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𝜕𝜃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00" y="1215076"/>
                <a:ext cx="4383567" cy="5416226"/>
              </a:xfrm>
              <a:prstGeom prst="rect">
                <a:avLst/>
              </a:prstGeom>
              <a:blipFill rotWithShape="0">
                <a:blip r:embed="rId5"/>
                <a:stretch>
                  <a:fillRect l="-4172" t="-1687" r="-3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773714" y="6399729"/>
            <a:ext cx="32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4461" y="6399729"/>
            <a:ext cx="3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82901" y="4977114"/>
            <a:ext cx="6745866" cy="1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88718" y="6356350"/>
            <a:ext cx="1665082" cy="143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400"/>
              </a:lnSpc>
            </a:pPr>
            <a:r>
              <a:rPr lang="en-US" sz="800" b="1"/>
              <a:t>      -12   -10   -8      0      8     10    12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"/>
            <a:ext cx="119380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25</a:t>
            </a:fld>
            <a:endParaRPr lang="en-US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4000" y="1828654"/>
                <a:ext cx="1181133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solidFill>
                    <a:srgbClr val="E6E3E5"/>
                  </a:solidFill>
                  <a:latin typeface="+mj-lt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Let’s now calculate optimal perturbations to wind and temperature to decrease the simulated cyclone by 1hPa.  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  <a:ea typeface="Cambria Math" charset="0"/>
                  <a:cs typeface="Cambria Math" charset="0"/>
                </a:endParaRP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  <a:sym typeface="Wingdings"/>
                  </a:rPr>
                  <a:t> </a:t>
                </a:r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u-wind perturbation: 0.35m/s</a:t>
                </a: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  <a:sym typeface="Wingdings"/>
                  </a:rPr>
                  <a:t> </a:t>
                </a:r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v-wind perturbation: 0.44m/s</a:t>
                </a: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  <a:sym typeface="Wingdings"/>
                  </a:rPr>
                  <a:t> </a:t>
                </a:r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temperature perturbation: 0.37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C</a:t>
                </a:r>
              </a:p>
              <a:p>
                <a:endParaRPr lang="en-US" sz="2800" dirty="0">
                  <a:solidFill>
                    <a:srgbClr val="E6E3E5"/>
                  </a:solidFill>
                  <a:latin typeface="+mj-lt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1828654"/>
                <a:ext cx="11811330" cy="3539430"/>
              </a:xfrm>
              <a:prstGeom prst="rect">
                <a:avLst/>
              </a:prstGeom>
              <a:blipFill rotWithShape="0">
                <a:blip r:embed="rId3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48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"/>
            <a:ext cx="119380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r>
              <a:rPr lang="en-US" sz="2800" b="1" u="sng" dirty="0">
                <a:solidFill>
                  <a:schemeClr val="bg2"/>
                </a:solidFill>
              </a:rPr>
              <a:t> (Perturbed NWP Simulation)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Perturbation SLP, 2m temp(C)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27 Oct./F48 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26</a:t>
            </a:fld>
            <a:endParaRPr lang="en-US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4000" y="1471741"/>
                <a:ext cx="452001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E6E3E5"/>
                    </a:solidFill>
                    <a:latin typeface="+mj-lt"/>
                    <a:sym typeface="Wingdings"/>
                  </a:rPr>
                  <a:t></a:t>
                </a: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0.97hPa decrease in SLP and slight shift south, max decrease of 1.42hPa</a:t>
                </a:r>
              </a:p>
              <a:p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r>
                  <a:rPr lang="en-US" sz="2800" dirty="0">
                    <a:solidFill>
                      <a:srgbClr val="E6E3E5"/>
                    </a:solidFill>
                    <a:latin typeface="+mj-lt"/>
                    <a:sym typeface="Wingdings"/>
                  </a:rPr>
                  <a:t></a:t>
                </a: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1.4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C warmer temperature perturbation near the cyclone center, indicating enhancement of warm seclusion (at 550hPa)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1471741"/>
                <a:ext cx="4520019" cy="3970318"/>
              </a:xfrm>
              <a:prstGeom prst="rect">
                <a:avLst/>
              </a:prstGeom>
              <a:blipFill>
                <a:blip r:embed="rId3"/>
                <a:stretch>
                  <a:fillRect l="-2521" t="-1911" r="-3081" b="-2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37" y="1076726"/>
            <a:ext cx="7024577" cy="56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0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"/>
            <a:ext cx="119380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000" y="1724482"/>
            <a:ext cx="118113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E6E3E5"/>
              </a:solidFill>
              <a:latin typeface="+mj-lt"/>
              <a:ea typeface="Cambria Math" charset="0"/>
              <a:cs typeface="Cambria Math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Was there enhanced mid-level vorticity?</a:t>
            </a:r>
          </a:p>
          <a:p>
            <a:pPr lvl="1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</a:t>
            </a:r>
          </a:p>
          <a:p>
            <a:pPr lvl="1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1) Increase of PV at the </a:t>
            </a:r>
            <a:r>
              <a:rPr lang="en-US" sz="2800" dirty="0" err="1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tropopause</a:t>
            </a:r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 fold</a:t>
            </a:r>
          </a:p>
          <a:p>
            <a:pPr lvl="1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</a:t>
            </a:r>
          </a:p>
          <a:p>
            <a:pPr lvl="1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2) Advection of PV enhances height falls at mid-levels</a:t>
            </a:r>
          </a:p>
          <a:p>
            <a:pPr lvl="1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</a:t>
            </a:r>
          </a:p>
          <a:p>
            <a:pPr marL="922338" lvl="1" indent="-465138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	3) Enhancement of relative vorticity at mid-levels due to a deeper </a:t>
            </a:r>
          </a:p>
          <a:p>
            <a:pPr marL="922338" lvl="1" indent="-465138"/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           trough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E6E3E5"/>
              </a:solidFill>
              <a:latin typeface="+mj-lt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38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62334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26 Oct./F24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6" y="961355"/>
            <a:ext cx="7079762" cy="582785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80691" y="4932496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0410" y="4932496"/>
            <a:ext cx="35396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27715" y="2401971"/>
            <a:ext cx="50595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15" name="Oval 14"/>
          <p:cNvSpPr/>
          <p:nvPr/>
        </p:nvSpPr>
        <p:spPr>
          <a:xfrm>
            <a:off x="7713991" y="2401971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900" y="858045"/>
            <a:ext cx="48575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relative vorticity perturbation (increased: yellow fill, decreased: purple fill)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perturbations (lower: blue contours, higher: red contours)</a:t>
            </a:r>
          </a:p>
          <a:p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(control: green contours)</a:t>
            </a:r>
          </a:p>
        </p:txBody>
      </p:sp>
    </p:spTree>
    <p:extLst>
      <p:ext uri="{BB962C8B-B14F-4D97-AF65-F5344CB8AC3E}">
        <p14:creationId xmlns:p14="http://schemas.microsoft.com/office/powerpoint/2010/main" val="1367209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57132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0600UTC 26 Oct./F30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29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04" y="992872"/>
            <a:ext cx="7000792" cy="57628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974027" y="3527447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63746" y="3500458"/>
            <a:ext cx="35396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8623" y="2203100"/>
            <a:ext cx="50595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15" name="Oval 14"/>
          <p:cNvSpPr/>
          <p:nvPr/>
        </p:nvSpPr>
        <p:spPr>
          <a:xfrm>
            <a:off x="7914899" y="2203100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900" y="879310"/>
            <a:ext cx="480207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relative vorticity perturbation (increased: yellow fill, decreased: purple fill)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perturbations (lower: blue contours, higher: red contours)</a:t>
            </a:r>
          </a:p>
          <a:p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(control: green contours)</a:t>
            </a:r>
          </a:p>
        </p:txBody>
      </p:sp>
    </p:spTree>
    <p:extLst>
      <p:ext uri="{BB962C8B-B14F-4D97-AF65-F5344CB8AC3E}">
        <p14:creationId xmlns:p14="http://schemas.microsoft.com/office/powerpoint/2010/main" val="69525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266" y="-1"/>
            <a:ext cx="11717867" cy="6721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Goals and Methods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Understand how slight changes in certain dynamical variables, such as 	  wind, temperature, or vorticity, have the ability to change a cyclogenesis 	  event. 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05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54621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1200UTC 26 Oct./F36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30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08" y="983848"/>
            <a:ext cx="7047912" cy="580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00" y="836780"/>
            <a:ext cx="48658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relative vorticity perturbation (increased: yellow fill, decreased: purple fill)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perturbations (lower: blue contours, higher: red contours)</a:t>
            </a:r>
          </a:p>
          <a:p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- 550hPa height (control: green contours)</a:t>
            </a:r>
          </a:p>
        </p:txBody>
      </p:sp>
      <p:sp>
        <p:nvSpPr>
          <p:cNvPr id="12" name="Oval 11"/>
          <p:cNvSpPr/>
          <p:nvPr/>
        </p:nvSpPr>
        <p:spPr>
          <a:xfrm>
            <a:off x="8985109" y="2734957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74828" y="2734957"/>
            <a:ext cx="35396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683932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14" y="89181"/>
            <a:ext cx="11738811" cy="5813908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E6E3E5"/>
                </a:solidFill>
              </a:rPr>
              <a:t>Conclusions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Increased shear within the jet contributes to enhanced development of the upper PV anomaly due to CAA early on as shown in the sensitivity analysis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endParaRPr lang="en-US" sz="3100" u="sng" dirty="0">
              <a:solidFill>
                <a:srgbClr val="E6E3E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6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14" y="89181"/>
            <a:ext cx="11738811" cy="5813908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E6E3E5"/>
                </a:solidFill>
              </a:rPr>
              <a:t>Conclusions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Increased shear within the jet contributes to enhanced development of the upper PV anomaly early on as shown in the sensitivity analysis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An enhanced mid-level trough, likely due to enhanced PVA, is most important in producing a stronger cyclone </a:t>
            </a:r>
            <a:br>
              <a:rPr lang="en-US" sz="2800" dirty="0">
                <a:solidFill>
                  <a:srgbClr val="E6E3E5"/>
                </a:solidFill>
              </a:rPr>
            </a:br>
            <a:endParaRPr lang="en-US" sz="3100" u="sng" dirty="0">
              <a:solidFill>
                <a:srgbClr val="E6E3E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7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14" y="89181"/>
            <a:ext cx="11738811" cy="5813908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E6E3E5"/>
                </a:solidFill>
              </a:rPr>
              <a:t>Conclusions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Increased shear within the jet contributes to enhanced development of the upper PV anomaly early on as shown in the sensitivity analysis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An enhanced mid-level trough, likely due to enhanced PVA, is most important in producing a stronger cyclone 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- Enhanced cyclone circulation also enhances the warm seclusion, further contributing to lower surface pressure, which is consistent with the 1hr adjoint analyses of sensitivity to temperature</a:t>
            </a:r>
            <a:r>
              <a:rPr lang="en-US" sz="3100" dirty="0">
                <a:solidFill>
                  <a:srgbClr val="E6E3E5"/>
                </a:solidFill>
              </a:rPr>
              <a:t>  </a:t>
            </a:r>
            <a:endParaRPr lang="en-US" sz="3100" u="sng" dirty="0">
              <a:solidFill>
                <a:srgbClr val="E6E3E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05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333"/>
            <a:ext cx="11768667" cy="5621867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Future Work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 - Further examine the </a:t>
            </a:r>
            <a:r>
              <a:rPr lang="en-US" sz="2800" dirty="0" err="1">
                <a:solidFill>
                  <a:srgbClr val="E6E3E5"/>
                </a:solidFill>
              </a:rPr>
              <a:t>baroclinically</a:t>
            </a:r>
            <a:r>
              <a:rPr lang="en-US" sz="2800" dirty="0">
                <a:solidFill>
                  <a:srgbClr val="E6E3E5"/>
                </a:solidFill>
              </a:rPr>
              <a:t> driven deepening of the upper and mid level troughs to determine changes in the PV, relative vorticity, and temperature structures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34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7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333"/>
            <a:ext cx="11768667" cy="5621867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Future Work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 - Further examine the </a:t>
            </a:r>
            <a:r>
              <a:rPr lang="en-US" sz="2800" dirty="0" err="1">
                <a:solidFill>
                  <a:srgbClr val="E6E3E5"/>
                </a:solidFill>
              </a:rPr>
              <a:t>baroclinically</a:t>
            </a:r>
            <a:r>
              <a:rPr lang="en-US" sz="2800" dirty="0">
                <a:solidFill>
                  <a:srgbClr val="E6E3E5"/>
                </a:solidFill>
              </a:rPr>
              <a:t> driven deepening of the upper and mid level troughs to determine changes in the PV, relative vorticity, and temperature structures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rgbClr val="E6E3E5"/>
                </a:solidFill>
              </a:rPr>
              <a:t>Complete the case study of a modest cyclone utilizing adjoint analyses to determine what is most important dynamically to achieve an explosive cyclogenesis event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35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333"/>
            <a:ext cx="11768667" cy="5621867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Future Work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rgbClr val="E6E3E5"/>
                </a:solidFill>
              </a:rPr>
              <a:t> - Further examine the </a:t>
            </a:r>
            <a:r>
              <a:rPr lang="en-US" sz="2800" dirty="0" err="1">
                <a:solidFill>
                  <a:srgbClr val="E6E3E5"/>
                </a:solidFill>
              </a:rPr>
              <a:t>baroclinically</a:t>
            </a:r>
            <a:r>
              <a:rPr lang="en-US" sz="2800" dirty="0">
                <a:solidFill>
                  <a:srgbClr val="E6E3E5"/>
                </a:solidFill>
              </a:rPr>
              <a:t> driven deepening of the upper and mid level troughs to determine changes in the PV, relative vorticity, and temperature structures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rgbClr val="E6E3E5"/>
                </a:solidFill>
              </a:rPr>
              <a:t>Complete the case study of a modest cyclone utilizing adjoint analyses to determine what is most important dynamically to achieve an explosive cyclogenesis event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Complete an adjoint analyses utilizing PV (i.e. sensitivity to PV) 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36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8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"/>
            <a:ext cx="11740896" cy="6553200"/>
          </a:xfrm>
        </p:spPr>
        <p:txBody>
          <a:bodyPr>
            <a:normAutofit/>
          </a:bodyPr>
          <a:lstStyle/>
          <a:p>
            <a:pPr marL="63500" indent="-63500"/>
            <a:r>
              <a:rPr lang="en-US" sz="3600" b="1" u="sng" dirty="0">
                <a:solidFill>
                  <a:schemeClr val="bg2"/>
                </a:solidFill>
              </a:rPr>
              <a:t>Acknowledgements</a:t>
            </a:r>
            <a:br>
              <a:rPr lang="en-US" sz="3600" b="1" u="sng" dirty="0">
                <a:solidFill>
                  <a:schemeClr val="bg2"/>
                </a:solidFill>
              </a:rPr>
            </a:br>
            <a:br>
              <a:rPr lang="en-US" sz="3600" b="1" u="sng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	</a:t>
            </a:r>
            <a:r>
              <a:rPr lang="en-US" sz="2800" dirty="0">
                <a:solidFill>
                  <a:schemeClr val="bg2"/>
                </a:solidFill>
              </a:rPr>
              <a:t>- Special thanks to the workshop travel committee for funding to attend 	   this conference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Dr. Michael Morgan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Dr. Brett Hoover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Morgan/Martin research groups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Pete </a:t>
            </a:r>
            <a:r>
              <a:rPr lang="en-US" sz="2800" dirty="0" err="1">
                <a:solidFill>
                  <a:schemeClr val="bg2"/>
                </a:solidFill>
              </a:rPr>
              <a:t>Pokrandt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NSF grant: AGS - 1638194 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37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85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"/>
            <a:ext cx="11740896" cy="251991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Extra Slides</a:t>
            </a:r>
            <a:br>
              <a:rPr lang="en-US" sz="3600" b="1" u="sng" dirty="0">
                <a:solidFill>
                  <a:schemeClr val="bg2"/>
                </a:solidFill>
              </a:rPr>
            </a:b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38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"/>
            <a:ext cx="11740896" cy="251991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Extra Slides</a:t>
            </a:r>
            <a:br>
              <a:rPr lang="en-US" sz="3600" b="1" u="sng" dirty="0">
                <a:solidFill>
                  <a:schemeClr val="bg2"/>
                </a:solidFill>
              </a:rPr>
            </a:b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39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482" y="1979271"/>
            <a:ext cx="1075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60% linearity met, should have seen a 1.7hPa decrease </a:t>
            </a:r>
            <a:r>
              <a:rPr lang="en-US" sz="2800">
                <a:solidFill>
                  <a:schemeClr val="bg2"/>
                </a:solidFill>
                <a:latin typeface="+mj-lt"/>
              </a:rPr>
              <a:t>in cyclone.  </a:t>
            </a:r>
          </a:p>
        </p:txBody>
      </p:sp>
    </p:spTree>
    <p:extLst>
      <p:ext uri="{BB962C8B-B14F-4D97-AF65-F5344CB8AC3E}">
        <p14:creationId xmlns:p14="http://schemas.microsoft.com/office/powerpoint/2010/main" val="1433572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266" y="-1"/>
            <a:ext cx="11717867" cy="6721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Goals and Methods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Understand how slight changes in certain dynamical variables, such as 	  wind, temperature, or vorticity, have the ability to change a cyclogenesis 	  event. 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Complete a synoptic analysis of an explosive cyclogenesis event as 	 	  simulated by the WRF model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95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88900"/>
            <a:ext cx="6616700" cy="2082799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Optimal 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26" y="483081"/>
            <a:ext cx="11940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Calculate optimal perturbations to increase cyclone strength by ~1hPa and add them to the WRF NLM and reintegrate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5934" y="1437188"/>
                <a:ext cx="11483163" cy="4534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 = Lagrange multiplier</a:t>
                </a:r>
              </a:p>
              <a:p>
                <a:pPr marL="457200" indent="-4572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 = Weighting matrix used in minimization of cost function</a:t>
                </a:r>
              </a:p>
              <a:p>
                <a:pPr marL="457200" indent="-457200">
                  <a:buFontTx/>
                  <a:buChar char="-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80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i="1" dirty="0">
                                    <a:solidFill>
                                      <a:schemeClr val="bg2"/>
                                    </a:solidFill>
                                    <a:latin typeface="Cambria Math" charset="0"/>
                                    <a:ea typeface="Cambria Math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 dirty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 = Sensitivity gradient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chemeClr val="bg2"/>
                  </a:solidFill>
                  <a:latin typeface="+mj-lt"/>
                </a:endParaRP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- Optimal perturbation calculated by:</a:t>
                </a:r>
              </a:p>
              <a:p>
                <a:endParaRPr lang="en-US" sz="2800" dirty="0">
                  <a:solidFill>
                    <a:schemeClr val="bg2"/>
                  </a:solidFill>
                </a:endParaRPr>
              </a:p>
              <a:p>
                <a:r>
                  <a:rPr lang="en-US" sz="2800" dirty="0">
                    <a:solidFill>
                      <a:schemeClr val="bg2"/>
                    </a:solidFill>
                    <a:ea typeface="Cambria Math" charset="0"/>
                    <a:cs typeface="Cambria Math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chemeClr val="bg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e>
                        </m:acc>
                      </m:e>
                      <m:sup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ea typeface="Cambria Math" charset="0"/>
                    <a:cs typeface="Cambria Math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sz="2800" b="0" i="1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  <m:r>
                      <a:rPr lang="en-US" sz="2800" b="0" i="1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f>
                      <m:fPr>
                        <m:ctrlPr>
                          <a:rPr lang="en-US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800" b="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num>
                      <m:den>
                        <m:r>
                          <a:rPr lang="en-US" sz="2800" b="0" i="1" dirty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dirty="0">
                                    <a:solidFill>
                                      <a:schemeClr val="bg2"/>
                                    </a:solidFill>
                                    <a:latin typeface="Cambria Math" charset="0"/>
                                    <a:ea typeface="Cambria Math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dirty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>
                    <a:solidFill>
                      <a:schemeClr val="bg2"/>
                    </a:solidFill>
                  </a:rPr>
                  <a:t> </a:t>
                </a:r>
              </a:p>
              <a:p>
                <a:endParaRPr lang="en-US" sz="2800" dirty="0">
                  <a:solidFill>
                    <a:schemeClr val="bg2"/>
                  </a:solidFill>
                </a:endParaRPr>
              </a:p>
              <a:p>
                <a:r>
                  <a:rPr lang="en-US" sz="2800" dirty="0">
                    <a:solidFill>
                      <a:schemeClr val="bg2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2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𝑐𝑜𝑛𝑡𝑟𝑜𝑙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/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</m:acc>
                      </m:e>
                      <m:sup>
                        <m:r>
                          <a:rPr lang="en-US" sz="2800" b="0" i="1">
                            <a:solidFill>
                              <a:schemeClr val="bg2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34" y="1437188"/>
                <a:ext cx="11483163" cy="4534959"/>
              </a:xfrm>
              <a:prstGeom prst="rect">
                <a:avLst/>
              </a:prstGeom>
              <a:blipFill rotWithShape="0">
                <a:blip r:embed="rId11"/>
                <a:stretch>
                  <a:fillRect l="-1115" t="-1344" b="-2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16009" y="4971355"/>
                <a:ext cx="57398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u-wind perturbation: 0.35m/s</a:t>
                </a: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v-wind perturbation: 0.44m/s</a:t>
                </a:r>
              </a:p>
              <a:p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Max temperature perturbation: 0.37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+mj-lt"/>
                  </a:rPr>
                  <a:t>C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009" y="4971355"/>
                <a:ext cx="5739809" cy="1384995"/>
              </a:xfrm>
              <a:prstGeom prst="rect">
                <a:avLst/>
              </a:prstGeom>
              <a:blipFill rotWithShape="0">
                <a:blip r:embed="rId12"/>
                <a:stretch>
                  <a:fillRect l="-2123" t="-4405" r="-1380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372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"/>
            <a:ext cx="11650134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r>
              <a:rPr lang="en-US" sz="2800" b="1" u="sng" dirty="0">
                <a:solidFill>
                  <a:schemeClr val="bg2"/>
                </a:solidFill>
              </a:rPr>
              <a:t> (Perturbed NWP Simulation)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SLP, 2m temp(C), 10m wind(</a:t>
            </a:r>
            <a:r>
              <a:rPr lang="en-US" sz="2800" dirty="0" err="1">
                <a:solidFill>
                  <a:schemeClr val="bg2"/>
                </a:solidFill>
              </a:rPr>
              <a:t>kts</a:t>
            </a:r>
            <a:r>
              <a:rPr lang="en-US" sz="2800" dirty="0">
                <a:solidFill>
                  <a:schemeClr val="bg2"/>
                </a:solidFill>
              </a:rPr>
              <a:t>)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27 Oct./F48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41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52" y="1602375"/>
            <a:ext cx="5802147" cy="4655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5772" y="1202265"/>
            <a:ext cx="541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6E3E5"/>
                </a:solidFill>
                <a:latin typeface="+mj-lt"/>
              </a:rPr>
              <a:t>NCEP Analysis Data: 957.73hPa SLP minimum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223" y="1202265"/>
            <a:ext cx="471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6E3E5"/>
                </a:solidFill>
                <a:latin typeface="+mj-lt"/>
              </a:rPr>
              <a:t>WRF Simulation: 957.7hPa SLP minimum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5" y="1602374"/>
            <a:ext cx="5802147" cy="46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92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from here contain graphics from ‘</a:t>
            </a:r>
            <a:r>
              <a:rPr lang="en-US" dirty="0" err="1"/>
              <a:t>sprdomain</a:t>
            </a:r>
            <a:r>
              <a:rPr lang="en-US" dirty="0"/>
              <a:t>’, not ‘</a:t>
            </a:r>
            <a:r>
              <a:rPr lang="en-US" dirty="0" err="1"/>
              <a:t>newdomain</a:t>
            </a:r>
            <a:r>
              <a:rPr lang="en-US" dirty="0"/>
              <a:t>’.  </a:t>
            </a:r>
          </a:p>
        </p:txBody>
      </p:sp>
    </p:spTree>
    <p:extLst>
      <p:ext uri="{BB962C8B-B14F-4D97-AF65-F5344CB8AC3E}">
        <p14:creationId xmlns:p14="http://schemas.microsoft.com/office/powerpoint/2010/main" val="1442767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"/>
            <a:ext cx="119380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1983884"/>
            <a:ext cx="117026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E6E3E5"/>
              </a:solidFill>
              <a:ea typeface="Cambria Math" charset="0"/>
              <a:cs typeface="Cambria Math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E6E3E5"/>
                </a:solidFill>
                <a:latin typeface="+mj-lt"/>
                <a:ea typeface="Cambria Math" charset="0"/>
                <a:cs typeface="Cambria Math" charset="0"/>
              </a:rPr>
              <a:t>Let’s examine the mid-level wind and temperature sensitivities directly, how can perturbations to these parameters affect the mid-level dynamics and cyclone development? </a:t>
            </a:r>
          </a:p>
        </p:txBody>
      </p:sp>
    </p:spTree>
    <p:extLst>
      <p:ext uri="{BB962C8B-B14F-4D97-AF65-F5344CB8AC3E}">
        <p14:creationId xmlns:p14="http://schemas.microsoft.com/office/powerpoint/2010/main" val="742949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07" y="1124400"/>
            <a:ext cx="7756578" cy="55970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0011864">
            <a:off x="5935367" y="3087084"/>
            <a:ext cx="946034" cy="253394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1" y="1318750"/>
            <a:ext cx="4003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- 550hPa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Left Arrow 8"/>
          <p:cNvSpPr/>
          <p:nvPr/>
        </p:nvSpPr>
        <p:spPr>
          <a:xfrm rot="14614904">
            <a:off x="5477040" y="3864179"/>
            <a:ext cx="1692566" cy="710791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589633">
            <a:off x="7613630" y="1295677"/>
            <a:ext cx="950685" cy="179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3816965">
            <a:off x="7739327" y="1830982"/>
            <a:ext cx="962787" cy="392830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4662688">
            <a:off x="7451014" y="2081917"/>
            <a:ext cx="962787" cy="392830"/>
          </a:xfrm>
          <a:prstGeom prst="leftArrow">
            <a:avLst/>
          </a:prstGeom>
          <a:solidFill>
            <a:srgbClr val="7030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1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40" y="1055246"/>
            <a:ext cx="7852410" cy="56662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288375"/>
            <a:ext cx="40031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- 550hPa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6075" indent="-346075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869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57" y="1073889"/>
            <a:ext cx="7891119" cy="5649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288375"/>
            <a:ext cx="40031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- 550hPa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314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25 Oct./F00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57" y="1073889"/>
            <a:ext cx="7891119" cy="5649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47</a:t>
            </a:fld>
            <a:endParaRPr lang="en-US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33" y="4141397"/>
                <a:ext cx="783726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069" y="2472608"/>
                <a:ext cx="783726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74" y="4414479"/>
                <a:ext cx="783726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318" y="4414479"/>
                <a:ext cx="785732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E6E3E5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E6E3E5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712" y="2463810"/>
                <a:ext cx="785732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17500" y="1277366"/>
            <a:ext cx="40031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- 550hPa height (m)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wind vectors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Sensitivity to relative vorticity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349250" indent="-349250"/>
            <a:r>
              <a:rPr lang="en-US" sz="2800" dirty="0">
                <a:solidFill>
                  <a:schemeClr val="bg2"/>
                </a:solidFill>
                <a:latin typeface="+mj-lt"/>
              </a:rPr>
              <a:t>- Resultant wind enhancement vectors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-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 rot="14876510">
            <a:off x="9184177" y="2783680"/>
            <a:ext cx="1997977" cy="656838"/>
          </a:xfrm>
          <a:prstGeom prst="rightArrow">
            <a:avLst/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4109274">
            <a:off x="5502372" y="4164197"/>
            <a:ext cx="1997977" cy="656838"/>
          </a:xfrm>
          <a:prstGeom prst="rightArrow">
            <a:avLst/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11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138874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Simulation: Location of Cross Section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0600UTC 26 Oct./F30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53500" y="6330950"/>
            <a:ext cx="2743200" cy="365125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38" y="1048488"/>
            <a:ext cx="6900077" cy="5722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722816" y="4981524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812535" y="4993694"/>
            <a:ext cx="35396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30701" y="2499737"/>
            <a:ext cx="505952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</a:p>
        </p:txBody>
      </p:sp>
      <p:sp>
        <p:nvSpPr>
          <p:cNvPr id="28" name="Oval 27"/>
          <p:cNvSpPr/>
          <p:nvPr/>
        </p:nvSpPr>
        <p:spPr>
          <a:xfrm>
            <a:off x="5416977" y="2499737"/>
            <a:ext cx="533400" cy="5286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144761" y="3668233"/>
            <a:ext cx="397088" cy="2413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35714" y="3386275"/>
            <a:ext cx="40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555110" y="5843093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50245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32198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0600UTC 26 Oct</a:t>
            </a:r>
            <a:r>
              <a:rPr lang="en-US" sz="2800">
                <a:solidFill>
                  <a:schemeClr val="bg2"/>
                </a:solidFill>
                <a:sym typeface="Wingdings"/>
              </a:rPr>
              <a:t>./F30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49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99" y="1027609"/>
            <a:ext cx="436880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7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7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- 1.5 and 3.5 PVU surfaces (control: blue contours, perturbation: purple contours)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Control potential temp contours (red)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Perturbation relative vorticity (1/s, increased: blue fill, decreased: yellow fill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986967"/>
            <a:ext cx="7649931" cy="5759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05700" y="2787424"/>
            <a:ext cx="1981200" cy="29783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266" y="-1"/>
            <a:ext cx="11717867" cy="6721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Goals and Methods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Understand how slight changes in certain dynamical variables, such as 	  wind, temperature, or vorticity, have the ability to change a cyclogenesis 	  event. 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Complete a synoptic analysis of an explosive cyclogenesis event as 	 	  simulated by the WRF model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Use the WRF adjoint model to diagnose areas most sensitive to 	 	  perturbations during development</a:t>
            </a:r>
            <a:br>
              <a:rPr lang="en-US" sz="28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60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32198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0600UTC 26 Oct</a:t>
            </a:r>
            <a:r>
              <a:rPr lang="en-US" sz="2800">
                <a:solidFill>
                  <a:schemeClr val="bg2"/>
                </a:solidFill>
                <a:sym typeface="Wingdings"/>
              </a:rPr>
              <a:t>./F30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1027609"/>
            <a:ext cx="5537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7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7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- 1.5 and 3.5 PVU surfaces (control: blue contours, perturbation: purple contours)</a:t>
            </a:r>
          </a:p>
          <a:p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Control potential temp contours (red)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Perturbation relative vorticity (1/s, increased: gold fill, decreased: blue fill) 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Perturbation wind (positive: green fill, negative: purple fill)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403497"/>
            <a:ext cx="6578600" cy="49528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8000" y="2904312"/>
            <a:ext cx="1714500" cy="25693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232198"/>
            <a:ext cx="12103100" cy="14573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Perturbation Analysis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Perturbed NWP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0600UTC 26 Oct</a:t>
            </a:r>
            <a:r>
              <a:rPr lang="en-US" sz="2800">
                <a:solidFill>
                  <a:schemeClr val="bg2"/>
                </a:solidFill>
                <a:sym typeface="Wingdings"/>
              </a:rPr>
              <a:t>./F30</a:t>
            </a: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78" y="1305521"/>
            <a:ext cx="75832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Wind (</a:t>
            </a:r>
            <a:r>
              <a:rPr lang="en-US" sz="27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700" dirty="0">
                <a:solidFill>
                  <a:schemeClr val="bg2"/>
                </a:solidFill>
                <a:latin typeface="+mj-lt"/>
              </a:rPr>
              <a:t>, peach fill) 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- 1.5 and 3.5 PVU surfaces (control: blue contours, perturbation: purple contours)</a:t>
            </a:r>
          </a:p>
          <a:p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Control potential temp contours (red)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Perturbation relative vorticity (1/s, increased: gold fill, decreased: blue fill) </a:t>
            </a:r>
          </a:p>
          <a:p>
            <a:pPr marL="457200" indent="-457200">
              <a:buFontTx/>
              <a:buChar char="-"/>
            </a:pPr>
            <a:endParaRPr lang="en-US" sz="2700" dirty="0">
              <a:solidFill>
                <a:schemeClr val="bg2"/>
              </a:solidFill>
              <a:latin typeface="+mj-lt"/>
            </a:endParaRPr>
          </a:p>
          <a:p>
            <a:r>
              <a:rPr lang="en-US" sz="2700" dirty="0">
                <a:solidFill>
                  <a:schemeClr val="bg2"/>
                </a:solidFill>
                <a:latin typeface="+mj-lt"/>
              </a:rPr>
              <a:t>- Perturbation wind (positive: green fill, negative: purple fill)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30297" r="34427" b="17907"/>
          <a:stretch/>
        </p:blipFill>
        <p:spPr>
          <a:xfrm>
            <a:off x="8077465" y="978845"/>
            <a:ext cx="3809470" cy="57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26 Oct./F24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00" y="1277366"/>
            <a:ext cx="40031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SLP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850hPa sensitivity to temperature 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(C) </a:t>
            </a:r>
          </a:p>
          <a:p>
            <a:pPr marL="457200" indent="-457200">
              <a:buFontTx/>
              <a:buChar char="-"/>
            </a:pPr>
            <a:endParaRPr lang="de-DE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de-DE" sz="2800" dirty="0">
                <a:solidFill>
                  <a:schemeClr val="bg2"/>
                </a:solidFill>
                <a:latin typeface="+mj-lt"/>
              </a:rPr>
              <a:t>850hPa </a:t>
            </a:r>
            <a:r>
              <a:rPr lang="de-DE" sz="2800" dirty="0" err="1">
                <a:solidFill>
                  <a:schemeClr val="bg2"/>
                </a:solidFill>
                <a:latin typeface="+mj-lt"/>
              </a:rPr>
              <a:t>sensitivity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+mj-lt"/>
              </a:rPr>
              <a:t>to</a:t>
            </a:r>
            <a:r>
              <a:rPr lang="de-DE" sz="2800" dirty="0">
                <a:solidFill>
                  <a:schemeClr val="bg2"/>
                </a:solidFill>
                <a:latin typeface="+mj-lt"/>
              </a:rPr>
              <a:t> wind </a:t>
            </a:r>
            <a:r>
              <a:rPr lang="de-DE" sz="2800" dirty="0" err="1">
                <a:solidFill>
                  <a:schemeClr val="bg2"/>
                </a:solidFill>
                <a:latin typeface="+mj-lt"/>
              </a:rPr>
              <a:t>vectors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63" y="1070438"/>
            <a:ext cx="6689831" cy="56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26 Oct./F24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00" y="1277366"/>
            <a:ext cx="4003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SLP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2M temp (C)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10m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E8D86-42EF-D44F-A250-FD0D5E91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206" y="1116272"/>
            <a:ext cx="7426894" cy="56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6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26 Oct./F30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00" y="1277366"/>
            <a:ext cx="4003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SLP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2M temp (C)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10m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36EDA-D37F-5045-8141-170C1B5BC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18" y="1128713"/>
            <a:ext cx="7447648" cy="55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5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- </a:t>
            </a:r>
            <a:r>
              <a:rPr lang="en-US" sz="2800" dirty="0">
                <a:solidFill>
                  <a:schemeClr val="bg2"/>
                </a:solidFill>
              </a:rPr>
              <a:t>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0000UTC 26 Oct./F36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00" y="1277366"/>
            <a:ext cx="4003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SLP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2M temp (C)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10m wind (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kts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C21F8-20F2-F040-8A23-5E6245EF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206" y="1144298"/>
            <a:ext cx="7426894" cy="55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23276"/>
            <a:ext cx="11836400" cy="1286934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rgbClr val="E6E3E5"/>
                </a:solidFill>
              </a:rPr>
              <a:t>Adjoint Analysis </a:t>
            </a:r>
            <a:r>
              <a:rPr lang="en-US" sz="3100" b="1" u="sng" dirty="0">
                <a:solidFill>
                  <a:srgbClr val="E6E3E5"/>
                </a:solidFill>
              </a:rPr>
              <a:t>(Response Function)</a:t>
            </a:r>
            <a:br>
              <a:rPr lang="en-US" sz="2800" dirty="0">
                <a:solidFill>
                  <a:srgbClr val="E6E3E5"/>
                </a:solidFill>
              </a:rPr>
            </a:br>
            <a:br>
              <a:rPr lang="en-US" sz="2800" dirty="0">
                <a:solidFill>
                  <a:srgbClr val="E6E3E5"/>
                </a:solidFill>
              </a:rPr>
            </a:br>
            <a:endParaRPr lang="en-US" sz="3600" b="1" u="sng" dirty="0">
              <a:solidFill>
                <a:srgbClr val="E6E3E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247650"/>
          </a:xfrm>
        </p:spPr>
        <p:txBody>
          <a:bodyPr/>
          <a:lstStyle/>
          <a:p>
            <a:fld id="{5D988F65-7B31-4B45-8238-FF9ED4CE52EF}" type="slidenum">
              <a:rPr lang="en-US" smtClean="0">
                <a:solidFill>
                  <a:srgbClr val="E6E3E5"/>
                </a:solidFill>
              </a:rPr>
              <a:t>56</a:t>
            </a:fld>
            <a:endParaRPr lang="en-US" dirty="0">
              <a:solidFill>
                <a:srgbClr val="E6E3E5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0" y="662485"/>
                <a:ext cx="6248400" cy="5728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Define ‘R’ to be the dry mass of a vertical column of the atmosphere as measured at the surface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‘R’ represents the model variable ‘-µ’ 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µ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E6E3E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E6E3E5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E6E3E5"/>
                            </a:solidFill>
                            <a:latin typeface="Cambria Math" charset="0"/>
                          </a:rPr>
                          <m:t>𝑠𝑓𝑐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E6E3E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E6E3E5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E6E3E5"/>
                            </a:solidFill>
                            <a:latin typeface="Cambria Math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 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As ‘R’ increases, ‘µ’ decreases.  i.e. a positive sensitivity that would indicate an increase in the response function, means that column mass decreases over the averaged unit area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62485"/>
                <a:ext cx="6248400" cy="5728428"/>
              </a:xfrm>
              <a:prstGeom prst="rect">
                <a:avLst/>
              </a:prstGeom>
              <a:blipFill>
                <a:blip r:embed="rId3"/>
                <a:stretch>
                  <a:fillRect l="-2033" t="-1106" r="-407" b="-1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09695"/>
            <a:ext cx="5791201" cy="32861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6998" y="6538912"/>
            <a:ext cx="10693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“Atmospheric Pressure”. </a:t>
            </a:r>
            <a:r>
              <a:rPr lang="en-US" sz="1200" i="1" dirty="0">
                <a:solidFill>
                  <a:schemeClr val="bg2"/>
                </a:solidFill>
              </a:rPr>
              <a:t>NOAA</a:t>
            </a:r>
            <a:r>
              <a:rPr lang="en-US" sz="1200" dirty="0">
                <a:solidFill>
                  <a:schemeClr val="bg2"/>
                </a:solidFill>
              </a:rPr>
              <a:t>, </a:t>
            </a:r>
            <a:r>
              <a:rPr lang="en-US" sz="1200" dirty="0">
                <a:solidFill>
                  <a:schemeClr val="bg2"/>
                </a:solidFill>
                <a:hlinkClick r:id="rId5"/>
              </a:rPr>
              <a:t>http://www.weather.gov/source/zhu/ZHU_Training_Page/winds/pressure_winds/Pressure.htm</a:t>
            </a:r>
            <a:r>
              <a:rPr lang="en-US" sz="1200" dirty="0">
                <a:solidFill>
                  <a:schemeClr val="bg2"/>
                </a:solidFill>
              </a:rPr>
              <a:t>. Accessed 20 Feb 2018.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1227198"/>
            <a:ext cx="20132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               Top of Model</a:t>
            </a:r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"/>
            <a:ext cx="12090400" cy="2082800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Adjoint Analysis </a:t>
            </a:r>
            <a:r>
              <a:rPr lang="en-US" sz="2800" b="1" u="sng" dirty="0">
                <a:solidFill>
                  <a:schemeClr val="bg2"/>
                </a:solidFill>
              </a:rPr>
              <a:t>(Sensitivity analysis)</a:t>
            </a:r>
            <a:r>
              <a:rPr lang="en-US" sz="2800" u="sng" dirty="0">
                <a:solidFill>
                  <a:schemeClr val="bg2"/>
                </a:solidFill>
              </a:rPr>
              <a:t> </a:t>
            </a:r>
            <a:r>
              <a:rPr lang="en-US" sz="2800" b="1" u="sng" dirty="0">
                <a:solidFill>
                  <a:schemeClr val="bg2"/>
                </a:solidFill>
                <a:sym typeface="Wingdings"/>
              </a:rPr>
              <a:t> Check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Adjoint Simulation </a:t>
            </a:r>
            <a:r>
              <a:rPr lang="en-US" sz="2800" dirty="0">
                <a:solidFill>
                  <a:schemeClr val="bg2"/>
                </a:solidFill>
                <a:sym typeface="Wingdings"/>
              </a:rPr>
              <a:t> 2300UTC 26 Oct./F47</a:t>
            </a:r>
            <a:br>
              <a:rPr lang="en-US" sz="3100" dirty="0">
                <a:solidFill>
                  <a:schemeClr val="bg2"/>
                </a:solidFill>
              </a:rPr>
            </a:br>
            <a:br>
              <a:rPr lang="en-US" sz="3100" dirty="0">
                <a:solidFill>
                  <a:schemeClr val="bg2"/>
                </a:solidFill>
              </a:rPr>
            </a:br>
            <a:endParaRPr lang="en-US" sz="3100" b="1" u="sng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57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458496"/>
            <a:ext cx="42868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Sea level pressure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850hPa sensitivity to temperature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850hPa sensitivity to wind vectors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70" y="1157468"/>
            <a:ext cx="7906582" cy="54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266" y="-1"/>
            <a:ext cx="11717867" cy="6721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Goals and Methods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Understand how slight changes in certain dynamical variables, such as 	  wind, temperature, or vorticity, have the ability to change a cyclogenesis 	  event. 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Complete a synoptic analysis of an explosive cyclogenesis event as 	 	  simulated by the WRF model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Use the WRF adjoint model to diagnose areas most sensitive to 	 	  perturbations during development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	- Explore how a perturbed forecast deviates from the control simulation 	  using synoptic diagnostics</a:t>
            </a:r>
            <a:br>
              <a:rPr lang="en-US" sz="2800" dirty="0">
                <a:solidFill>
                  <a:schemeClr val="bg2"/>
                </a:solidFill>
              </a:rPr>
            </a:br>
            <a:endParaRPr lang="en-US" sz="36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4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-171450"/>
            <a:ext cx="11988801" cy="354647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bg2"/>
                </a:solidFill>
              </a:rPr>
              <a:t>Case Study Background</a:t>
            </a:r>
            <a:br>
              <a:rPr lang="en-US" sz="3600" b="1" u="sng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24-26 October 2010 extratropical cyclone “Great Lakes Hurricane”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An observed low pressure of 955.2hPa through explosive cyclogenesis recorded in northern Minnesota at 2213UTC 26 Oct.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$18.5 million in damages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- 80 tornadoes, 134 large hail, and 627 high wind reports over the three day period</a:t>
            </a:r>
            <a:endParaRPr lang="en-US" sz="2800" b="1" u="sng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8" y="6356350"/>
            <a:ext cx="985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Grumm, Richard H. “The Historic Storm of 24-26 October 2010”. NWS. </a:t>
            </a:r>
          </a:p>
          <a:p>
            <a:r>
              <a:rPr lang="en-US" sz="1200" dirty="0">
                <a:solidFill>
                  <a:schemeClr val="bg2"/>
                </a:solidFill>
              </a:rPr>
              <a:t>“SPC Storm Reports”. </a:t>
            </a:r>
            <a:r>
              <a:rPr lang="en-US" sz="1200" i="1" dirty="0">
                <a:solidFill>
                  <a:schemeClr val="bg2"/>
                </a:solidFill>
              </a:rPr>
              <a:t>NOAA, </a:t>
            </a:r>
            <a:r>
              <a:rPr lang="en-US" sz="1200" dirty="0">
                <a:solidFill>
                  <a:schemeClr val="bg2"/>
                </a:solidFill>
              </a:rPr>
              <a:t>24-26 October 2010, </a:t>
            </a:r>
            <a:r>
              <a:rPr lang="en-US" sz="1200" dirty="0">
                <a:solidFill>
                  <a:schemeClr val="bg2"/>
                </a:solidFill>
                <a:hlinkClick r:id="rId3"/>
              </a:rPr>
              <a:t>http://www.spc.noaa.gov/climo/reports/101026_rpts.html</a:t>
            </a:r>
            <a:r>
              <a:rPr lang="en-US" sz="1200" dirty="0">
                <a:solidFill>
                  <a:schemeClr val="bg2"/>
                </a:solidFill>
              </a:rPr>
              <a:t>. Accessed 23 May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69" y="2896101"/>
            <a:ext cx="4139230" cy="34342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55" y="2896101"/>
            <a:ext cx="4935943" cy="34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03199" y="-224589"/>
                <a:ext cx="11751733" cy="6763501"/>
              </a:xfrm>
            </p:spPr>
            <p:txBody>
              <a:bodyPr>
                <a:normAutofit/>
              </a:bodyPr>
              <a:lstStyle/>
              <a:p>
                <a:r>
                  <a:rPr lang="en-US" sz="3600" b="1" u="sng" dirty="0">
                    <a:solidFill>
                      <a:schemeClr val="bg2"/>
                    </a:solidFill>
                  </a:rPr>
                  <a:t>Case Study Background </a:t>
                </a:r>
                <a:r>
                  <a:rPr lang="en-US" sz="2800" b="1" u="sng" dirty="0">
                    <a:solidFill>
                      <a:schemeClr val="bg2"/>
                    </a:solidFill>
                  </a:rPr>
                  <a:t>(Key Features of the Storm)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	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During peak intensification: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	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	 - Strong Pacific jet that was 4 to 5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</a:rPr>
                  <a:t>above normal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	- 500hPa height anomalies 2 to 3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</a:rPr>
                  <a:t> below normal over western U.S.</a:t>
                </a:r>
                <a:br>
                  <a:rPr lang="en-US" sz="2800" dirty="0">
                    <a:solidFill>
                      <a:srgbClr val="E6E3E5"/>
                    </a:solidFill>
                  </a:rPr>
                </a:br>
                <a:r>
                  <a:rPr lang="en-US" sz="2800" dirty="0">
                    <a:solidFill>
                      <a:srgbClr val="E6E3E5"/>
                    </a:solidFill>
                  </a:rPr>
                  <a:t>		</a:t>
                </a:r>
                <a:br>
                  <a:rPr lang="en-US" sz="2800" dirty="0">
                    <a:solidFill>
                      <a:schemeClr val="bg2"/>
                    </a:solidFill>
                  </a:rPr>
                </a:br>
                <a:r>
                  <a:rPr lang="en-US" sz="2800" dirty="0">
                    <a:solidFill>
                      <a:schemeClr val="bg2"/>
                    </a:solidFill>
                  </a:rPr>
                  <a:t>	</a:t>
                </a:r>
                <a:r>
                  <a:rPr lang="en-US" sz="2800" dirty="0">
                    <a:solidFill>
                      <a:srgbClr val="E6E3E5"/>
                    </a:solidFill>
                  </a:rPr>
                  <a:t>- Strong 850hPa southerly jet with winds 3 to 4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</a:rPr>
                  <a:t> above normal ahead of 	  the cold front </a:t>
                </a:r>
                <a:br>
                  <a:rPr lang="en-US" sz="2800" dirty="0">
                    <a:solidFill>
                      <a:srgbClr val="E6E3E5"/>
                    </a:solidFill>
                  </a:rPr>
                </a:br>
                <a:br>
                  <a:rPr lang="en-US" sz="2800" dirty="0">
                    <a:solidFill>
                      <a:srgbClr val="E6E3E5"/>
                    </a:solidFill>
                  </a:rPr>
                </a:br>
                <a:r>
                  <a:rPr lang="en-US" sz="2800" dirty="0">
                    <a:solidFill>
                      <a:srgbClr val="E6E3E5"/>
                    </a:solidFill>
                  </a:rPr>
                  <a:t>	- 1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</a:rPr>
                  <a:t> warmer temperature anomaly throughout the warm sector</a:t>
                </a:r>
                <a:br>
                  <a:rPr lang="en-US" sz="2800" dirty="0">
                    <a:solidFill>
                      <a:srgbClr val="E6E3E5"/>
                    </a:solidFill>
                  </a:rPr>
                </a:br>
                <a:endParaRPr lang="en-US" sz="2800" dirty="0">
                  <a:solidFill>
                    <a:srgbClr val="E6E3E5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3199" y="-224589"/>
                <a:ext cx="11751733" cy="6763501"/>
              </a:xfrm>
              <a:blipFill rotWithShape="0">
                <a:blip r:embed="rId3"/>
                <a:stretch>
                  <a:fillRect l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3199" y="6538912"/>
            <a:ext cx="985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Grumm, Richard H. “The Historic Storm of 24-26 October 2010”. NWS. </a:t>
            </a: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chemeClr val="bg2"/>
                </a:solidFill>
              </a:rPr>
              <a:t>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Left Bracket 2"/>
          <p:cNvSpPr/>
          <p:nvPr/>
        </p:nvSpPr>
        <p:spPr>
          <a:xfrm>
            <a:off x="983848" y="2141316"/>
            <a:ext cx="289367" cy="1469985"/>
          </a:xfrm>
          <a:prstGeom prst="leftBracket">
            <a:avLst/>
          </a:prstGeom>
          <a:noFill/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0"/>
            <a:ext cx="11904133" cy="844021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E6E3E5"/>
                </a:solidFill>
              </a:rPr>
              <a:t>Synoptic Analysis</a:t>
            </a:r>
            <a:r>
              <a:rPr lang="en-US" sz="2800" b="1" u="sng" dirty="0">
                <a:solidFill>
                  <a:srgbClr val="E6E3E5"/>
                </a:solidFill>
              </a:rPr>
              <a:t> (NWP Simulation)</a:t>
            </a:r>
            <a:endParaRPr lang="en-US" sz="3600" b="1" u="sng" dirty="0">
              <a:solidFill>
                <a:srgbClr val="E6E3E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8F65-7B31-4B45-8238-FF9ED4CE52EF}" type="slidenum">
              <a:rPr lang="en-US" smtClean="0">
                <a:solidFill>
                  <a:srgbClr val="E6E3E5"/>
                </a:solidFill>
              </a:rPr>
              <a:t>9</a:t>
            </a:fld>
            <a:endParaRPr lang="en-US" dirty="0">
              <a:solidFill>
                <a:srgbClr val="E6E3E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533" y="995043"/>
                <a:ext cx="4967817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48 hour WRF-ARW V3.8.1 simulation beginning 0000UTC 25 October 2010</a:t>
                </a:r>
              </a:p>
              <a:p>
                <a:endParaRPr lang="en-US" sz="2800" dirty="0">
                  <a:solidFill>
                    <a:srgbClr val="E6E3E5"/>
                  </a:solidFill>
                  <a:latin typeface="+mj-lt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</a:rPr>
                  <a:t>1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 x 1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E6E3E5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 grid resolution 6-hourly NCEP Operational Model Global Tropospheric Analysis Data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30 km model grid spacing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rgbClr val="E6E3E5"/>
                  </a:solidFill>
                  <a:latin typeface="+mj-lt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>
                    <a:solidFill>
                      <a:srgbClr val="E6E3E5"/>
                    </a:solidFill>
                    <a:latin typeface="+mj-lt"/>
                    <a:ea typeface="Cambria Math" charset="0"/>
                    <a:cs typeface="Cambria Math" charset="0"/>
                  </a:rPr>
                  <a:t>41 equally spaced vertical eta levels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33" y="995043"/>
                <a:ext cx="4967817" cy="5693866"/>
              </a:xfrm>
              <a:prstGeom prst="rect">
                <a:avLst/>
              </a:prstGeom>
              <a:blipFill>
                <a:blip r:embed="rId3"/>
                <a:stretch>
                  <a:fillRect l="-2036" t="-1111" r="-1527" b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39" y="995043"/>
            <a:ext cx="6960027" cy="52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17132</TotalTime>
  <Words>2462</Words>
  <Application>Microsoft Macintosh PowerPoint</Application>
  <PresentationFormat>Widescreen</PresentationFormat>
  <Paragraphs>517</Paragraphs>
  <Slides>57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Wingdings</vt:lpstr>
      <vt:lpstr>Office Theme</vt:lpstr>
      <vt:lpstr>  Understanding the Sensitivities of Cyclogenesis Using Adjoint Analysis  Craig Oswald Dr. Michael Morgan University of Wisconsin – Madison  Adjoint and Data Assimilation Workshop  2 July 2018 </vt:lpstr>
      <vt:lpstr>Motivation   - How can an adjoint model and sensitivity analysis be applied in a study of explosive extratropical cyclogenesis?    - Xynthia case study (Doyle et al., 2013)    - Alpine lee cyclogenesis during ALPEX (Errico and Vukicevic, 1991)</vt:lpstr>
      <vt:lpstr>Goals and Methods   - Understand how slight changes in certain dynamical variables, such as    wind, temperature, or vorticity, have the ability to change a cyclogenesis    event.     </vt:lpstr>
      <vt:lpstr>Goals and Methods   - Understand how slight changes in certain dynamical variables, such as    wind, temperature, or vorticity, have the ability to change a cyclogenesis    event.      - Complete a synoptic analysis of an explosive cyclogenesis event as      simulated by the WRF model  </vt:lpstr>
      <vt:lpstr>Goals and Methods   - Understand how slight changes in certain dynamical variables, such as    wind, temperature, or vorticity, have the ability to change a cyclogenesis    event.      - Complete a synoptic analysis of an explosive cyclogenesis event as      simulated by the WRF model   - Use the WRF adjoint model to diagnose areas most sensitive to      perturbations during development </vt:lpstr>
      <vt:lpstr>Goals and Methods   - Understand how slight changes in certain dynamical variables, such as    wind, temperature, or vorticity, have the ability to change a cyclogenesis    event.      - Complete a synoptic analysis of an explosive cyclogenesis event as      simulated by the WRF model   - Use the WRF adjoint model to diagnose areas most sensitive to      perturbations during development   - Explore how a perturbed forecast deviates from the control simulation    using synoptic diagnostics </vt:lpstr>
      <vt:lpstr>Case Study Background 24-26 October 2010 extratropical cyclone “Great Lakes Hurricane” - An observed low pressure of 955.2hPa through explosive cyclogenesis recorded in northern Minnesota at 2213UTC 26 Oct. - $18.5 million in damages - 80 tornadoes, 134 large hail, and 627 high wind reports over the three day period</vt:lpstr>
      <vt:lpstr>Case Study Background (Key Features of the Storm)   During peak intensification:     - Strong Pacific jet that was 4 to 5σ above normal   - 500hPa height anomalies 2 to 3σ below normal over western U.S.     - Strong 850hPa southerly jet with winds 3 to 4σ above normal ahead of    the cold front    - 1σ warmer temperature anomaly throughout the warm sector </vt:lpstr>
      <vt:lpstr>Synoptic Analysis (NWP Simulation)</vt:lpstr>
      <vt:lpstr>Synoptic Analysis (NWP Simulation) - SLP, 2m temp (C), 10m wind (kts)</vt:lpstr>
      <vt:lpstr>Synoptic Analysis (NWP Simulation) - SLP, 2m temp (C), 10m wind (kts)  0000UTC 27 Oct./F48</vt:lpstr>
      <vt:lpstr>Synoptic Analysis (NWP Simulation)    - How is development of the cyclone sensitive to changes in the wind at the jet level?  - How is development of the cyclone sensitive to changes in the wind and temperature at mid-levels?  </vt:lpstr>
      <vt:lpstr>Adjoint Analysis (Response Function)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Simulation: Location of Cross Section 0000UTC 25 Oct./F00  </vt:lpstr>
      <vt:lpstr>Adjoint Analysis (Sensitivity analysis) - Adjoint Simulation: Cross Section  0000UTC 25 Oct./F00  </vt:lpstr>
      <vt:lpstr>Adjoint Analysis (Sensitivity analysis) - Adjoint Simulation: Cross Section  0000UTC 25 Oct./F00  </vt:lpstr>
      <vt:lpstr>Adjoint Analysis (Sensitivity analysis) - Adjoint Simulation: Cross Section  0000UTC 25 Oct./F00  </vt:lpstr>
      <vt:lpstr>Adjoint Analysis (Sensitivity analysis) - Adjoint Simulation: Cross Section  0000UTC 25 Oct./F00  </vt:lpstr>
      <vt:lpstr>Adjoint Analysis (Sensitivity analysis) - Adjoint Simulation: Cross Section  0000UTC 25 Oct./F00  </vt:lpstr>
      <vt:lpstr>Motivation</vt:lpstr>
      <vt:lpstr>Perturbation Analysis (Perturbed NWP Simulation) - Perturbation SLP, 2m temp(C) 0000UTC 27 Oct./F48   </vt:lpstr>
      <vt:lpstr>Motivation</vt:lpstr>
      <vt:lpstr>Perturbation Analysis - Perturbed NWP Simulation  0000UTC 26 Oct./F24</vt:lpstr>
      <vt:lpstr>Perturbation Analysis  - Perturbed NWP Simulation  0600UTC 26 Oct./F30</vt:lpstr>
      <vt:lpstr>Perturbation Analysis - Perturbed NWP Simulation  1200UTC 26 Oct./F36</vt:lpstr>
      <vt:lpstr>Conclusions  - Increased shear within the jet contributes to enhanced development of the upper PV anomaly due to CAA early on as shown in the sensitivity analysis  </vt:lpstr>
      <vt:lpstr>Conclusions  - Increased shear within the jet contributes to enhanced development of the upper PV anomaly early on as shown in the sensitivity analysis  - An enhanced mid-level trough, likely due to enhanced PVA, is most important in producing a stronger cyclone  </vt:lpstr>
      <vt:lpstr>Conclusions  - Increased shear within the jet contributes to enhanced development of the upper PV anomaly early on as shown in the sensitivity analysis  - An enhanced mid-level trough, likely due to enhanced PVA, is most important in producing a stronger cyclone   - Enhanced cyclone circulation also enhances the warm seclusion, further contributing to lower surface pressure, which is consistent with the 1hr adjoint analyses of sensitivity to temperature  </vt:lpstr>
      <vt:lpstr>Future Work   - Further examine the baroclinically driven deepening of the upper and mid level troughs to determine changes in the PV, relative vorticity, and temperature structures  </vt:lpstr>
      <vt:lpstr>Future Work   - Further examine the baroclinically driven deepening of the upper and mid level troughs to determine changes in the PV, relative vorticity, and temperature structures  - Complete the case study of a modest cyclone utilizing adjoint analyses to determine what is most important dynamically to achieve an explosive cyclogenesis event</vt:lpstr>
      <vt:lpstr>Future Work   - Further examine the baroclinically driven deepening of the upper and mid level troughs to determine changes in the PV, relative vorticity, and temperature structures  - Complete the case study of a modest cyclone utilizing adjoint analyses to determine what is most important dynamically to achieve an explosive cyclogenesis event  - Complete an adjoint analyses utilizing PV (i.e. sensitivity to PV) </vt:lpstr>
      <vt:lpstr>Acknowledgements   - Special thanks to the workshop travel committee for funding to attend     this conference   - Dr. Michael Morgan    - Dr. Brett Hoover    - Morgan/Martin research groups    - Pete Pokrandt     - NSF grant: AGS - 1638194 </vt:lpstr>
      <vt:lpstr>Extra Slides </vt:lpstr>
      <vt:lpstr>Extra Slides </vt:lpstr>
      <vt:lpstr>Optimal Perturbation Analysis   </vt:lpstr>
      <vt:lpstr>Perturbation Analysis (Perturbed NWP Simulation) - SLP, 2m temp(C), 10m wind(kts)  0000UTC 27 Oct./F48  </vt:lpstr>
      <vt:lpstr>Slides from here contain graphics from ‘sprdomain’, not ‘newdomain’.  </vt:lpstr>
      <vt:lpstr>Motivation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  0000UTC 25 Oct./F00  </vt:lpstr>
      <vt:lpstr>Adjoint Analysis (Sensitivity analysis) - Adjoint Simulation  0000UTC 25 Oct./F00  </vt:lpstr>
      <vt:lpstr>Perturbation Analysis  - Perturbed NWP Simulation: Location of Cross Section 0600UTC 26 Oct./F30</vt:lpstr>
      <vt:lpstr>Perturbation Analysis - Perturbed NWP Simulation  0600UTC 26 Oct./F30</vt:lpstr>
      <vt:lpstr>Perturbation Analysis - Perturbed NWP Simulation  0600UTC 26 Oct./F30</vt:lpstr>
      <vt:lpstr>Perturbation Analysis - Perturbed NWP Simulation  0600UTC 26 Oct./F30</vt:lpstr>
      <vt:lpstr>Adjoint Analysis (Sensitivity analysis) - Adjoint Simulation  0000UTC 26 Oct./F24  </vt:lpstr>
      <vt:lpstr>Adjoint Analysis (Sensitivity analysis) - Adjoint Simulation  0000UTC 26 Oct./F24  </vt:lpstr>
      <vt:lpstr>Adjoint Analysis (Sensitivity analysis) - Adjoint Simulation  0000UTC 26 Oct./F30  </vt:lpstr>
      <vt:lpstr>Adjoint Analysis (Sensitivity analysis) - Adjoint Simulation  0000UTC 26 Oct./F36  </vt:lpstr>
      <vt:lpstr>Adjoint Analysis (Response Function)  </vt:lpstr>
      <vt:lpstr>Adjoint Analysis (Sensitivity analysis)  Check - Adjoint Simulation  2300UTC 26 Oct./F47  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Understanding the Sensitivities of Cyclogenesis Using Adjoint Analysis  Craig Oswald Dr. Michael Morgan University of Wisconsin – Madison  Adjoint Workshop  2 July 2018 </dc:title>
  <dc:creator>Microsoft Office User</dc:creator>
  <cp:lastModifiedBy>Microsoft Office User</cp:lastModifiedBy>
  <cp:revision>150</cp:revision>
  <dcterms:created xsi:type="dcterms:W3CDTF">2018-06-12T20:45:45Z</dcterms:created>
  <dcterms:modified xsi:type="dcterms:W3CDTF">2018-07-01T22:59:52Z</dcterms:modified>
</cp:coreProperties>
</file>