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3" r:id="rId3"/>
    <p:sldId id="454" r:id="rId4"/>
    <p:sldId id="455" r:id="rId5"/>
    <p:sldId id="456" r:id="rId6"/>
    <p:sldId id="448" r:id="rId7"/>
    <p:sldId id="449" r:id="rId8"/>
    <p:sldId id="450" r:id="rId9"/>
    <p:sldId id="451" r:id="rId10"/>
    <p:sldId id="443" r:id="rId11"/>
    <p:sldId id="444" r:id="rId12"/>
    <p:sldId id="445" r:id="rId13"/>
    <p:sldId id="446" r:id="rId14"/>
    <p:sldId id="461" r:id="rId15"/>
    <p:sldId id="464" r:id="rId16"/>
    <p:sldId id="458" r:id="rId17"/>
    <p:sldId id="459" r:id="rId18"/>
    <p:sldId id="462" r:id="rId19"/>
    <p:sldId id="460" r:id="rId20"/>
    <p:sldId id="4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Laloyaux" initials="PL" lastIdx="4" clrIdx="0">
    <p:extLst>
      <p:ext uri="{19B8F6BF-5375-455C-9EA6-DF929625EA0E}">
        <p15:presenceInfo xmlns:p15="http://schemas.microsoft.com/office/powerpoint/2012/main" userId="S-1-5-21-171678682-3845115016-305999489-17631" providerId="AD"/>
      </p:ext>
    </p:extLst>
  </p:cmAuthor>
  <p:cmAuthor id="2" name="patricklaloyaux@hotmail.com" initials="p" lastIdx="1" clrIdx="1">
    <p:extLst>
      <p:ext uri="{19B8F6BF-5375-455C-9EA6-DF929625EA0E}">
        <p15:presenceInfo xmlns:p15="http://schemas.microsoft.com/office/powerpoint/2012/main" userId="patricklaloyaux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1105FF"/>
    <a:srgbClr val="006600"/>
    <a:srgbClr val="064E83"/>
    <a:srgbClr val="6C8AAF"/>
    <a:srgbClr val="0900C0"/>
    <a:srgbClr val="51FF21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4018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536" y="48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5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0059" y="66385"/>
            <a:ext cx="881682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60059" y="553673"/>
            <a:ext cx="8816829" cy="5620624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7867" y="0"/>
            <a:ext cx="877993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55599" y="538068"/>
            <a:ext cx="8644467" cy="1874933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55599" y="4259855"/>
            <a:ext cx="8644467" cy="1874933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9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74320" y="1914084"/>
            <a:ext cx="8788400" cy="466474"/>
          </a:xfrm>
        </p:spPr>
        <p:txBody>
          <a:bodyPr/>
          <a:lstStyle/>
          <a:p>
            <a:pPr algn="ctr"/>
            <a:r>
              <a:rPr lang="en-GB" sz="2800" dirty="0"/>
              <a:t>The ECMWF weak constraint 4D-Var formulation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886300"/>
            <a:ext cx="3662413" cy="74817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320" y="3267735"/>
            <a:ext cx="8788399" cy="283411"/>
          </a:xfrm>
        </p:spPr>
        <p:txBody>
          <a:bodyPr/>
          <a:lstStyle/>
          <a:p>
            <a:pPr algn="ctr"/>
            <a:r>
              <a:rPr lang="en-GB" sz="1800" b="1" dirty="0"/>
              <a:t>Patrick Laloyaux, Jacky Goddard, Simon Lang and Massimo </a:t>
            </a:r>
            <a:r>
              <a:rPr lang="en-GB" sz="1800" b="1" dirty="0" err="1"/>
              <a:t>Bonavita</a:t>
            </a:r>
            <a:r>
              <a:rPr lang="en-GB" sz="1800" b="1" dirty="0"/>
              <a:t> </a:t>
            </a:r>
            <a:endParaRPr lang="en-US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3D089-682F-41DB-BD10-6AE61CA6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7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biased model assimilating biased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17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56EAC-F0CA-461A-BB8A-1615FFD2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7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model error forcing applied in the model integration corrects the bias in the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1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D7C8D-590C-40FE-8F7D-34B8A685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7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unbiased first-guess is used to correct the bias in the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3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151CB-482D-488B-93B6-6D349C1D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7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>
                <a:solidFill>
                  <a:srgbClr val="006600"/>
                </a:solidFill>
              </a:rPr>
              <a:t>Observation</a:t>
            </a:r>
          </a:p>
          <a:p>
            <a:r>
              <a:rPr lang="en-GB" b="1" dirty="0">
                <a:solidFill>
                  <a:srgbClr val="1105FF"/>
                </a:solidFill>
              </a:rPr>
              <a:t>Analysis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Bias-corrected first-guess </a:t>
            </a:r>
            <a:r>
              <a:rPr lang="en-GB" dirty="0"/>
              <a:t>and </a:t>
            </a:r>
            <a:r>
              <a:rPr lang="en-GB" dirty="0" smtClean="0"/>
              <a:t>observations produce an unbiased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29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35D0-B2AB-4EE6-A7C5-CEC80C0F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66385"/>
            <a:ext cx="8816829" cy="369332"/>
          </a:xfrm>
        </p:spPr>
        <p:txBody>
          <a:bodyPr/>
          <a:lstStyle/>
          <a:p>
            <a:r>
              <a:rPr lang="en-GB" dirty="0" smtClean="0"/>
              <a:t>Error covariance matrices in weak-constraint 4D-Var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BFD9D-1098-4FD8-B768-E5842652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90" y="3727773"/>
            <a:ext cx="3897863" cy="2923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CA321-E3E8-48C6-AD57-7CD710B8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7" y="3727773"/>
            <a:ext cx="3897863" cy="2923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6AEFA-372A-4E45-9A79-A1BD1218D0E0}"/>
              </a:ext>
            </a:extLst>
          </p:cNvPr>
          <p:cNvSpPr txBox="1"/>
          <p:nvPr/>
        </p:nvSpPr>
        <p:spPr>
          <a:xfrm>
            <a:off x="5106790" y="3557126"/>
            <a:ext cx="40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spread in </a:t>
            </a:r>
            <a:r>
              <a:rPr lang="en-GB" dirty="0" smtClean="0"/>
              <a:t>Q (long scales)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81040-9B0E-4CC8-888C-4CADCBC03F19}"/>
              </a:ext>
            </a:extLst>
          </p:cNvPr>
          <p:cNvSpPr txBox="1"/>
          <p:nvPr/>
        </p:nvSpPr>
        <p:spPr>
          <a:xfrm>
            <a:off x="452821" y="3551896"/>
            <a:ext cx="404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spread in </a:t>
            </a:r>
            <a:r>
              <a:rPr lang="en-GB" dirty="0" smtClean="0"/>
              <a:t>B (small scales)</a:t>
            </a: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256919F-C371-4BF0-8EA3-F736AE63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6" y="473009"/>
            <a:ext cx="8357691" cy="2682753"/>
          </a:xfrm>
          <a:prstGeom prst="rect">
            <a:avLst/>
          </a:prstGeom>
        </p:spPr>
      </p:pic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B3809796-C573-41F4-8A68-D59AA2FDCBCD}"/>
              </a:ext>
            </a:extLst>
          </p:cNvPr>
          <p:cNvCxnSpPr>
            <a:stCxn id="16" idx="0"/>
          </p:cNvCxnSpPr>
          <p:nvPr/>
        </p:nvCxnSpPr>
        <p:spPr>
          <a:xfrm flipV="1">
            <a:off x="708236" y="989467"/>
            <a:ext cx="760913" cy="268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7" idx="0"/>
          </p:cNvCxnSpPr>
          <p:nvPr/>
        </p:nvCxnSpPr>
        <p:spPr>
          <a:xfrm flipV="1">
            <a:off x="1148066" y="979338"/>
            <a:ext cx="502950" cy="925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3EA19C8D-BE25-4EFD-9CF3-4F04DB60ED4F}"/>
              </a:ext>
            </a:extLst>
          </p:cNvPr>
          <p:cNvSpPr txBox="1"/>
          <p:nvPr/>
        </p:nvSpPr>
        <p:spPr>
          <a:xfrm>
            <a:off x="212977" y="1258283"/>
            <a:ext cx="99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smtClean="0"/>
              <a:t>state</a:t>
            </a:r>
            <a:endParaRPr lang="en-GB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217036" y="1904614"/>
            <a:ext cx="186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 bias parameters </a:t>
            </a:r>
            <a:endParaRPr lang="en-GB" dirty="0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2016370" y="1067957"/>
            <a:ext cx="24581" cy="143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1330688" y="2499561"/>
            <a:ext cx="142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error forcing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7036" y="3177294"/>
            <a:ext cx="8787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To disentangle the different sources of error, </a:t>
            </a:r>
            <a:r>
              <a:rPr lang="en-GB" dirty="0" smtClean="0">
                <a:solidFill>
                  <a:srgbClr val="C00000"/>
                </a:solidFill>
              </a:rPr>
              <a:t>scale separation is enforced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75004" y="5004805"/>
            <a:ext cx="1460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Correlation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4477065" y="5009859"/>
            <a:ext cx="1460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Correlation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1627581" y="6480846"/>
            <a:ext cx="1676400" cy="377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Distance (km)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6384638" y="6462593"/>
            <a:ext cx="1676400" cy="377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Distance (km)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5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35D0-B2AB-4EE6-A7C5-CEC80C0F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66385"/>
            <a:ext cx="8816829" cy="369332"/>
          </a:xfrm>
        </p:spPr>
        <p:txBody>
          <a:bodyPr/>
          <a:lstStyle/>
          <a:p>
            <a:r>
              <a:rPr lang="en-GB" dirty="0" smtClean="0"/>
              <a:t>Error covariance matrices in weak-constraint 4D-Var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6AEFA-372A-4E45-9A79-A1BD1218D0E0}"/>
              </a:ext>
            </a:extLst>
          </p:cNvPr>
          <p:cNvSpPr txBox="1"/>
          <p:nvPr/>
        </p:nvSpPr>
        <p:spPr>
          <a:xfrm>
            <a:off x="5106790" y="3557126"/>
            <a:ext cx="404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forcing error increment (long scales)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81040-9B0E-4CC8-888C-4CADCBC03F19}"/>
              </a:ext>
            </a:extLst>
          </p:cNvPr>
          <p:cNvSpPr txBox="1"/>
          <p:nvPr/>
        </p:nvSpPr>
        <p:spPr>
          <a:xfrm>
            <a:off x="452821" y="3551896"/>
            <a:ext cx="404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state increment (small scales)</a:t>
            </a: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256919F-C371-4BF0-8EA3-F736AE63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6" y="473009"/>
            <a:ext cx="8357691" cy="2682753"/>
          </a:xfrm>
          <a:prstGeom prst="rect">
            <a:avLst/>
          </a:prstGeom>
        </p:spPr>
      </p:pic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B3809796-C573-41F4-8A68-D59AA2FDCBCD}"/>
              </a:ext>
            </a:extLst>
          </p:cNvPr>
          <p:cNvCxnSpPr>
            <a:stCxn id="16" idx="0"/>
          </p:cNvCxnSpPr>
          <p:nvPr/>
        </p:nvCxnSpPr>
        <p:spPr>
          <a:xfrm flipV="1">
            <a:off x="708236" y="989467"/>
            <a:ext cx="760913" cy="268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7" idx="0"/>
          </p:cNvCxnSpPr>
          <p:nvPr/>
        </p:nvCxnSpPr>
        <p:spPr>
          <a:xfrm flipV="1">
            <a:off x="1148066" y="979338"/>
            <a:ext cx="502950" cy="925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3EA19C8D-BE25-4EFD-9CF3-4F04DB60ED4F}"/>
              </a:ext>
            </a:extLst>
          </p:cNvPr>
          <p:cNvSpPr txBox="1"/>
          <p:nvPr/>
        </p:nvSpPr>
        <p:spPr>
          <a:xfrm>
            <a:off x="212977" y="1258283"/>
            <a:ext cx="99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smtClean="0"/>
              <a:t>state</a:t>
            </a:r>
            <a:endParaRPr lang="en-GB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217036" y="1904614"/>
            <a:ext cx="186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 bias parameters </a:t>
            </a:r>
            <a:endParaRPr lang="en-GB" dirty="0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2016370" y="1067957"/>
            <a:ext cx="24581" cy="143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1330688" y="2499561"/>
            <a:ext cx="142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error forcing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7036" y="3177294"/>
            <a:ext cx="8787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To disentangle the different sources of error, </a:t>
            </a:r>
            <a:r>
              <a:rPr lang="en-GB" dirty="0" smtClean="0">
                <a:solidFill>
                  <a:srgbClr val="C00000"/>
                </a:solidFill>
              </a:rPr>
              <a:t>scale separation is enforced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DBFA4657-B3A0-4A8F-A6BD-C7B38C52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05" y="4271672"/>
            <a:ext cx="4222295" cy="2300772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289ED396-81D9-4B49-BEE2-22605E3E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" y="4271672"/>
            <a:ext cx="4222295" cy="22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22C1-55D8-4B6E-951F-C5667CC5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Weak-constraint 4D-Var for the stratospheric temperature bias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B6A3E-814D-48E9-A141-EC770DE9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3949775"/>
            <a:ext cx="5729288" cy="2002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C7FF6-D855-4FC6-8EDB-F2197782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1008566"/>
            <a:ext cx="5729288" cy="2014602"/>
          </a:xfrm>
          <a:prstGeom prst="rect">
            <a:avLst/>
          </a:prstGeom>
        </p:spPr>
      </p:pic>
      <p:sp>
        <p:nvSpPr>
          <p:cNvPr id="11" name="TextBox 38"/>
          <p:cNvSpPr txBox="1"/>
          <p:nvPr/>
        </p:nvSpPr>
        <p:spPr>
          <a:xfrm>
            <a:off x="597415" y="1521153"/>
            <a:ext cx="253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GPS-RO retrieved T</a:t>
            </a:r>
          </a:p>
          <a:p>
            <a:endParaRPr lang="en-GB" dirty="0"/>
          </a:p>
        </p:txBody>
      </p:sp>
      <p:pic>
        <p:nvPicPr>
          <p:cNvPr id="12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" y="2257173"/>
            <a:ext cx="2944849" cy="2658386"/>
          </a:xfrm>
          <a:prstGeom prst="rect">
            <a:avLst/>
          </a:prstGeom>
        </p:spPr>
      </p:pic>
      <p:sp>
        <p:nvSpPr>
          <p:cNvPr id="13" name="TextBox 53"/>
          <p:cNvSpPr txBox="1"/>
          <p:nvPr/>
        </p:nvSpPr>
        <p:spPr>
          <a:xfrm>
            <a:off x="479394" y="4919413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Forecast departure 24H</a:t>
            </a:r>
          </a:p>
        </p:txBody>
      </p:sp>
      <p:cxnSp>
        <p:nvCxnSpPr>
          <p:cNvPr id="14" name="Straight Arrow Connector 42"/>
          <p:cNvCxnSpPr/>
          <p:nvPr/>
        </p:nvCxnSpPr>
        <p:spPr>
          <a:xfrm flipH="1" flipV="1">
            <a:off x="1012054" y="2370338"/>
            <a:ext cx="630315" cy="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44"/>
          <p:cNvCxnSpPr/>
          <p:nvPr/>
        </p:nvCxnSpPr>
        <p:spPr>
          <a:xfrm>
            <a:off x="1659303" y="3693111"/>
            <a:ext cx="266330" cy="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592286" y="639234"/>
            <a:ext cx="412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error forcing (Old Q)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501999" y="3566565"/>
            <a:ext cx="535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error forcing </a:t>
            </a:r>
            <a:r>
              <a:rPr lang="en-GB" dirty="0" smtClean="0"/>
              <a:t>(New </a:t>
            </a:r>
            <a:r>
              <a:rPr lang="en-GB" dirty="0" smtClean="0"/>
              <a:t>Q with scale </a:t>
            </a:r>
            <a:r>
              <a:rPr lang="en-GB" dirty="0" smtClean="0"/>
              <a:t>separation)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501999" y="2852380"/>
            <a:ext cx="1164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Nov 2017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501999" y="5781024"/>
            <a:ext cx="1164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Nov 2017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7979228" y="2852769"/>
            <a:ext cx="1164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Feb 2018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7979228" y="5784970"/>
            <a:ext cx="1164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Feb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5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3761-4322-4A81-86CE-8956F385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Weak-constraint 4D-Var for the stratospheric temperature bias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D3396-BA20-4F30-8DE9-CBA5BFB6B76F}"/>
              </a:ext>
            </a:extLst>
          </p:cNvPr>
          <p:cNvSpPr txBox="1"/>
          <p:nvPr/>
        </p:nvSpPr>
        <p:spPr>
          <a:xfrm>
            <a:off x="220755" y="527861"/>
            <a:ext cx="885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Analysis and first-guess departures with respect to GPS-RO bending 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051B4-BA7A-4790-A8EA-D3A767C89366}"/>
              </a:ext>
            </a:extLst>
          </p:cNvPr>
          <p:cNvSpPr txBox="1"/>
          <p:nvPr/>
        </p:nvSpPr>
        <p:spPr>
          <a:xfrm>
            <a:off x="4858477" y="2242068"/>
            <a:ext cx="421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Significant reduction in the mean </a:t>
            </a:r>
            <a:r>
              <a:rPr lang="en-GB" dirty="0" smtClean="0"/>
              <a:t>error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2BA67-7E35-4FA0-BD9C-D8146AFB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53" y="1171575"/>
            <a:ext cx="3714602" cy="49057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16255" y="1171575"/>
            <a:ext cx="346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No model error term</a:t>
            </a:r>
          </a:p>
          <a:p>
            <a:r>
              <a:rPr lang="en-GB" b="1" dirty="0" smtClean="0"/>
              <a:t>Old Q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New Q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5D7A-A29F-424B-99DB-E22BB297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Weak-constraint 4D-Var for the stratospheric temperature bias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1202E-57FC-4916-8DF9-897117CB4BFB}"/>
              </a:ext>
            </a:extLst>
          </p:cNvPr>
          <p:cNvSpPr txBox="1"/>
          <p:nvPr/>
        </p:nvSpPr>
        <p:spPr>
          <a:xfrm>
            <a:off x="260059" y="714674"/>
            <a:ext cx="867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Timeseries</a:t>
            </a:r>
            <a:r>
              <a:rPr lang="en-GB" dirty="0"/>
              <a:t> of first-guess departure (</a:t>
            </a:r>
            <a:r>
              <a:rPr lang="en-GB" dirty="0" err="1"/>
              <a:t>fg_departure</a:t>
            </a:r>
            <a:r>
              <a:rPr lang="en-GB" dirty="0"/>
              <a:t> = </a:t>
            </a:r>
            <a:r>
              <a:rPr lang="en-GB" dirty="0" err="1"/>
              <a:t>obs</a:t>
            </a:r>
            <a:r>
              <a:rPr lang="en-GB" dirty="0"/>
              <a:t> – </a:t>
            </a:r>
            <a:r>
              <a:rPr lang="en-GB" dirty="0" err="1"/>
              <a:t>fg</a:t>
            </a:r>
            <a:r>
              <a:rPr lang="en-GB" dirty="0"/>
              <a:t> -</a:t>
            </a:r>
            <a:r>
              <a:rPr lang="en-GB" dirty="0" err="1"/>
              <a:t>VarBC</a:t>
            </a:r>
            <a:r>
              <a:rPr lang="en-GB" dirty="0"/>
              <a:t>) for AMSU-A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1D6A5-C49C-4697-9BD3-9FECDCA5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272276"/>
            <a:ext cx="6293224" cy="31146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81091" y="1279080"/>
            <a:ext cx="346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No model error term</a:t>
            </a:r>
          </a:p>
          <a:p>
            <a:r>
              <a:rPr lang="en-GB" b="1" dirty="0" smtClean="0"/>
              <a:t>Old Q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New Q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0B051B4-BA7A-4790-A8EA-D3A767C89366}"/>
              </a:ext>
            </a:extLst>
          </p:cNvPr>
          <p:cNvSpPr txBox="1"/>
          <p:nvPr/>
        </p:nvSpPr>
        <p:spPr>
          <a:xfrm>
            <a:off x="287866" y="4575213"/>
            <a:ext cx="777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Smaller </a:t>
            </a:r>
            <a:r>
              <a:rPr lang="en-GB" dirty="0" err="1"/>
              <a:t>VarBC</a:t>
            </a:r>
            <a:r>
              <a:rPr lang="en-GB" dirty="0"/>
              <a:t> correction (thick lines</a:t>
            </a:r>
            <a:r>
              <a:rPr lang="en-GB" dirty="0" smtClean="0"/>
              <a:t>) </a:t>
            </a:r>
            <a:r>
              <a:rPr lang="en-GB" dirty="0"/>
              <a:t>with new </a:t>
            </a:r>
            <a:r>
              <a:rPr lang="en-GB" dirty="0" smtClean="0"/>
              <a:t>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6F2B-4D90-40ED-9D4B-FA8346FB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260059" y="707571"/>
            <a:ext cx="7860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4D-Var developed at ECMWF is getting more sophisticated</a:t>
            </a:r>
            <a:endParaRPr lang="en-GB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w</a:t>
            </a:r>
            <a:r>
              <a:rPr lang="en-GB" dirty="0" smtClean="0"/>
              <a:t>eak-constraint 4D-Var to take the model bias into account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Disentangle the different sources of error is challenging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cale </a:t>
            </a:r>
            <a:r>
              <a:rPr lang="en-GB" dirty="0">
                <a:sym typeface="Wingdings" panose="05000000000000000000" pitchFamily="2" charset="2"/>
              </a:rPr>
              <a:t>separation between B and </a:t>
            </a:r>
            <a:r>
              <a:rPr lang="en-GB" dirty="0" smtClean="0">
                <a:sym typeface="Wingdings" panose="05000000000000000000" pitchFamily="2" charset="2"/>
              </a:rPr>
              <a:t>Q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/>
              <a:t>reduce the tropospheric temperature bias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Weak-constraint 4D-Var in the </a:t>
            </a:r>
            <a:r>
              <a:rPr lang="en-GB" dirty="0" smtClean="0">
                <a:solidFill>
                  <a:srgbClr val="C00000"/>
                </a:solidFill>
              </a:rPr>
              <a:t>troposphere might not be possible</a:t>
            </a:r>
            <a:endParaRPr lang="en-GB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p</a:t>
            </a:r>
            <a:r>
              <a:rPr lang="en-GB" dirty="0" smtClean="0">
                <a:sym typeface="Wingdings" panose="05000000000000000000" pitchFamily="2" charset="2"/>
              </a:rPr>
              <a:t>roperties of biases are different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scale </a:t>
            </a:r>
            <a:r>
              <a:rPr lang="en-GB" dirty="0">
                <a:sym typeface="Wingdings" panose="05000000000000000000" pitchFamily="2" charset="2"/>
              </a:rPr>
              <a:t>separation </a:t>
            </a:r>
            <a:r>
              <a:rPr lang="en-GB" dirty="0" smtClean="0">
                <a:sym typeface="Wingdings" panose="05000000000000000000" pitchFamily="2" charset="2"/>
              </a:rPr>
              <a:t>is more challenging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54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assimilation and biases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23993-B6E0-4E2B-BB2E-1059C7B2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6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0059" y="524693"/>
            <a:ext cx="888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most of the operational data assimilation systems, we assume that we have an </a:t>
            </a:r>
            <a:r>
              <a:rPr lang="en-GB" dirty="0" smtClean="0"/>
              <a:t>unbiased model assimilating biased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83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7" y="6997"/>
            <a:ext cx="4833256" cy="6840287"/>
          </a:xfrm>
        </p:spPr>
      </p:pic>
    </p:spTree>
    <p:extLst>
      <p:ext uri="{BB962C8B-B14F-4D97-AF65-F5344CB8AC3E}">
        <p14:creationId xmlns:p14="http://schemas.microsoft.com/office/powerpoint/2010/main" val="4103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A1CA4-BDFF-476A-B4C4-BC86B7E5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6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Departures between observations and first-guess are used to correct the observation bias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3D8A1-6291-44C1-A68B-3BBD8A23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71606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>
                <a:solidFill>
                  <a:srgbClr val="006600"/>
                </a:solidFill>
              </a:rPr>
              <a:t>Observation</a:t>
            </a:r>
          </a:p>
          <a:p>
            <a:r>
              <a:rPr lang="en-GB" b="1" dirty="0">
                <a:solidFill>
                  <a:srgbClr val="1105FF"/>
                </a:solidFill>
              </a:rPr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First-guess and bias-corrected observations are blended together to produce the analysis (</a:t>
            </a:r>
            <a:r>
              <a:rPr lang="en-GB" dirty="0" err="1" smtClean="0"/>
              <a:t>unbiaised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used for NWP are biased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7867" y="5930031"/>
            <a:ext cx="775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  <a:sym typeface="Wingdings" panose="05000000000000000000" pitchFamily="2" charset="2"/>
              </a:rPr>
              <a:t>Warm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m</a:t>
            </a:r>
            <a:r>
              <a:rPr lang="en-GB" dirty="0" smtClean="0"/>
              <a:t>odel </a:t>
            </a:r>
            <a:r>
              <a:rPr lang="en-GB" dirty="0"/>
              <a:t>bias above 10 </a:t>
            </a:r>
            <a:r>
              <a:rPr lang="en-GB" dirty="0" err="1"/>
              <a:t>hPa</a:t>
            </a:r>
            <a:r>
              <a:rPr lang="en-GB" dirty="0"/>
              <a:t> (0.5°C in 24h)</a:t>
            </a:r>
          </a:p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  <a:t>C</a:t>
            </a:r>
            <a:r>
              <a:rPr lang="en-GB" dirty="0">
                <a:solidFill>
                  <a:schemeClr val="accent1"/>
                </a:solidFill>
              </a:rPr>
              <a:t>old</a:t>
            </a:r>
            <a:r>
              <a:rPr lang="en-GB" dirty="0"/>
              <a:t> model bias between 10 </a:t>
            </a:r>
            <a:r>
              <a:rPr lang="en-GB" dirty="0" err="1"/>
              <a:t>hPa</a:t>
            </a:r>
            <a:r>
              <a:rPr lang="en-GB" dirty="0"/>
              <a:t> and 100hPa (0.5°C in 24h)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406" y="545068"/>
            <a:ext cx="874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Stratospheric temperature bias: forecasts </a:t>
            </a:r>
            <a:r>
              <a:rPr lang="en-GB" dirty="0"/>
              <a:t>compared to </a:t>
            </a:r>
            <a:r>
              <a:rPr lang="en-GB" dirty="0" smtClean="0"/>
              <a:t>unbiased </a:t>
            </a:r>
            <a:r>
              <a:rPr lang="en-GB" dirty="0"/>
              <a:t>observations (observation – forecast)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33" y="1834839"/>
            <a:ext cx="2935867" cy="34747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22045" y="1530031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AMSU-A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7992" y="1530031"/>
            <a:ext cx="163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Radiosondes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35" y="1869504"/>
            <a:ext cx="2867998" cy="3395709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3722385" y="2564184"/>
            <a:ext cx="2290439" cy="8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77783" y="2145574"/>
            <a:ext cx="2290439" cy="8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7415" y="1521153"/>
            <a:ext cx="253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GPS-RO retrieved T</a:t>
            </a:r>
          </a:p>
          <a:p>
            <a:endParaRPr lang="en-GB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" y="2257173"/>
            <a:ext cx="2944849" cy="2658386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 flipV="1">
            <a:off x="1012054" y="2370338"/>
            <a:ext cx="630315" cy="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59303" y="3693111"/>
            <a:ext cx="266330" cy="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82718" y="3089429"/>
            <a:ext cx="435006" cy="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945515" y="2564184"/>
            <a:ext cx="834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057095" y="2041864"/>
            <a:ext cx="825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368466" y="1961965"/>
            <a:ext cx="577049" cy="17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9394" y="4919413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Forecast departure 24H</a:t>
            </a:r>
          </a:p>
        </p:txBody>
      </p:sp>
      <p:cxnSp>
        <p:nvCxnSpPr>
          <p:cNvPr id="20" name="Straight Connector 36"/>
          <p:cNvCxnSpPr/>
          <p:nvPr/>
        </p:nvCxnSpPr>
        <p:spPr>
          <a:xfrm>
            <a:off x="582834" y="2999644"/>
            <a:ext cx="2290439" cy="8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5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1EEBB-365A-48BF-B82D-35F4F7E3C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63806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biased model assimilating biased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68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183BC-A8FC-4E7D-A49D-645C8022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63806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 smtClean="0">
                <a:solidFill>
                  <a:srgbClr val="006600"/>
                </a:solidFill>
              </a:rPr>
              <a:t>Observation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departures </a:t>
            </a:r>
            <a:r>
              <a:rPr lang="en-GB" dirty="0"/>
              <a:t>between observations and first-guess </a:t>
            </a:r>
            <a:r>
              <a:rPr lang="en-GB" dirty="0" smtClean="0"/>
              <a:t>does not </a:t>
            </a:r>
            <a:r>
              <a:rPr lang="en-GB" dirty="0"/>
              <a:t>correct the observation </a:t>
            </a:r>
            <a:r>
              <a:rPr lang="en-GB" dirty="0" smtClean="0"/>
              <a:t>bias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7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and biases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773AE-B1FE-4E6C-909D-2294B7925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63806" cy="5400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859D2D3-EB4E-486D-9E7A-DF8A8DF5DA76}"/>
              </a:ext>
            </a:extLst>
          </p:cNvPr>
          <p:cNvSpPr txBox="1"/>
          <p:nvPr/>
        </p:nvSpPr>
        <p:spPr>
          <a:xfrm rot="16200000">
            <a:off x="-158956" y="5299232"/>
            <a:ext cx="93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Error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923049-C4AA-4998-BE58-28BA31444795}"/>
              </a:ext>
            </a:extLst>
          </p:cNvPr>
          <p:cNvSpPr txBox="1"/>
          <p:nvPr/>
        </p:nvSpPr>
        <p:spPr>
          <a:xfrm>
            <a:off x="6166242" y="1260000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First-guess</a:t>
            </a:r>
          </a:p>
          <a:p>
            <a:r>
              <a:rPr lang="en-GB" b="1" dirty="0">
                <a:solidFill>
                  <a:srgbClr val="006600"/>
                </a:solidFill>
              </a:rPr>
              <a:t>Observation</a:t>
            </a:r>
          </a:p>
          <a:p>
            <a:r>
              <a:rPr lang="en-GB" b="1" dirty="0">
                <a:solidFill>
                  <a:srgbClr val="1105FF"/>
                </a:solidFill>
              </a:rPr>
              <a:t>Analysis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0059" y="524693"/>
            <a:ext cx="88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First-guess and bias-corrected observations </a:t>
            </a:r>
            <a:r>
              <a:rPr lang="en-GB" dirty="0" smtClean="0"/>
              <a:t>produce a biased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73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9FF-30D6-4AFF-8424-27119936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into account model biases in data assimilation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9330D-1B6D-4557-A1BF-FC8B6D8E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4" y="891629"/>
            <a:ext cx="4376512" cy="39384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02BEA5F-BD86-4868-8E56-1F0A3273C10C}"/>
              </a:ext>
            </a:extLst>
          </p:cNvPr>
          <p:cNvSpPr txBox="1"/>
          <p:nvPr/>
        </p:nvSpPr>
        <p:spPr>
          <a:xfrm>
            <a:off x="228044" y="501693"/>
            <a:ext cx="884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Bias-aware data </a:t>
            </a:r>
            <a:r>
              <a:rPr lang="en-GB" dirty="0" smtClean="0">
                <a:solidFill>
                  <a:srgbClr val="C00000"/>
                </a:solidFill>
              </a:rPr>
              <a:t>assimilation (weak-constraint </a:t>
            </a:r>
            <a:r>
              <a:rPr lang="en-GB" dirty="0" smtClean="0">
                <a:solidFill>
                  <a:srgbClr val="C00000"/>
                </a:solidFill>
              </a:rPr>
              <a:t>4D-Var, </a:t>
            </a:r>
            <a:r>
              <a:rPr lang="en-GB" dirty="0" err="1" smtClean="0">
                <a:solidFill>
                  <a:srgbClr val="C00000"/>
                </a:solidFill>
              </a:rPr>
              <a:t>Tremolet</a:t>
            </a:r>
            <a:r>
              <a:rPr lang="en-GB" dirty="0" smtClean="0">
                <a:solidFill>
                  <a:srgbClr val="C00000"/>
                </a:solidFill>
              </a:rPr>
              <a:t>, Fisher, </a:t>
            </a:r>
            <a:r>
              <a:rPr lang="en-GB" dirty="0" smtClean="0">
                <a:solidFill>
                  <a:srgbClr val="C00000"/>
                </a:solidFill>
              </a:rPr>
              <a:t>Dee, et </a:t>
            </a:r>
            <a:r>
              <a:rPr lang="en-GB" dirty="0" smtClean="0">
                <a:solidFill>
                  <a:srgbClr val="C00000"/>
                </a:solidFill>
              </a:rPr>
              <a:t>al.)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6919F-C371-4BF0-8EA3-F736AE63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7" y="1898749"/>
            <a:ext cx="8357691" cy="26827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F32BC6-77E7-48F7-8BFE-88B3AB3112A0}"/>
              </a:ext>
            </a:extLst>
          </p:cNvPr>
          <p:cNvSpPr/>
          <p:nvPr/>
        </p:nvSpPr>
        <p:spPr>
          <a:xfrm>
            <a:off x="228044" y="4993192"/>
            <a:ext cx="877993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I</a:t>
            </a:r>
            <a:r>
              <a:rPr lang="en-GB" dirty="0"/>
              <a:t>ntroduce additional controls to target an unbiased </a:t>
            </a:r>
            <a:r>
              <a:rPr lang="en-GB" dirty="0" smtClean="0"/>
              <a:t>analysis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/>
              <a:t>The </a:t>
            </a:r>
            <a:r>
              <a:rPr lang="en-GB" dirty="0"/>
              <a:t>model error covariance matrix Q constrains the model error </a:t>
            </a:r>
            <a:r>
              <a:rPr lang="en-GB" dirty="0" smtClean="0"/>
              <a:t>field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6536A-4B5F-45E3-8D6B-35BBFBB5398D}"/>
              </a:ext>
            </a:extLst>
          </p:cNvPr>
          <p:cNvSpPr txBox="1"/>
          <p:nvPr/>
        </p:nvSpPr>
        <p:spPr>
          <a:xfrm>
            <a:off x="228044" y="1310129"/>
            <a:ext cx="884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C</a:t>
            </a:r>
            <a:r>
              <a:rPr lang="en-GB" dirty="0"/>
              <a:t>onstant model error forcing over the assimilation </a:t>
            </a:r>
            <a:r>
              <a:rPr lang="en-GB" dirty="0" smtClean="0"/>
              <a:t>window to correct the model bias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809796-C573-41F4-8A68-D59AA2FDCBCD}"/>
              </a:ext>
            </a:extLst>
          </p:cNvPr>
          <p:cNvCxnSpPr>
            <a:stCxn id="13" idx="0"/>
          </p:cNvCxnSpPr>
          <p:nvPr/>
        </p:nvCxnSpPr>
        <p:spPr>
          <a:xfrm flipV="1">
            <a:off x="664767" y="2415207"/>
            <a:ext cx="760913" cy="268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4" idx="0"/>
          </p:cNvCxnSpPr>
          <p:nvPr/>
        </p:nvCxnSpPr>
        <p:spPr>
          <a:xfrm flipV="1">
            <a:off x="1104597" y="2415207"/>
            <a:ext cx="640794" cy="915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A19C8D-BE25-4EFD-9CF3-4F04DB60ED4F}"/>
              </a:ext>
            </a:extLst>
          </p:cNvPr>
          <p:cNvSpPr txBox="1"/>
          <p:nvPr/>
        </p:nvSpPr>
        <p:spPr>
          <a:xfrm>
            <a:off x="169508" y="2684023"/>
            <a:ext cx="99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smtClean="0"/>
              <a:t>state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173567" y="3330354"/>
            <a:ext cx="186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 bias parameters </a:t>
            </a:r>
            <a:endParaRPr lang="en-GB" dirty="0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43AF950A-394D-49E0-9C48-5A42D632390D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2011046" y="2494575"/>
            <a:ext cx="24581" cy="143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3">
            <a:extLst>
              <a:ext uri="{FF2B5EF4-FFF2-40B4-BE49-F238E27FC236}">
                <a16:creationId xmlns:a16="http://schemas.microsoft.com/office/drawing/2014/main" id="{639E47BE-7038-4E4F-95C5-00A96B67E286}"/>
              </a:ext>
            </a:extLst>
          </p:cNvPr>
          <p:cNvSpPr txBox="1"/>
          <p:nvPr/>
        </p:nvSpPr>
        <p:spPr>
          <a:xfrm>
            <a:off x="1325364" y="3926179"/>
            <a:ext cx="142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error forcing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945832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ECMWF_4.3_light_blue</Template>
  <TotalTime>34719</TotalTime>
  <Words>583</Words>
  <Application>Microsoft Office PowerPoint</Application>
  <PresentationFormat>Affichage à l'écran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ECMWF Light 4:3 blue</vt:lpstr>
      <vt:lpstr>Présentation PowerPoint</vt:lpstr>
      <vt:lpstr>Data assimilation and biases </vt:lpstr>
      <vt:lpstr>Data assimilation and biases  </vt:lpstr>
      <vt:lpstr>Data assimilation and biases  </vt:lpstr>
      <vt:lpstr>Models used for NWP are biased</vt:lpstr>
      <vt:lpstr>Data assimilation and biases </vt:lpstr>
      <vt:lpstr>Data assimilation and biases </vt:lpstr>
      <vt:lpstr>Data assimilation and biases </vt:lpstr>
      <vt:lpstr>Taking into account model biases in data assimilation</vt:lpstr>
      <vt:lpstr>Data assimilation and biases </vt:lpstr>
      <vt:lpstr>Data assimilation and biases </vt:lpstr>
      <vt:lpstr>Data assimilation and biases </vt:lpstr>
      <vt:lpstr>Data assimilation and biases </vt:lpstr>
      <vt:lpstr>Error covariance matrices in weak-constraint 4D-Var</vt:lpstr>
      <vt:lpstr>Error covariance matrices in weak-constraint 4D-Var</vt:lpstr>
      <vt:lpstr>Weak-constraint 4D-Var for the stratospheric temperature bias</vt:lpstr>
      <vt:lpstr>Weak-constraint 4D-Var for the stratospheric temperature bias</vt:lpstr>
      <vt:lpstr>Weak-constraint 4D-Var for the stratospheric temperature bias</vt:lpstr>
      <vt:lpstr>Conclusions</vt:lpstr>
      <vt:lpstr>Présentation PowerPoint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Laloyaux</dc:creator>
  <cp:lastModifiedBy>patricklaloyaux@hotmail.com</cp:lastModifiedBy>
  <cp:revision>519</cp:revision>
  <cp:lastPrinted>2014-11-19T12:15:44Z</cp:lastPrinted>
  <dcterms:created xsi:type="dcterms:W3CDTF">2016-02-29T12:33:51Z</dcterms:created>
  <dcterms:modified xsi:type="dcterms:W3CDTF">2018-07-03T07:33:34Z</dcterms:modified>
</cp:coreProperties>
</file>