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83" r:id="rId2"/>
    <p:sldId id="752" r:id="rId3"/>
    <p:sldId id="753" r:id="rId4"/>
    <p:sldId id="769" r:id="rId5"/>
    <p:sldId id="778" r:id="rId6"/>
    <p:sldId id="777" r:id="rId7"/>
    <p:sldId id="755" r:id="rId8"/>
    <p:sldId id="781" r:id="rId9"/>
    <p:sldId id="757" r:id="rId10"/>
    <p:sldId id="759" r:id="rId11"/>
    <p:sldId id="760" r:id="rId12"/>
    <p:sldId id="791" r:id="rId13"/>
    <p:sldId id="789" r:id="rId14"/>
    <p:sldId id="786" r:id="rId15"/>
    <p:sldId id="788" r:id="rId16"/>
    <p:sldId id="785" r:id="rId17"/>
    <p:sldId id="782" r:id="rId18"/>
    <p:sldId id="790" r:id="rId19"/>
    <p:sldId id="756" r:id="rId20"/>
    <p:sldId id="754" r:id="rId21"/>
    <p:sldId id="761" r:id="rId22"/>
    <p:sldId id="766" r:id="rId23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2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2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2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2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2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B3"/>
    <a:srgbClr val="E1FFE1"/>
    <a:srgbClr val="000099"/>
    <a:srgbClr val="0033CC"/>
    <a:srgbClr val="CCFFFF"/>
    <a:srgbClr val="FFFFAB"/>
    <a:srgbClr val="DDF2FF"/>
    <a:srgbClr val="FFFFB3"/>
    <a:srgbClr val="EDFB9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3" autoAdjust="0"/>
    <p:restoredTop sz="99114" autoAdjust="0"/>
  </p:normalViewPr>
  <p:slideViewPr>
    <p:cSldViewPr>
      <p:cViewPr varScale="1">
        <p:scale>
          <a:sx n="73" d="100"/>
          <a:sy n="73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00" y="-9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5619" cy="53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defTabSz="917908">
              <a:spcBef>
                <a:spcPct val="20000"/>
              </a:spcBef>
              <a:buSzPct val="120000"/>
              <a:buFontTx/>
              <a:buChar char=" "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7859" y="0"/>
            <a:ext cx="2991586" cy="53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7908">
              <a:spcBef>
                <a:spcPct val="20000"/>
              </a:spcBef>
              <a:buSzPct val="120000"/>
              <a:buFontTx/>
              <a:buChar char=" "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6179"/>
            <a:ext cx="2915619" cy="45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defTabSz="917908">
              <a:spcBef>
                <a:spcPct val="20000"/>
              </a:spcBef>
              <a:buSzPct val="120000"/>
              <a:buFontTx/>
              <a:buChar char=" "/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7859" y="9466179"/>
            <a:ext cx="2991586" cy="45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7536">
              <a:spcBef>
                <a:spcPct val="20000"/>
              </a:spcBef>
              <a:buSzPct val="120000"/>
              <a:buFontTx/>
              <a:buChar char=" "/>
              <a:defRPr sz="1300" b="0"/>
            </a:lvl1pPr>
          </a:lstStyle>
          <a:p>
            <a:fld id="{27C08472-C551-447A-AFD0-131A5EBEC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49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967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t" anchorCtr="0" compatLnSpc="1">
            <a:prstTxWarp prst="textNoShape">
              <a:avLst/>
            </a:prstTxWarp>
          </a:bodyPr>
          <a:lstStyle>
            <a:lvl1pPr defTabSz="932326">
              <a:spcBef>
                <a:spcPct val="0"/>
              </a:spcBef>
              <a:buSzTx/>
              <a:buFontTx/>
              <a:buNone/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4" y="0"/>
            <a:ext cx="294296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t" anchorCtr="0" compatLnSpc="1">
            <a:prstTxWarp prst="textNoShape">
              <a:avLst/>
            </a:prstTxWarp>
          </a:bodyPr>
          <a:lstStyle>
            <a:lvl1pPr algn="r" defTabSz="932326">
              <a:spcBef>
                <a:spcPct val="0"/>
              </a:spcBef>
              <a:buSzTx/>
              <a:buFontTx/>
              <a:buNone/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48" y="4715375"/>
            <a:ext cx="4980405" cy="447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370"/>
            <a:ext cx="2942967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b" anchorCtr="0" compatLnSpc="1">
            <a:prstTxWarp prst="textNoShape">
              <a:avLst/>
            </a:prstTxWarp>
          </a:bodyPr>
          <a:lstStyle>
            <a:lvl1pPr defTabSz="932326">
              <a:spcBef>
                <a:spcPct val="0"/>
              </a:spcBef>
              <a:buSzTx/>
              <a:buFontTx/>
              <a:buNone/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4" y="9435370"/>
            <a:ext cx="294296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4" rIns="93170" bIns="46584" numCol="1" anchor="b" anchorCtr="0" compatLnSpc="1">
            <a:prstTxWarp prst="textNoShape">
              <a:avLst/>
            </a:prstTxWarp>
          </a:bodyPr>
          <a:lstStyle>
            <a:lvl1pPr algn="r" defTabSz="931321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CD9506B-031F-43E3-BA0B-1CE12E051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89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77724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848600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SzPct val="120000"/>
              <a:buFontTx/>
              <a:buChar char=" "/>
              <a:defRPr/>
            </a:lvl1pPr>
          </a:lstStyle>
          <a:p>
            <a:pPr>
              <a:defRPr/>
            </a:pPr>
            <a:r>
              <a:rPr lang="en-US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2029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75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97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848600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SzPct val="120000"/>
              <a:buFontTx/>
              <a:buChar char=" "/>
              <a:defRPr/>
            </a:lvl1pPr>
          </a:lstStyle>
          <a:p>
            <a:pPr>
              <a:defRPr/>
            </a:pPr>
            <a:r>
              <a:rPr lang="en-US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9020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257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848600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SzPct val="120000"/>
              <a:buFontTx/>
              <a:buChar char=" "/>
              <a:defRPr/>
            </a:lvl1pPr>
          </a:lstStyle>
          <a:p>
            <a:pPr>
              <a:defRPr/>
            </a:pPr>
            <a:r>
              <a:rPr lang="en-US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1501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14400"/>
            <a:ext cx="7772400" cy="5257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848600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SzPct val="120000"/>
              <a:buFontTx/>
              <a:buChar char=" "/>
              <a:defRPr/>
            </a:lvl1pPr>
          </a:lstStyle>
          <a:p>
            <a:pPr>
              <a:defRPr/>
            </a:pPr>
            <a:r>
              <a:rPr lang="en-US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875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848600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SzPct val="120000"/>
              <a:buFontTx/>
              <a:buChar char=" "/>
              <a:defRPr/>
            </a:lvl1pPr>
          </a:lstStyle>
          <a:p>
            <a:pPr>
              <a:defRPr/>
            </a:pPr>
            <a:r>
              <a:rPr lang="en-US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357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848600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SzPct val="120000"/>
              <a:buFontTx/>
              <a:buChar char=" "/>
              <a:defRPr/>
            </a:lvl1pPr>
          </a:lstStyle>
          <a:p>
            <a:pPr>
              <a:defRPr/>
            </a:pPr>
            <a:r>
              <a:rPr lang="en-US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2709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848600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SzPct val="120000"/>
              <a:buFontTx/>
              <a:buChar char=" "/>
              <a:defRPr/>
            </a:lvl1pPr>
          </a:lstStyle>
          <a:p>
            <a:pPr>
              <a:defRPr/>
            </a:pPr>
            <a:r>
              <a:rPr lang="en-US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0442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848600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SzPct val="120000"/>
              <a:buFontTx/>
              <a:buChar char=" "/>
              <a:defRPr/>
            </a:lvl1pPr>
          </a:lstStyle>
          <a:p>
            <a:pPr>
              <a:defRPr/>
            </a:pPr>
            <a:r>
              <a:rPr lang="en-US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03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848600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SzPct val="120000"/>
              <a:buFontTx/>
              <a:buChar char=" "/>
              <a:defRPr/>
            </a:lvl1pPr>
          </a:lstStyle>
          <a:p>
            <a:pPr>
              <a:defRPr/>
            </a:pPr>
            <a:r>
              <a:rPr lang="en-US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675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5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848600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SzPct val="120000"/>
              <a:buFontTx/>
              <a:buChar char=" "/>
              <a:defRPr/>
            </a:lvl1pPr>
          </a:lstStyle>
          <a:p>
            <a:pPr>
              <a:defRPr/>
            </a:pPr>
            <a:r>
              <a:rPr lang="en-US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8253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848600" cy="3048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SzPct val="120000"/>
              <a:buFontTx/>
              <a:buChar char=" "/>
              <a:defRPr/>
            </a:lvl1pPr>
          </a:lstStyle>
          <a:p>
            <a:pPr>
              <a:defRPr/>
            </a:pPr>
            <a:r>
              <a:rPr lang="en-US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9591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685800" y="76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Line 10"/>
          <p:cNvSpPr>
            <a:spLocks noChangeShapeType="1"/>
          </p:cNvSpPr>
          <p:nvPr/>
        </p:nvSpPr>
        <p:spPr bwMode="auto">
          <a:xfrm>
            <a:off x="685800" y="5334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8" name="Line 11"/>
          <p:cNvSpPr>
            <a:spLocks noChangeShapeType="1"/>
          </p:cNvSpPr>
          <p:nvPr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914400" y="6400800"/>
            <a:ext cx="9144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  <a:buFontTx/>
              <a:buChar char=" "/>
              <a:defRPr/>
            </a:pPr>
            <a:endParaRPr lang="en-GB" altLang="en-US"/>
          </a:p>
        </p:txBody>
      </p:sp>
      <p:pic>
        <p:nvPicPr>
          <p:cNvPr id="1032" name="Picture 21" descr="BD21338_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86375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2" descr="BD21338_"/>
          <p:cNvPicPr>
            <a:picLocks noChangeArrowheads="1"/>
          </p:cNvPicPr>
          <p:nvPr/>
        </p:nvPicPr>
        <p:blipFill>
          <a:blip r:embed="rId15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725"/>
            <a:ext cx="86375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7669213" y="6453188"/>
            <a:ext cx="1273175" cy="220662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  <a:defRPr/>
            </a:pPr>
            <a:r>
              <a:rPr lang="en-US" sz="1200" dirty="0"/>
              <a:t>©</a:t>
            </a:r>
            <a:r>
              <a:rPr lang="en-US" sz="1200" b="0" dirty="0"/>
              <a:t> </a:t>
            </a:r>
            <a:r>
              <a:rPr lang="en-US" sz="1200" dirty="0"/>
              <a:t>ECMWF 2018</a:t>
            </a:r>
            <a:r>
              <a:rPr lang="en-US" sz="1200" b="0" dirty="0"/>
              <a:t> </a:t>
            </a:r>
            <a:endParaRPr lang="en-GB" sz="12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26800"/>
            <a:ext cx="1057514" cy="183446"/>
          </a:xfrm>
          <a:prstGeom prst="rect">
            <a:avLst/>
          </a:prstGeom>
        </p:spPr>
      </p:pic>
      <p:sp>
        <p:nvSpPr>
          <p:cNvPr id="13" name="Text Box 24"/>
          <p:cNvSpPr txBox="1">
            <a:spLocks noChangeArrowheads="1"/>
          </p:cNvSpPr>
          <p:nvPr userDrawn="1"/>
        </p:nvSpPr>
        <p:spPr bwMode="auto">
          <a:xfrm>
            <a:off x="1296000" y="6498000"/>
            <a:ext cx="1295400" cy="2671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SzPct val="120000"/>
              <a:buChar char=" 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20000"/>
              <a:buChar char=" 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20000"/>
              <a:buChar char=" 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20000"/>
              <a:buChar char=" 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20000"/>
              <a:buChar char=" 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 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>
              <a:buClr>
                <a:schemeClr val="accent2"/>
              </a:buClr>
              <a:buSzPts val="1400"/>
              <a:buFont typeface="Helvetica" panose="020B0604020202020204" pitchFamily="34" charset="0"/>
              <a:buNone/>
            </a:pPr>
            <a:r>
              <a:rPr lang="en-GB" altLang="en-US" sz="1500" dirty="0">
                <a:solidFill>
                  <a:srgbClr val="0A79D4"/>
                </a:solidFill>
              </a:rPr>
              <a:t>Reading, UK</a:t>
            </a:r>
            <a:endParaRPr lang="en-GB" altLang="en-US" dirty="0">
              <a:solidFill>
                <a:srgbClr val="0A79D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3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*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*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*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*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*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762125" y="908050"/>
            <a:ext cx="5905500" cy="21144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buSzPct val="120000"/>
            </a:pPr>
            <a:endParaRPr lang="en-GB" altLang="en-US" sz="1400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SzPct val="120000"/>
            </a:pPr>
            <a:r>
              <a:rPr lang="en-GB" altLang="en-US" sz="2400" dirty="0">
                <a:solidFill>
                  <a:srgbClr val="FF0000"/>
                </a:solidFill>
              </a:rPr>
              <a:t>Well known and less obvious applications of adjoint models: </a:t>
            </a:r>
          </a:p>
          <a:p>
            <a:pPr algn="ctr">
              <a:spcBef>
                <a:spcPct val="20000"/>
              </a:spcBef>
              <a:buSzPct val="120000"/>
            </a:pPr>
            <a:r>
              <a:rPr lang="en-GB" altLang="en-US" sz="2400" dirty="0">
                <a:solidFill>
                  <a:srgbClr val="FF0000"/>
                </a:solidFill>
              </a:rPr>
              <a:t>Do we explore enough their potential?</a:t>
            </a:r>
          </a:p>
          <a:p>
            <a:pPr algn="ctr">
              <a:spcBef>
                <a:spcPct val="20000"/>
              </a:spcBef>
              <a:buSzPct val="120000"/>
            </a:pP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115392" y="3503330"/>
            <a:ext cx="6985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50000"/>
              </a:spcBef>
              <a:buSzPct val="120000"/>
              <a:buFontTx/>
              <a:buChar char=" "/>
            </a:pPr>
            <a:r>
              <a:rPr lang="en-GB" altLang="en-US" sz="2000" dirty="0"/>
              <a:t>Marta Janiskov</a:t>
            </a:r>
            <a:r>
              <a:rPr lang="en-US" altLang="en-US" sz="2000" dirty="0"/>
              <a:t>á, Philippe Lopez and Filip Váňa</a:t>
            </a:r>
          </a:p>
          <a:p>
            <a:pPr algn="ctr">
              <a:spcBef>
                <a:spcPct val="50000"/>
              </a:spcBef>
              <a:buSzPct val="120000"/>
              <a:buFontTx/>
              <a:buChar char=" "/>
            </a:pPr>
            <a:r>
              <a:rPr lang="en-US" altLang="en-US" sz="2000" b="0" dirty="0"/>
              <a:t>ECMWF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4213" y="5732463"/>
            <a:ext cx="813593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20000"/>
              </a:spcBef>
              <a:buSzPct val="120000"/>
            </a:pPr>
            <a:r>
              <a:rPr lang="en-GB" sz="1400" dirty="0">
                <a:solidFill>
                  <a:srgbClr val="0033CC"/>
                </a:solidFill>
              </a:rPr>
              <a:t>11th Workshop on Meteorological Sensitivity Analysis and Data Assimilation </a:t>
            </a:r>
          </a:p>
          <a:p>
            <a:pPr algn="ctr"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0033CC"/>
                </a:solidFill>
              </a:rPr>
              <a:t>2-6 July 2018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0318A59A-DA80-4AEB-8615-59D69995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5106670"/>
            <a:ext cx="698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50000"/>
              </a:spcBef>
              <a:buSzPct val="120000"/>
              <a:buFontTx/>
              <a:buChar char=" "/>
            </a:pPr>
            <a:r>
              <a:rPr lang="en-GB" altLang="en-US" sz="1600" dirty="0"/>
              <a:t>Thanks to: </a:t>
            </a:r>
            <a:r>
              <a:rPr lang="en-GB" altLang="en-US" sz="1600" b="0" dirty="0"/>
              <a:t>C. </a:t>
            </a:r>
            <a:r>
              <a:rPr lang="en-GB" altLang="en-US" sz="1600" b="0" dirty="0" err="1"/>
              <a:t>Cardinali</a:t>
            </a:r>
            <a:r>
              <a:rPr lang="en-GB" altLang="en-US" sz="1600" b="0" dirty="0"/>
              <a:t>, S. Lang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850" y="2276475"/>
            <a:ext cx="8569325" cy="1341438"/>
          </a:xfrm>
          <a:prstGeom prst="rect">
            <a:avLst/>
          </a:prstGeom>
          <a:solidFill>
            <a:srgbClr val="FFF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  <a:buFontTx/>
              <a:buChar char=" "/>
            </a:pPr>
            <a:endParaRPr lang="en-GB" alt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620713"/>
            <a:ext cx="80772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buClr>
                <a:schemeClr val="tx2"/>
              </a:buClr>
              <a:buFont typeface="Times New Roman" pitchFamily="18" charset="0"/>
              <a:buChar char="•"/>
            </a:pPr>
            <a:r>
              <a:rPr lang="en-GB" altLang="en-US">
                <a:latin typeface="Times New Roman" pitchFamily="18" charset="0"/>
              </a:rPr>
              <a:t> </a:t>
            </a:r>
            <a:r>
              <a:rPr lang="en-GB" altLang="en-US"/>
              <a:t>adjoint models allow the computation of the gradient of one output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Times New Roman" pitchFamily="18" charset="0"/>
              <a:buNone/>
            </a:pPr>
            <a:r>
              <a:rPr lang="en-GB" altLang="en-US"/>
              <a:t>  parameter of a numerical model with respect to all its input parameters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4114800" y="1268413"/>
            <a:ext cx="0" cy="457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19200" y="1736725"/>
            <a:ext cx="563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</a:rPr>
              <a:t>application in the study of sensitivity problems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533400" y="71438"/>
            <a:ext cx="8153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120000"/>
              <a:buFontTx/>
              <a:buChar char=" "/>
            </a:pPr>
            <a:r>
              <a:rPr lang="en-GB" altLang="en-US" sz="2000" i="1">
                <a:solidFill>
                  <a:srgbClr val="FF0000"/>
                </a:solidFill>
                <a:latin typeface="Comic Sans MS" pitchFamily="66" charset="0"/>
              </a:rPr>
              <a:t>Using adjoint model for sensitivity</a:t>
            </a:r>
            <a:endParaRPr lang="en-US" alt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31751" name="Group 23"/>
          <p:cNvGrpSpPr>
            <a:grpSpLocks/>
          </p:cNvGrpSpPr>
          <p:nvPr/>
        </p:nvGrpSpPr>
        <p:grpSpPr bwMode="auto">
          <a:xfrm>
            <a:off x="323850" y="2293938"/>
            <a:ext cx="8640763" cy="1271587"/>
            <a:chOff x="192" y="872"/>
            <a:chExt cx="5371" cy="801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92" y="872"/>
              <a:ext cx="53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2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2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2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2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2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buClr>
                  <a:schemeClr val="tx2"/>
                </a:buClr>
                <a:defRPr/>
              </a:pPr>
              <a:r>
                <a:rPr lang="en-GB" altLang="en-US" b="0" dirty="0" err="1">
                  <a:cs typeface="Helvetica" panose="020B0604020202020204" pitchFamily="34" charset="0"/>
                </a:rPr>
                <a:t>A</a:t>
              </a:r>
              <a:r>
                <a:rPr lang="en-GB" altLang="en-US" sz="1600" b="0" dirty="0" err="1"/>
                <a:t>djoint</a:t>
              </a:r>
              <a:r>
                <a:rPr lang="en-GB" altLang="en-US" b="0" dirty="0"/>
                <a:t> </a:t>
              </a:r>
              <a:r>
                <a:rPr lang="en-GB" altLang="en-US" dirty="0"/>
                <a:t>F</a:t>
              </a:r>
              <a:r>
                <a:rPr lang="en-GB" altLang="en-US" i="1" baseline="30000" dirty="0">
                  <a:latin typeface="+mn-lt"/>
                </a:rPr>
                <a:t>T</a:t>
              </a:r>
              <a:r>
                <a:rPr lang="en-GB" altLang="en-US" b="0" dirty="0"/>
                <a:t> </a:t>
              </a:r>
              <a:r>
                <a:rPr lang="en-GB" altLang="en-US" sz="1600" b="0" dirty="0"/>
                <a:t>of the linear operator</a:t>
              </a:r>
              <a:r>
                <a:rPr lang="en-GB" altLang="en-US" b="0" dirty="0"/>
                <a:t> </a:t>
              </a:r>
              <a:r>
                <a:rPr lang="en-GB" altLang="en-US" dirty="0"/>
                <a:t>F</a:t>
              </a:r>
              <a:r>
                <a:rPr lang="en-GB" altLang="en-US" b="0" dirty="0"/>
                <a:t> </a:t>
              </a:r>
              <a:r>
                <a:rPr lang="en-GB" altLang="en-US" sz="1600" b="0" dirty="0"/>
                <a:t>provides the gradient of an objective (cost) function </a:t>
              </a:r>
              <a:r>
                <a:rPr lang="en-GB" altLang="en-US" i="1" dirty="0">
                  <a:latin typeface="Times New Roman" panose="02020603050405020304" pitchFamily="18" charset="0"/>
                  <a:sym typeface="Euclid Math One"/>
                </a:rPr>
                <a:t>J</a:t>
              </a:r>
              <a:r>
                <a:rPr lang="en-GB" altLang="en-US" b="0" dirty="0"/>
                <a:t> </a:t>
              </a:r>
              <a:r>
                <a:rPr lang="en-GB" altLang="en-US" dirty="0"/>
                <a:t> </a:t>
              </a:r>
              <a:r>
                <a:rPr lang="en-GB" altLang="en-US" b="0" i="1" dirty="0"/>
                <a:t>  </a:t>
              </a:r>
            </a:p>
            <a:p>
              <a:pPr>
                <a:lnSpc>
                  <a:spcPct val="90000"/>
                </a:lnSpc>
                <a:buClr>
                  <a:schemeClr val="tx2"/>
                </a:buClr>
                <a:buFont typeface="Times New Roman" panose="02020603050405020304" pitchFamily="18" charset="0"/>
                <a:buNone/>
                <a:defRPr/>
              </a:pPr>
              <a:r>
                <a:rPr lang="en-GB" altLang="en-US" sz="1600" b="0" dirty="0"/>
                <a:t>with respect to</a:t>
              </a:r>
              <a:r>
                <a:rPr lang="en-GB" altLang="en-US" b="0" dirty="0"/>
                <a:t> </a:t>
              </a:r>
              <a:r>
                <a:rPr lang="en-GB" altLang="en-US" dirty="0"/>
                <a:t>x</a:t>
              </a:r>
              <a:r>
                <a:rPr lang="en-GB" altLang="en-US" b="0" dirty="0"/>
                <a:t> </a:t>
              </a:r>
              <a:r>
                <a:rPr lang="en-GB" altLang="en-US" sz="1600" b="0" i="1" dirty="0">
                  <a:solidFill>
                    <a:srgbClr val="0000FF"/>
                  </a:solidFill>
                </a:rPr>
                <a:t>(input variables)</a:t>
              </a:r>
              <a:r>
                <a:rPr lang="en-GB" altLang="en-US" b="0" dirty="0"/>
                <a:t> </a:t>
              </a:r>
              <a:r>
                <a:rPr lang="en-GB" altLang="en-US" sz="1600" b="0" dirty="0"/>
                <a:t>given the gradient of</a:t>
              </a:r>
              <a:r>
                <a:rPr lang="en-GB" altLang="en-US" b="0" dirty="0"/>
                <a:t> </a:t>
              </a:r>
              <a:r>
                <a:rPr lang="en-GB" altLang="en-US" sz="2000" i="1" dirty="0">
                  <a:latin typeface="Times New Roman" panose="02020603050405020304" pitchFamily="18" charset="0"/>
                  <a:sym typeface="Euclid Math One"/>
                </a:rPr>
                <a:t>J</a:t>
              </a:r>
              <a:r>
                <a:rPr lang="en-GB" altLang="en-US" sz="1600" dirty="0"/>
                <a:t> </a:t>
              </a:r>
              <a:r>
                <a:rPr lang="en-GB" altLang="en-US" sz="1600" i="1" dirty="0"/>
                <a:t> </a:t>
              </a:r>
              <a:r>
                <a:rPr lang="en-GB" altLang="en-US" sz="1600" b="0" dirty="0"/>
                <a:t>with respect to</a:t>
              </a:r>
              <a:r>
                <a:rPr lang="en-GB" altLang="en-US" b="0" dirty="0"/>
                <a:t> </a:t>
              </a:r>
              <a:r>
                <a:rPr lang="en-GB" altLang="en-US" dirty="0"/>
                <a:t>y</a:t>
              </a:r>
              <a:r>
                <a:rPr lang="en-GB" altLang="en-US" b="0" dirty="0"/>
                <a:t> </a:t>
              </a:r>
              <a:r>
                <a:rPr lang="en-GB" altLang="en-US" sz="1600" b="0" dirty="0">
                  <a:solidFill>
                    <a:srgbClr val="0000FF"/>
                  </a:solidFill>
                </a:rPr>
                <a:t>(</a:t>
              </a:r>
              <a:r>
                <a:rPr lang="en-GB" altLang="en-US" sz="1600" b="0" i="1" dirty="0">
                  <a:solidFill>
                    <a:srgbClr val="0000FF"/>
                  </a:solidFill>
                </a:rPr>
                <a:t>output variables)</a:t>
              </a:r>
              <a:r>
                <a:rPr lang="en-GB" altLang="en-US" sz="1600" b="0" dirty="0">
                  <a:solidFill>
                    <a:schemeClr val="tx1"/>
                  </a:solidFill>
                </a:rPr>
                <a:t>:</a:t>
              </a:r>
              <a:endParaRPr lang="en-GB" altLang="en-US" sz="1600" b="0" i="1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31756" name="Object 6"/>
            <p:cNvGraphicFramePr>
              <a:graphicFrameLocks noChangeAspect="1"/>
            </p:cNvGraphicFramePr>
            <p:nvPr/>
          </p:nvGraphicFramePr>
          <p:xfrm>
            <a:off x="1685" y="1285"/>
            <a:ext cx="736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4" name="Equation" r:id="rId3" imgW="787400" imgH="419100" progId="Equation.3">
                    <p:embed/>
                  </p:oleObj>
                </mc:Choice>
                <mc:Fallback>
                  <p:oleObj name="Equation" r:id="rId3" imgW="7874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5" y="1285"/>
                          <a:ext cx="736" cy="388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 w="158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7" name="Text Box 7"/>
            <p:cNvSpPr txBox="1">
              <a:spLocks noChangeArrowheads="1"/>
            </p:cNvSpPr>
            <p:nvPr/>
          </p:nvSpPr>
          <p:spPr bwMode="auto">
            <a:xfrm>
              <a:off x="2784" y="134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2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b="0"/>
                <a:t>or</a:t>
              </a:r>
            </a:p>
          </p:txBody>
        </p:sp>
        <p:grpSp>
          <p:nvGrpSpPr>
            <p:cNvPr id="31758" name="Group 22"/>
            <p:cNvGrpSpPr>
              <a:grpSpLocks/>
            </p:cNvGrpSpPr>
            <p:nvPr/>
          </p:nvGrpSpPr>
          <p:grpSpPr bwMode="auto">
            <a:xfrm>
              <a:off x="3438" y="1344"/>
              <a:ext cx="986" cy="249"/>
              <a:chOff x="3438" y="1344"/>
              <a:chExt cx="986" cy="249"/>
            </a:xfrm>
          </p:grpSpPr>
          <p:sp>
            <p:nvSpPr>
              <p:cNvPr id="3175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058" y="1344"/>
                <a:ext cx="366" cy="244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9pPr>
              </a:lstStyle>
              <a:p>
                <a:endParaRPr lang="en-GB" altLang="en-US"/>
              </a:p>
            </p:txBody>
          </p:sp>
          <p:graphicFrame>
            <p:nvGraphicFramePr>
              <p:cNvPr id="31760" name="Object 10"/>
              <p:cNvGraphicFramePr>
                <a:graphicFrameLocks noChangeAspect="1"/>
              </p:cNvGraphicFramePr>
              <p:nvPr/>
            </p:nvGraphicFramePr>
            <p:xfrm>
              <a:off x="3438" y="1344"/>
              <a:ext cx="942" cy="2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45" name="Equation" r:id="rId5" imgW="1002865" imgH="266584" progId="Equation.3">
                      <p:embed/>
                    </p:oleObj>
                  </mc:Choice>
                  <mc:Fallback>
                    <p:oleObj name="Equation" r:id="rId5" imgW="1002865" imgH="26658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38" y="1344"/>
                            <a:ext cx="942" cy="2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99CC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587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3213" y="3789363"/>
            <a:ext cx="8516937" cy="2482850"/>
            <a:chOff x="302786" y="3789040"/>
            <a:chExt cx="8517686" cy="2483698"/>
          </a:xfrm>
        </p:grpSpPr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323528" y="4149080"/>
              <a:ext cx="8496944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2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9pPr>
            </a:lstStyle>
            <a:p>
              <a:pPr>
                <a:buClr>
                  <a:schemeClr val="tx2"/>
                </a:buClr>
                <a:buFont typeface="Times New Roman" pitchFamily="18" charset="0"/>
                <a:buChar char="•"/>
              </a:pPr>
              <a:r>
                <a:rPr lang="en-GB" altLang="en-US" sz="1600" b="0" dirty="0">
                  <a:latin typeface="Times New Roman" pitchFamily="18" charset="0"/>
                </a:rPr>
                <a:t> </a:t>
              </a:r>
              <a:r>
                <a:rPr lang="en-GB" altLang="en-US" sz="1600" b="0" dirty="0">
                  <a:ea typeface="Helvetica" pitchFamily="34" charset="0"/>
                  <a:cs typeface="Helvetica" pitchFamily="34" charset="0"/>
                </a:rPr>
                <a:t>For </a:t>
              </a:r>
              <a:r>
                <a:rPr lang="en-GB" altLang="en-US" sz="1600" b="0" dirty="0">
                  <a:solidFill>
                    <a:schemeClr val="accent2"/>
                  </a:solidFill>
                  <a:ea typeface="Helvetica" pitchFamily="34" charset="0"/>
                  <a:cs typeface="Helvetica" pitchFamily="34" charset="0"/>
                </a:rPr>
                <a:t>parametrization schemes </a:t>
              </a:r>
              <a:r>
                <a:rPr lang="en-GB" altLang="en-US" sz="1600" b="0" dirty="0">
                  <a:ea typeface="Helvetica" pitchFamily="34" charset="0"/>
                  <a:cs typeface="Helvetica" pitchFamily="34" charset="0"/>
                </a:rPr>
                <a:t>– thorough evaluation of the relative importance of </a:t>
              </a:r>
            </a:p>
            <a:p>
              <a:pPr>
                <a:buClr>
                  <a:schemeClr val="tx2"/>
                </a:buClr>
              </a:pPr>
              <a:r>
                <a:rPr lang="en-GB" altLang="en-US" sz="1600" b="0" dirty="0">
                  <a:ea typeface="Helvetica" pitchFamily="34" charset="0"/>
                  <a:cs typeface="Helvetica" pitchFamily="34" charset="0"/>
                </a:rPr>
                <a:t>  different variables  </a:t>
              </a:r>
              <a:r>
                <a:rPr lang="en-GB" altLang="en-US" sz="1600" b="0" i="1" dirty="0">
                  <a:ea typeface="Helvetica" pitchFamily="34" charset="0"/>
                  <a:cs typeface="Helvetica" pitchFamily="34" charset="0"/>
                </a:rPr>
                <a:t>(i.e. identification to which variables the schemes are most sensitive)</a:t>
              </a:r>
              <a:r>
                <a:rPr lang="en-GB" altLang="en-US" sz="1600" b="0" dirty="0">
                  <a:ea typeface="Helvetica" pitchFamily="34" charset="0"/>
                  <a:cs typeface="Helvetica" pitchFamily="34" charset="0"/>
                </a:rPr>
                <a:t> </a:t>
              </a:r>
            </a:p>
            <a:p>
              <a:pPr>
                <a:spcBef>
                  <a:spcPts val="1200"/>
                </a:spcBef>
                <a:buClr>
                  <a:schemeClr val="tx2"/>
                </a:buClr>
                <a:buFont typeface="Times New Roman" pitchFamily="18" charset="0"/>
                <a:buChar char="•"/>
              </a:pPr>
              <a:r>
                <a:rPr lang="en-GB" altLang="en-US" sz="1600" b="0" dirty="0"/>
                <a:t> Analysing sensitivity of a </a:t>
              </a:r>
              <a:r>
                <a:rPr lang="en-GB" altLang="en-US" sz="1600" b="0" dirty="0">
                  <a:solidFill>
                    <a:schemeClr val="accent2"/>
                  </a:solidFill>
                </a:rPr>
                <a:t>forecast error </a:t>
              </a:r>
              <a:r>
                <a:rPr lang="en-GB" altLang="en-US" sz="1600" b="0" dirty="0">
                  <a:solidFill>
                    <a:schemeClr val="tx1"/>
                  </a:solidFill>
                </a:rPr>
                <a:t>to initial conditions</a:t>
              </a:r>
              <a:r>
                <a:rPr lang="en-GB" altLang="en-US" sz="1600" b="0" dirty="0">
                  <a:solidFill>
                    <a:schemeClr val="accent2"/>
                  </a:solidFill>
                </a:rPr>
                <a:t> </a:t>
              </a:r>
              <a:r>
                <a:rPr lang="en-GB" altLang="en-US" sz="1600" b="0" dirty="0"/>
                <a:t>or any </a:t>
              </a:r>
              <a:r>
                <a:rPr lang="en-GB" altLang="en-US" sz="1600" b="0" dirty="0">
                  <a:solidFill>
                    <a:schemeClr val="accent2"/>
                  </a:solidFill>
                </a:rPr>
                <a:t>forecast aspect</a:t>
              </a:r>
            </a:p>
            <a:p>
              <a:pPr>
                <a:buClr>
                  <a:schemeClr val="tx2"/>
                </a:buClr>
              </a:pPr>
              <a:r>
                <a:rPr lang="en-GB" altLang="en-US" sz="1600" b="0" dirty="0">
                  <a:solidFill>
                    <a:schemeClr val="accent2"/>
                  </a:solidFill>
                </a:rPr>
                <a:t> </a:t>
              </a:r>
              <a:r>
                <a:rPr lang="en-GB" altLang="en-US" sz="1600" b="0" i="1" dirty="0"/>
                <a:t>(e.g. precipitation, cyclone, …) </a:t>
              </a:r>
              <a:r>
                <a:rPr lang="en-GB" altLang="en-US" sz="1600" b="0" dirty="0"/>
                <a:t>to the model control variables</a:t>
              </a:r>
            </a:p>
            <a:p>
              <a:pPr>
                <a:spcBef>
                  <a:spcPts val="1200"/>
                </a:spcBef>
                <a:buClr>
                  <a:schemeClr val="tx2"/>
                </a:buClr>
                <a:buFont typeface="Times New Roman" pitchFamily="18" charset="0"/>
                <a:buChar char="•"/>
              </a:pPr>
              <a:r>
                <a:rPr lang="en-GB" altLang="en-US" sz="1600" b="0" dirty="0"/>
                <a:t> In </a:t>
              </a:r>
              <a:r>
                <a:rPr lang="en-GB" altLang="en-US" sz="1600" b="0" dirty="0">
                  <a:solidFill>
                    <a:schemeClr val="accent2"/>
                  </a:solidFill>
                </a:rPr>
                <a:t>data assimilation </a:t>
              </a:r>
              <a:r>
                <a:rPr lang="en-GB" altLang="en-US" sz="1600" b="0" dirty="0"/>
                <a:t>systems – measuring sensitivity with respect to any parameter</a:t>
              </a:r>
            </a:p>
            <a:p>
              <a:pPr>
                <a:buClr>
                  <a:schemeClr val="tx2"/>
                </a:buClr>
              </a:pPr>
              <a:r>
                <a:rPr lang="en-GB" altLang="en-US" sz="1600" b="0" dirty="0"/>
                <a:t>  of importance: </a:t>
              </a:r>
            </a:p>
            <a:p>
              <a:pPr>
                <a:buClr>
                  <a:schemeClr val="tx2"/>
                </a:buClr>
              </a:pPr>
              <a:r>
                <a:rPr lang="en-GB" altLang="en-US" sz="1600" b="0" i="1" dirty="0">
                  <a:solidFill>
                    <a:schemeClr val="tx1"/>
                  </a:solidFill>
                </a:rPr>
                <a:t>           (e.g., as a diagnostic tool to monitor the observation impact on short-range forecasts) </a:t>
              </a:r>
            </a:p>
          </p:txBody>
        </p:sp>
        <p:sp>
          <p:nvSpPr>
            <p:cNvPr id="31754" name="Text Box 5"/>
            <p:cNvSpPr txBox="1">
              <a:spLocks noChangeArrowheads="1"/>
            </p:cNvSpPr>
            <p:nvPr/>
          </p:nvSpPr>
          <p:spPr bwMode="auto">
            <a:xfrm>
              <a:off x="302786" y="3789040"/>
              <a:ext cx="5638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2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b="0" u="sng">
                  <a:solidFill>
                    <a:srgbClr val="FF0000"/>
                  </a:solidFill>
                </a:rPr>
                <a:t>Adjoint sensitivity applications: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5805488"/>
            <a:ext cx="8839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FF0000"/>
                </a:solidFill>
              </a:rPr>
              <a:t>Sensitivity of the shortwave upward radiation flux at the TOA w.r.t. specific humidity  [ W.m</a:t>
            </a:r>
            <a:r>
              <a:rPr lang="en-US" altLang="en-US" sz="1400" baseline="30000">
                <a:solidFill>
                  <a:srgbClr val="FF0000"/>
                </a:solidFill>
              </a:rPr>
              <a:t>-2</a:t>
            </a:r>
            <a:r>
              <a:rPr lang="en-US" altLang="en-US" sz="1400">
                <a:solidFill>
                  <a:srgbClr val="FF0000"/>
                </a:solidFill>
              </a:rPr>
              <a:t>/g.kg</a:t>
            </a:r>
            <a:r>
              <a:rPr lang="en-US" altLang="en-US" sz="1400" baseline="30000">
                <a:solidFill>
                  <a:srgbClr val="FF0000"/>
                </a:solidFill>
              </a:rPr>
              <a:t>-1 </a:t>
            </a:r>
            <a:r>
              <a:rPr lang="en-US" altLang="en-US" sz="1400">
                <a:solidFill>
                  <a:srgbClr val="FF0000"/>
                </a:solidFill>
              </a:rPr>
              <a:t>] </a:t>
            </a:r>
          </a:p>
          <a:p>
            <a:pPr algn="ctr"/>
            <a:r>
              <a:rPr lang="en-US" altLang="en-US" sz="1400">
                <a:solidFill>
                  <a:srgbClr val="FF0000"/>
                </a:solidFill>
              </a:rPr>
              <a:t>  </a:t>
            </a:r>
            <a:r>
              <a:rPr lang="en-US" altLang="en-US" sz="1400">
                <a:solidFill>
                  <a:schemeClr val="accent2"/>
                </a:solidFill>
              </a:rPr>
              <a:t>CLEAR SKY</a:t>
            </a:r>
            <a:endParaRPr lang="en-US" altLang="en-US" sz="1400">
              <a:solidFill>
                <a:srgbClr val="FF0000"/>
              </a:solidFill>
            </a:endParaRPr>
          </a:p>
        </p:txBody>
      </p:sp>
      <p:grpSp>
        <p:nvGrpSpPr>
          <p:cNvPr id="33795" name="Group 23"/>
          <p:cNvGrpSpPr>
            <a:grpSpLocks/>
          </p:cNvGrpSpPr>
          <p:nvPr/>
        </p:nvGrpSpPr>
        <p:grpSpPr bwMode="auto">
          <a:xfrm>
            <a:off x="230188" y="908050"/>
            <a:ext cx="4464050" cy="4824413"/>
            <a:chOff x="-17" y="814"/>
            <a:chExt cx="3063" cy="3404"/>
          </a:xfrm>
        </p:grpSpPr>
        <p:sp>
          <p:nvSpPr>
            <p:cNvPr id="33804" name="Text Box 8"/>
            <p:cNvSpPr txBox="1">
              <a:spLocks noChangeArrowheads="1"/>
            </p:cNvSpPr>
            <p:nvPr/>
          </p:nvSpPr>
          <p:spPr bwMode="auto">
            <a:xfrm>
              <a:off x="-17" y="3325"/>
              <a:ext cx="212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2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en-US">
                  <a:solidFill>
                    <a:schemeClr val="accent2"/>
                  </a:solidFill>
                </a:rPr>
                <a:t>winter</a:t>
              </a:r>
            </a:p>
          </p:txBody>
        </p:sp>
        <p:sp>
          <p:nvSpPr>
            <p:cNvPr id="33805" name="Text Box 10"/>
            <p:cNvSpPr txBox="1">
              <a:spLocks noChangeArrowheads="1"/>
            </p:cNvSpPr>
            <p:nvPr/>
          </p:nvSpPr>
          <p:spPr bwMode="auto">
            <a:xfrm>
              <a:off x="-17" y="1632"/>
              <a:ext cx="212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2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altLang="en-US">
                  <a:solidFill>
                    <a:schemeClr val="accent2"/>
                  </a:solidFill>
                </a:rPr>
                <a:t>summer</a:t>
              </a:r>
            </a:p>
          </p:txBody>
        </p:sp>
        <p:pic>
          <p:nvPicPr>
            <p:cNvPr id="33806" name="Picture 17" descr="dFdq_sws_clear_dec20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5"/>
            <a:stretch>
              <a:fillRect/>
            </a:stretch>
          </p:blipFill>
          <p:spPr bwMode="auto">
            <a:xfrm>
              <a:off x="335" y="2584"/>
              <a:ext cx="2573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2758" y="2561"/>
              <a:ext cx="288" cy="1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 b="1">
                  <a:solidFill>
                    <a:schemeClr val="tx2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800"/>
                <a:t>- 0.0125</a:t>
              </a:r>
            </a:p>
            <a:p>
              <a:pPr>
                <a:lnSpc>
                  <a:spcPct val="180000"/>
                </a:lnSpc>
              </a:pPr>
              <a:r>
                <a:rPr lang="en-GB" altLang="en-US" sz="800"/>
                <a:t> - 0.025</a:t>
              </a:r>
            </a:p>
            <a:p>
              <a:pPr>
                <a:lnSpc>
                  <a:spcPct val="135000"/>
                </a:lnSpc>
                <a:spcBef>
                  <a:spcPts val="300"/>
                </a:spcBef>
              </a:pPr>
              <a:r>
                <a:rPr lang="en-GB" altLang="en-US" sz="800"/>
                <a:t> - 0.05</a:t>
              </a:r>
            </a:p>
            <a:p>
              <a:pPr>
                <a:lnSpc>
                  <a:spcPct val="145000"/>
                </a:lnSpc>
                <a:spcBef>
                  <a:spcPts val="300"/>
                </a:spcBef>
              </a:pPr>
              <a:r>
                <a:rPr lang="en-GB" altLang="en-US" sz="800"/>
                <a:t> - 0.1</a:t>
              </a:r>
            </a:p>
            <a:p>
              <a:pPr>
                <a:lnSpc>
                  <a:spcPct val="140000"/>
                </a:lnSpc>
                <a:spcBef>
                  <a:spcPts val="300"/>
                </a:spcBef>
              </a:pPr>
              <a:r>
                <a:rPr lang="en-GB" altLang="en-US" sz="800"/>
                <a:t> - 0.3</a:t>
              </a:r>
            </a:p>
            <a:p>
              <a:pPr>
                <a:lnSpc>
                  <a:spcPct val="140000"/>
                </a:lnSpc>
                <a:spcBef>
                  <a:spcPts val="300"/>
                </a:spcBef>
              </a:pPr>
              <a:r>
                <a:rPr lang="en-GB" altLang="en-US" sz="800"/>
                <a:t> - 0.6</a:t>
              </a:r>
            </a:p>
            <a:p>
              <a:pPr>
                <a:lnSpc>
                  <a:spcPct val="140000"/>
                </a:lnSpc>
                <a:spcBef>
                  <a:spcPts val="400"/>
                </a:spcBef>
              </a:pPr>
              <a:r>
                <a:rPr lang="en-GB" altLang="en-US" sz="800"/>
                <a:t> - 0.9</a:t>
              </a:r>
            </a:p>
            <a:p>
              <a:pPr>
                <a:lnSpc>
                  <a:spcPct val="140000"/>
                </a:lnSpc>
                <a:spcBef>
                  <a:spcPts val="300"/>
                </a:spcBef>
              </a:pPr>
              <a:r>
                <a:rPr lang="en-GB" altLang="en-US" sz="800"/>
                <a:t> - 1.2</a:t>
              </a: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en-GB" altLang="en-US" sz="800"/>
                <a:t> - 1.5</a:t>
              </a:r>
            </a:p>
            <a:p>
              <a:pPr>
                <a:lnSpc>
                  <a:spcPct val="140000"/>
                </a:lnSpc>
                <a:spcBef>
                  <a:spcPts val="200"/>
                </a:spcBef>
              </a:pPr>
              <a:r>
                <a:rPr lang="en-GB" altLang="en-US" sz="800"/>
                <a:t> - 1.8</a:t>
              </a:r>
            </a:p>
            <a:p>
              <a:pPr>
                <a:lnSpc>
                  <a:spcPct val="130000"/>
                </a:lnSpc>
                <a:spcBef>
                  <a:spcPts val="300"/>
                </a:spcBef>
              </a:pPr>
              <a:r>
                <a:rPr lang="en-GB" altLang="en-US" sz="800"/>
                <a:t> - 2.1</a:t>
              </a:r>
            </a:p>
          </p:txBody>
        </p:sp>
        <p:pic>
          <p:nvPicPr>
            <p:cNvPr id="33808" name="Picture 18" descr="dFdq_sws_clear_june20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4" b="-31"/>
            <a:stretch>
              <a:fillRect/>
            </a:stretch>
          </p:blipFill>
          <p:spPr bwMode="auto">
            <a:xfrm>
              <a:off x="336" y="814"/>
              <a:ext cx="2573" cy="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9" name="Text Box 7"/>
            <p:cNvSpPr txBox="1">
              <a:spLocks noChangeArrowheads="1"/>
            </p:cNvSpPr>
            <p:nvPr/>
          </p:nvSpPr>
          <p:spPr bwMode="auto">
            <a:xfrm>
              <a:off x="2758" y="833"/>
              <a:ext cx="288" cy="1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 b="1">
                  <a:solidFill>
                    <a:schemeClr val="tx2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GB" altLang="en-US" sz="800"/>
                <a:t>- 0.0125</a:t>
              </a:r>
            </a:p>
            <a:p>
              <a:pPr>
                <a:lnSpc>
                  <a:spcPct val="180000"/>
                </a:lnSpc>
              </a:pPr>
              <a:r>
                <a:rPr lang="en-GB" altLang="en-US" sz="800"/>
                <a:t> - 0.025</a:t>
              </a:r>
            </a:p>
            <a:p>
              <a:pPr>
                <a:lnSpc>
                  <a:spcPct val="135000"/>
                </a:lnSpc>
                <a:spcBef>
                  <a:spcPts val="400"/>
                </a:spcBef>
              </a:pPr>
              <a:r>
                <a:rPr lang="en-GB" altLang="en-US" sz="800"/>
                <a:t> - 0.05</a:t>
              </a:r>
            </a:p>
            <a:p>
              <a:pPr>
                <a:lnSpc>
                  <a:spcPct val="145000"/>
                </a:lnSpc>
                <a:spcBef>
                  <a:spcPct val="50000"/>
                </a:spcBef>
              </a:pPr>
              <a:r>
                <a:rPr lang="en-GB" altLang="en-US" sz="800"/>
                <a:t> - 0.1</a:t>
              </a:r>
            </a:p>
            <a:p>
              <a:pPr>
                <a:lnSpc>
                  <a:spcPct val="140000"/>
                </a:lnSpc>
                <a:spcBef>
                  <a:spcPts val="200"/>
                </a:spcBef>
              </a:pPr>
              <a:r>
                <a:rPr lang="en-GB" altLang="en-US" sz="800"/>
                <a:t> - 0.3</a:t>
              </a:r>
            </a:p>
            <a:p>
              <a:pPr>
                <a:lnSpc>
                  <a:spcPct val="140000"/>
                </a:lnSpc>
                <a:spcBef>
                  <a:spcPts val="300"/>
                </a:spcBef>
              </a:pPr>
              <a:r>
                <a:rPr lang="en-GB" altLang="en-US" sz="800"/>
                <a:t> - 0.6</a:t>
              </a:r>
            </a:p>
            <a:p>
              <a:pPr>
                <a:lnSpc>
                  <a:spcPct val="140000"/>
                </a:lnSpc>
                <a:spcBef>
                  <a:spcPts val="200"/>
                </a:spcBef>
              </a:pPr>
              <a:r>
                <a:rPr lang="en-GB" altLang="en-US" sz="800"/>
                <a:t> - 0.9</a:t>
              </a:r>
            </a:p>
            <a:p>
              <a:pPr>
                <a:lnSpc>
                  <a:spcPct val="140000"/>
                </a:lnSpc>
                <a:spcBef>
                  <a:spcPts val="300"/>
                </a:spcBef>
              </a:pPr>
              <a:r>
                <a:rPr lang="en-GB" altLang="en-US" sz="800"/>
                <a:t> - 1.2</a:t>
              </a:r>
            </a:p>
            <a:p>
              <a:pPr>
                <a:lnSpc>
                  <a:spcPct val="150000"/>
                </a:lnSpc>
                <a:spcBef>
                  <a:spcPts val="400"/>
                </a:spcBef>
              </a:pPr>
              <a:r>
                <a:rPr lang="en-GB" altLang="en-US" sz="800"/>
                <a:t> - 1.5</a:t>
              </a:r>
            </a:p>
            <a:p>
              <a:pPr>
                <a:lnSpc>
                  <a:spcPct val="140000"/>
                </a:lnSpc>
                <a:spcBef>
                  <a:spcPts val="200"/>
                </a:spcBef>
              </a:pPr>
              <a:r>
                <a:rPr lang="en-GB" altLang="en-US" sz="800"/>
                <a:t> - 1.8</a:t>
              </a:r>
            </a:p>
            <a:p>
              <a:pPr>
                <a:lnSpc>
                  <a:spcPct val="130000"/>
                </a:lnSpc>
                <a:spcBef>
                  <a:spcPts val="200"/>
                </a:spcBef>
              </a:pPr>
              <a:r>
                <a:rPr lang="en-GB" altLang="en-US" sz="800"/>
                <a:t> - 2.1</a:t>
              </a:r>
            </a:p>
          </p:txBody>
        </p:sp>
      </p:grpSp>
      <p:sp>
        <p:nvSpPr>
          <p:cNvPr id="33796" name="Rectangle 20"/>
          <p:cNvSpPr>
            <a:spLocks noChangeArrowheads="1"/>
          </p:cNvSpPr>
          <p:nvPr/>
        </p:nvSpPr>
        <p:spPr bwMode="auto">
          <a:xfrm>
            <a:off x="2339975" y="549275"/>
            <a:ext cx="5040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ts val="2163"/>
              </a:lnSpc>
            </a:pPr>
            <a:r>
              <a:rPr lang="en-US" altLang="en-US" u="sng">
                <a:solidFill>
                  <a:schemeClr val="accent2"/>
                </a:solidFill>
              </a:rPr>
              <a:t>Comparison with previous studies  </a:t>
            </a:r>
            <a:endParaRPr lang="en-GB" altLang="en-US" sz="2200" u="sng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3797" name="Text Box 21"/>
          <p:cNvSpPr txBox="1">
            <a:spLocks noChangeArrowheads="1"/>
          </p:cNvSpPr>
          <p:nvPr/>
        </p:nvSpPr>
        <p:spPr bwMode="auto">
          <a:xfrm>
            <a:off x="1403350" y="990600"/>
            <a:ext cx="2660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i="1">
                <a:solidFill>
                  <a:schemeClr val="accent2"/>
                </a:solidFill>
              </a:rPr>
              <a:t>ECMWF</a:t>
            </a:r>
          </a:p>
          <a:p>
            <a:pPr algn="ctr"/>
            <a:r>
              <a:rPr lang="en-GB" altLang="en-US" sz="1400" b="0" i="1">
                <a:solidFill>
                  <a:schemeClr val="accent2"/>
                </a:solidFill>
              </a:rPr>
              <a:t>Janisková and Morcrette, 2005</a:t>
            </a:r>
          </a:p>
        </p:txBody>
      </p:sp>
      <p:grpSp>
        <p:nvGrpSpPr>
          <p:cNvPr id="33798" name="Group 24"/>
          <p:cNvGrpSpPr>
            <a:grpSpLocks noChangeAspect="1"/>
          </p:cNvGrpSpPr>
          <p:nvPr/>
        </p:nvGrpSpPr>
        <p:grpSpPr bwMode="auto">
          <a:xfrm>
            <a:off x="4694238" y="981075"/>
            <a:ext cx="4103687" cy="4751388"/>
            <a:chOff x="3539" y="768"/>
            <a:chExt cx="1791" cy="3491"/>
          </a:xfrm>
        </p:grpSpPr>
        <p:pic>
          <p:nvPicPr>
            <p:cNvPr id="33802" name="Picture 13" descr="navon_fig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36" t="31815" r="7729" b="16843"/>
            <a:stretch>
              <a:fillRect/>
            </a:stretch>
          </p:blipFill>
          <p:spPr bwMode="auto">
            <a:xfrm>
              <a:off x="3539" y="768"/>
              <a:ext cx="1791" cy="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 Box 22"/>
            <p:cNvSpPr txBox="1">
              <a:spLocks noChangeAspect="1" noChangeArrowheads="1"/>
            </p:cNvSpPr>
            <p:nvPr/>
          </p:nvSpPr>
          <p:spPr bwMode="auto">
            <a:xfrm>
              <a:off x="4383" y="818"/>
              <a:ext cx="86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" rIns="18000">
              <a:spAutoFit/>
            </a:bodyPr>
            <a:lstStyle>
              <a:lvl1pPr>
                <a:defRPr b="1">
                  <a:solidFill>
                    <a:schemeClr val="tx2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400" b="0" i="1">
                  <a:solidFill>
                    <a:schemeClr val="accent2"/>
                  </a:solidFill>
                </a:rPr>
                <a:t>Li and Navon, 1998</a:t>
              </a:r>
            </a:p>
          </p:txBody>
        </p:sp>
      </p:grp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120650" y="107950"/>
            <a:ext cx="8915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20000"/>
              </a:spcBef>
              <a:buSzPct val="120000"/>
            </a:pPr>
            <a:r>
              <a:rPr lang="en-US" altLang="en-US" i="1" dirty="0">
                <a:solidFill>
                  <a:srgbClr val="0033CC"/>
                </a:solidFill>
                <a:latin typeface="Comic Sans MS" pitchFamily="66" charset="0"/>
              </a:rPr>
              <a:t>  </a:t>
            </a:r>
            <a:r>
              <a:rPr lang="en-US" altLang="en-US" i="1" dirty="0">
                <a:solidFill>
                  <a:srgbClr val="FF0000"/>
                </a:solidFill>
                <a:latin typeface="Comic Sans MS" pitchFamily="66" charset="0"/>
              </a:rPr>
              <a:t>Examples of adjoint sensitivity for physical parametrization</a:t>
            </a:r>
            <a:endParaRPr lang="en-US" alt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 rot="-5400000">
            <a:off x="39688" y="1700213"/>
            <a:ext cx="1231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000">
                <a:solidFill>
                  <a:schemeClr val="tx1"/>
                </a:solidFill>
              </a:rPr>
              <a:t>model levels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 rot="-5400000">
            <a:off x="39688" y="4157663"/>
            <a:ext cx="123190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000">
                <a:solidFill>
                  <a:schemeClr val="tx1"/>
                </a:solidFill>
              </a:rPr>
              <a:t>model levels</a:t>
            </a:r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250825" y="107950"/>
            <a:ext cx="8437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Adjoint sensitivity as data assimilation diagnostics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6818572" y="1556792"/>
            <a:ext cx="2188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700"/>
              <a:buFontTx/>
              <a:buNone/>
              <a:tabLst/>
              <a:defRPr/>
            </a:pP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20100828,21:00UTC, L91 (closest to surface)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700"/>
              <a:buFontTx/>
              <a:buNone/>
              <a:tabLst/>
              <a:defRPr/>
            </a:pP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Sensitivity to spec.hum.</a:t>
            </a:r>
            <a:endParaRPr kumimoji="0" lang="en-GB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539428" y="1376958"/>
            <a:ext cx="309646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700"/>
              <a:buFontTx/>
              <a:buNone/>
              <a:tabLst/>
              <a:defRPr/>
            </a:pP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Dry processes + dry EN</a:t>
            </a:r>
            <a:endParaRPr kumimoji="0" lang="en-GB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3059832" y="1376958"/>
            <a:ext cx="361472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ts val="1700"/>
              <a:buFontTx/>
              <a:buNone/>
              <a:tabLst/>
              <a:defRPr/>
            </a:pP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All processes (including moist) + dry EN</a:t>
            </a:r>
          </a:p>
        </p:txBody>
      </p:sp>
      <p:pic>
        <p:nvPicPr>
          <p:cNvPr id="41997" name="Picture 12" descr="sens_q_L91_20100828_dryAD_dryN_Z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17865" r="4764" b="5392"/>
          <a:stretch>
            <a:fillRect/>
          </a:stretch>
        </p:blipFill>
        <p:spPr bwMode="auto">
          <a:xfrm rot="5400000">
            <a:off x="421267" y="1432670"/>
            <a:ext cx="2330303" cy="293390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7" descr="sens_q_L91_20100828_moistAD_dryN_Z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17865" r="4764" b="5392"/>
          <a:stretch>
            <a:fillRect/>
          </a:stretch>
        </p:blipFill>
        <p:spPr bwMode="auto">
          <a:xfrm rot="5400000">
            <a:off x="3380057" y="1437743"/>
            <a:ext cx="2330303" cy="293390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7172970" y="2348880"/>
            <a:ext cx="1287462" cy="222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" rIns="18000" bIns="36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J kg</a:t>
            </a:r>
            <a:r>
              <a:rPr kumimoji="0" lang="en-GB" alt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-1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 / (g kg</a:t>
            </a:r>
            <a:r>
              <a:rPr kumimoji="0" lang="en-GB" alt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-1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)</a:t>
            </a:r>
            <a:endParaRPr kumimoji="0" lang="en-US" altLang="en-US" sz="1400" b="1" i="0" u="none" strike="noStrike" kern="1200" cap="none" spc="0" normalizeH="0" baseline="3000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07503" y="611188"/>
            <a:ext cx="8734569" cy="646331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anose="020B0604020202020204" pitchFamily="34" charset="0"/>
              </a:rPr>
              <a:t>Adjoint sensitivity to initial conditions, i.e. analysis,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</a:t>
            </a:r>
            <a:r>
              <a:rPr kumimoji="0" lang="en-GB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J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/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, where </a:t>
            </a:r>
            <a:r>
              <a:rPr kumimoji="0" lang="en-GB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J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 is a measure of           the forecast error (e.g. energy norm, EN)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1723" y="2852936"/>
            <a:ext cx="2914973" cy="1077218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Using a more sophisticated adjoint model: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→ more flow-dependent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 → more realistic sensitivities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3935" y="4841969"/>
            <a:ext cx="8374529" cy="1395343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 lIns="18000" tIns="3600" rIns="18000" bIns="36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 </a:t>
            </a:r>
            <a:r>
              <a:rPr kumimoji="0" lang="en-GB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Adjoint-based technique influenced by:</a:t>
            </a: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   – simplified adjoint model used to carry the forecast error information backwards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       → </a:t>
            </a:r>
            <a:r>
              <a:rPr kumimoji="0" lang="en-GB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impact of some observations increased when using moist processes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   –  selected total energy (TE) norm used for the sensitivity gradient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Helvetica" pitchFamily="34" charset="0"/>
                <a:cs typeface="Helvetica" pitchFamily="34" charset="0"/>
              </a:rPr>
              <a:t>       → </a:t>
            </a:r>
            <a:r>
              <a:rPr kumimoji="0" lang="en-GB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using moist norm can result in negative error contribution (i.e. impact) for some obs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79512" y="4297439"/>
            <a:ext cx="8662561" cy="499713"/>
          </a:xfrm>
          <a:prstGeom prst="rect">
            <a:avLst/>
          </a:prstGeom>
          <a:solidFill>
            <a:srgbClr val="FFFFAB"/>
          </a:solidFill>
          <a:ln w="9525">
            <a:noFill/>
            <a:miter lim="800000"/>
            <a:headEnd/>
            <a:tailEnd/>
          </a:ln>
        </p:spPr>
        <p:txBody>
          <a:bodyPr wrap="square" lIns="18000" tIns="3600" rIns="18000" bIns="36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Tx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anose="020B0604020202020204" pitchFamily="34" charset="0"/>
              </a:rPr>
              <a:t>  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anose="020B0604020202020204" pitchFamily="34" charset="0"/>
              </a:rPr>
              <a:t>Using adjoint model for monitoring sensitivity of the cost function with respect to observations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anose="020B0604020202020204" pitchFamily="34" charset="0"/>
              </a:rPr>
              <a:t>                  → i.e., measuring observation influence on forecast</a:t>
            </a:r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4833938" y="6381750"/>
            <a:ext cx="272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Janisková and Cardinali, 2015</a:t>
            </a:r>
          </a:p>
        </p:txBody>
      </p:sp>
    </p:spTree>
    <p:extLst>
      <p:ext uri="{BB962C8B-B14F-4D97-AF65-F5344CB8AC3E}">
        <p14:creationId xmlns:p14="http://schemas.microsoft.com/office/powerpoint/2010/main" val="25123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21F8E544-01A3-4909-AA79-8F3658516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1438"/>
            <a:ext cx="8153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120000"/>
              <a:buFontTx/>
              <a:buChar char=" "/>
            </a:pPr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Physics parameter optimization using 4D-Var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CA3CD567-A922-49CC-8DC7-80138DFB5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11977"/>
            <a:ext cx="8424167" cy="584775"/>
          </a:xfrm>
          <a:prstGeom prst="rect">
            <a:avLst/>
          </a:prstGeom>
          <a:solidFill>
            <a:srgbClr val="FFF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just">
              <a:spcBef>
                <a:spcPct val="20000"/>
              </a:spcBef>
              <a:buSzPct val="120000"/>
              <a:buFontTx/>
              <a:buChar char=" "/>
            </a:pPr>
            <a:r>
              <a:rPr lang="en-GB" altLang="en-US" sz="1600" b="0" u="sng" dirty="0">
                <a:solidFill>
                  <a:srgbClr val="FF0000"/>
                </a:solidFill>
                <a:ea typeface="Helvetica" pitchFamily="34" charset="0"/>
                <a:cs typeface="Helvetica" pitchFamily="34" charset="0"/>
              </a:rPr>
              <a:t>Goal:</a:t>
            </a:r>
            <a:r>
              <a:rPr lang="en-GB" altLang="en-US" sz="1600" b="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 to adjust the value of physics parameters (PP) by cycling 4D-Var data assimilation (typically over 1-2 months), under the constraint of all routinely available observations.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E6DB15-35B5-467A-A763-5BC9F489E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218238"/>
            <a:ext cx="84969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285750" indent="-28575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GB" altLang="en-US" sz="1600" b="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PPs to be optimized: added to the control vector of 4D-Var assimilation &amp; its cost function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F4D9B4EF-D83F-4A87-9AED-3810A3A8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556792"/>
            <a:ext cx="8208912" cy="1154162"/>
          </a:xfrm>
          <a:prstGeom prst="rect">
            <a:avLst/>
          </a:prstGeom>
          <a:solidFill>
            <a:srgbClr val="E1FFE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285750" indent="-285750" eaLnBrk="1" hangingPunct="1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600" b="0" u="sng" dirty="0">
                <a:solidFill>
                  <a:schemeClr val="accent2"/>
                </a:solidFill>
                <a:ea typeface="Helvetica" pitchFamily="34" charset="0"/>
                <a:cs typeface="Helvetica" pitchFamily="34" charset="0"/>
              </a:rPr>
              <a:t>Limitations:</a:t>
            </a:r>
            <a:r>
              <a:rPr lang="en-GB" altLang="en-US" sz="1600" b="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  – Only parameters present in both the forecast and the linearized model </a:t>
            </a:r>
          </a:p>
          <a:p>
            <a:pPr eaLnBrk="1" hangingPunct="1"/>
            <a:r>
              <a:rPr lang="en-GB" altLang="en-US" sz="1600" b="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                            (TL&amp;AD) can be treated in this way.</a:t>
            </a:r>
          </a:p>
          <a:p>
            <a:pPr eaLnBrk="1" hangingPunct="1">
              <a:spcBef>
                <a:spcPts val="300"/>
              </a:spcBef>
            </a:pPr>
            <a:r>
              <a:rPr lang="en-GB" altLang="en-US" sz="1600" b="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                         – Discrepancies between the full NL and  the TL &amp; AD physics (used in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1600" b="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                            minimization of </a:t>
            </a:r>
            <a:r>
              <a:rPr lang="en-GB" altLang="en-US" sz="1600" b="0" i="1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J</a:t>
            </a:r>
            <a:r>
              <a:rPr lang="en-GB" altLang="en-US" sz="1600" b="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) might lead to sub-optimal results.</a:t>
            </a:r>
          </a:p>
        </p:txBody>
      </p:sp>
      <p:cxnSp>
        <p:nvCxnSpPr>
          <p:cNvPr id="16" name="Straight Arrow Connector 4">
            <a:extLst>
              <a:ext uri="{FF2B5EF4-FFF2-40B4-BE49-F238E27FC236}">
                <a16:creationId xmlns:a16="http://schemas.microsoft.com/office/drawing/2014/main" xmlns="" id="{E3AA963D-FCBF-4695-BC6A-FE5A002C3E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3438" y="4941888"/>
            <a:ext cx="0" cy="287337"/>
          </a:xfrm>
          <a:prstGeom prst="straightConnector1">
            <a:avLst/>
          </a:prstGeom>
          <a:noFill/>
          <a:ln w="41275" cmpd="dbl" algn="ctr">
            <a:solidFill>
              <a:schemeClr val="tx1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8EA2AF2-0235-41FE-ADF6-7067884E7EF8}"/>
              </a:ext>
            </a:extLst>
          </p:cNvPr>
          <p:cNvGrpSpPr/>
          <p:nvPr/>
        </p:nvGrpSpPr>
        <p:grpSpPr>
          <a:xfrm>
            <a:off x="179512" y="3015172"/>
            <a:ext cx="5112568" cy="3345681"/>
            <a:chOff x="141437" y="1916832"/>
            <a:chExt cx="4871715" cy="309663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7BC70292-AD2F-4AFA-A042-1B55D86F0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74"/>
            <a:stretch>
              <a:fillRect/>
            </a:stretch>
          </p:blipFill>
          <p:spPr bwMode="auto">
            <a:xfrm>
              <a:off x="141437" y="1916832"/>
              <a:ext cx="4871715" cy="3096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>
              <a:extLst>
                <a:ext uri="{FF2B5EF4-FFF2-40B4-BE49-F238E27FC236}">
                  <a16:creationId xmlns:a16="http://schemas.microsoft.com/office/drawing/2014/main" xmlns="" id="{694F95E3-34DB-4CF5-A385-B7E7643AF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080" y="4140166"/>
              <a:ext cx="2463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2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ts val="1700"/>
              </a:pPr>
              <a:r>
                <a:rPr lang="en-GB" altLang="en-US" sz="1400" b="0" dirty="0">
                  <a:solidFill>
                    <a:schemeClr val="accent2"/>
                  </a:solidFill>
                </a:rPr>
                <a:t>T511 L91 4D-Var experiment</a:t>
              </a:r>
            </a:p>
            <a:p>
              <a:pPr>
                <a:spcBef>
                  <a:spcPts val="0"/>
                </a:spcBef>
                <a:buClr>
                  <a:schemeClr val="accent2"/>
                </a:buClr>
                <a:buSzPts val="1700"/>
              </a:pPr>
              <a:r>
                <a:rPr lang="en-GB" altLang="en-US" sz="1400" b="0" dirty="0">
                  <a:solidFill>
                    <a:schemeClr val="accent2"/>
                  </a:solidFill>
                </a:rPr>
                <a:t>Period: Oct-Nov 2012</a:t>
              </a: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xmlns="" id="{2694383B-E140-4EFC-BF62-C54913B0D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1988840"/>
              <a:ext cx="3600400" cy="523220"/>
            </a:xfrm>
            <a:prstGeom prst="rect">
              <a:avLst/>
            </a:prstGeom>
            <a:solidFill>
              <a:srgbClr val="FFD9B3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  <a:extLst/>
          </p:spPr>
          <p:txBody>
            <a:bodyPr wrap="square" lIns="54000" rIns="18000">
              <a:spAutoFit/>
            </a:bodyPr>
            <a:lstStyle>
              <a:lvl1pPr>
                <a:defRPr b="1">
                  <a:solidFill>
                    <a:schemeClr val="tx2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2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2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2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ts val="1700"/>
              </a:pPr>
              <a:r>
                <a:rPr lang="en-GB" altLang="en-US" sz="1400" b="0" dirty="0">
                  <a:solidFill>
                    <a:schemeClr val="tx1"/>
                  </a:solidFill>
                </a:rPr>
                <a:t>Evolution of the optimized solar constant as a function of 4D-Var cycles with initial value: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81F5481E-2243-4BF5-AF11-926635DF68EF}"/>
                </a:ext>
              </a:extLst>
            </p:cNvPr>
            <p:cNvGrpSpPr/>
            <p:nvPr/>
          </p:nvGrpSpPr>
          <p:grpSpPr>
            <a:xfrm>
              <a:off x="3010048" y="3295320"/>
              <a:ext cx="1777977" cy="738664"/>
              <a:chOff x="6516688" y="2276475"/>
              <a:chExt cx="1801516" cy="738664"/>
            </a:xfrm>
            <a:noFill/>
          </p:grpSpPr>
          <p:sp>
            <p:nvSpPr>
              <p:cNvPr id="23" name="Text Box 9">
                <a:extLst>
                  <a:ext uri="{FF2B5EF4-FFF2-40B4-BE49-F238E27FC236}">
                    <a16:creationId xmlns:a16="http://schemas.microsoft.com/office/drawing/2014/main" xmlns="" id="{9A5D4030-5288-42EE-890D-9E94AB7FB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16689" y="2276475"/>
                <a:ext cx="1801515" cy="73866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/>
            </p:spPr>
            <p:txBody>
              <a:bodyPr wrap="square" lIns="54000" rIns="18000">
                <a:spAutoFit/>
              </a:bodyPr>
              <a:lstStyle>
                <a:lvl1pPr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2"/>
                    </a:solidFill>
                    <a:latin typeface="Helvetica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ts val="1700"/>
                </a:pPr>
                <a:r>
                  <a:rPr lang="en-GB" altLang="en-US" sz="1400" b="0" dirty="0">
                    <a:solidFill>
                      <a:schemeClr val="tx1"/>
                    </a:solidFill>
                  </a:rPr>
                  <a:t>         1500 W m</a:t>
                </a:r>
                <a:r>
                  <a:rPr lang="en-GB" altLang="en-US" sz="1400" b="0" baseline="30000" dirty="0">
                    <a:solidFill>
                      <a:schemeClr val="tx1"/>
                    </a:solidFill>
                  </a:rPr>
                  <a:t>-2</a:t>
                </a:r>
              </a:p>
              <a:p>
                <a:pPr>
                  <a:spcBef>
                    <a:spcPts val="0"/>
                  </a:spcBef>
                  <a:buClr>
                    <a:schemeClr val="accent2"/>
                  </a:buClr>
                  <a:buSzPts val="1700"/>
                </a:pPr>
                <a:r>
                  <a:rPr lang="en-GB" altLang="en-US" sz="1400" b="0" dirty="0">
                    <a:solidFill>
                      <a:schemeClr val="tx1"/>
                    </a:solidFill>
                  </a:rPr>
                  <a:t>         1200 W m</a:t>
                </a:r>
                <a:r>
                  <a:rPr lang="en-GB" altLang="en-US" sz="1400" b="0" baseline="30000" dirty="0">
                    <a:solidFill>
                      <a:schemeClr val="tx1"/>
                    </a:solidFill>
                  </a:rPr>
                  <a:t>-2</a:t>
                </a:r>
              </a:p>
              <a:p>
                <a:pPr>
                  <a:spcBef>
                    <a:spcPts val="0"/>
                  </a:spcBef>
                  <a:buClr>
                    <a:schemeClr val="accent2"/>
                  </a:buClr>
                  <a:buSzPts val="1700"/>
                </a:pPr>
                <a:r>
                  <a:rPr lang="en-GB" altLang="en-US" sz="1400" b="0" dirty="0">
                    <a:solidFill>
                      <a:schemeClr val="tx1"/>
                    </a:solidFill>
                  </a:rPr>
                  <a:t>         ref: 1366 W m</a:t>
                </a:r>
                <a:r>
                  <a:rPr lang="en-GB" altLang="en-US" sz="1400" b="0" baseline="30000" dirty="0">
                    <a:solidFill>
                      <a:schemeClr val="tx1"/>
                    </a:solidFill>
                  </a:rPr>
                  <a:t>-2</a:t>
                </a:r>
              </a:p>
            </p:txBody>
          </p:sp>
          <p:cxnSp>
            <p:nvCxnSpPr>
              <p:cNvPr id="24" name="Straight Connector 2">
                <a:extLst>
                  <a:ext uri="{FF2B5EF4-FFF2-40B4-BE49-F238E27FC236}">
                    <a16:creationId xmlns:a16="http://schemas.microsoft.com/office/drawing/2014/main" xmlns="" id="{61477EEB-9637-4CFC-8B31-557A0620B8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18950" y="2449464"/>
                <a:ext cx="431800" cy="0"/>
              </a:xfrm>
              <a:prstGeom prst="line">
                <a:avLst/>
              </a:prstGeom>
              <a:grp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25" name="Straight Connector 8">
                <a:extLst>
                  <a:ext uri="{FF2B5EF4-FFF2-40B4-BE49-F238E27FC236}">
                    <a16:creationId xmlns:a16="http://schemas.microsoft.com/office/drawing/2014/main" xmlns="" id="{6109667E-A1B9-4570-9AD9-AD0642F313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18950" y="2629472"/>
                <a:ext cx="431800" cy="0"/>
              </a:xfrm>
              <a:prstGeom prst="line">
                <a:avLst/>
              </a:prstGeom>
              <a:grpFill/>
              <a:ln w="28575" algn="ctr">
                <a:solidFill>
                  <a:schemeClr val="accent2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26" name="Straight Connector 9">
                <a:extLst>
                  <a:ext uri="{FF2B5EF4-FFF2-40B4-BE49-F238E27FC236}">
                    <a16:creationId xmlns:a16="http://schemas.microsoft.com/office/drawing/2014/main" xmlns="" id="{42C8CAEE-D034-4C38-8B9A-AAF0D7C22A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16688" y="2830776"/>
                <a:ext cx="431800" cy="0"/>
              </a:xfrm>
              <a:prstGeom prst="line">
                <a:avLst/>
              </a:prstGeom>
              <a:grpFill/>
              <a:ln w="28575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/>
            </p:spPr>
          </p:cxn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00C38D-111A-4495-AE4E-F0D0554F6019}"/>
              </a:ext>
            </a:extLst>
          </p:cNvPr>
          <p:cNvSpPr/>
          <p:nvPr/>
        </p:nvSpPr>
        <p:spPr>
          <a:xfrm>
            <a:off x="5314367" y="2921444"/>
            <a:ext cx="3650121" cy="3315868"/>
          </a:xfrm>
          <a:prstGeom prst="rect">
            <a:avLst/>
          </a:prstGeom>
          <a:solidFill>
            <a:srgbClr val="CCFFFF"/>
          </a:solidFill>
        </p:spPr>
        <p:txBody>
          <a:bodyPr wrap="square" tIns="3600" bIns="3600">
            <a:spAutoFit/>
          </a:bodyPr>
          <a:lstStyle/>
          <a:p>
            <a:pPr>
              <a:defRPr/>
            </a:pPr>
            <a:r>
              <a:rPr lang="en-GB" altLang="en-US" sz="1500" b="0" dirty="0"/>
              <a:t>4D-Var is able to converge towards the reference value after a couple of months.</a:t>
            </a:r>
          </a:p>
          <a:p>
            <a:pPr>
              <a:defRPr/>
            </a:pPr>
            <a:endParaRPr lang="en-GB" altLang="en-US" sz="1500" b="0" dirty="0"/>
          </a:p>
          <a:p>
            <a:pPr marL="285750" indent="-285750">
              <a:spcBef>
                <a:spcPts val="1200"/>
              </a:spcBef>
              <a:buFont typeface="Helvetica" panose="020B0604020202020204" pitchFamily="34" charset="0"/>
              <a:buChar char="•"/>
              <a:defRPr/>
            </a:pPr>
            <a:r>
              <a:rPr lang="en-GB" altLang="en-US" sz="1500" b="0" dirty="0"/>
              <a:t>New prospects for the objective optimization of some parameters of the model’s physics.</a:t>
            </a:r>
          </a:p>
          <a:p>
            <a:pPr marL="285750" indent="-285750">
              <a:spcBef>
                <a:spcPts val="600"/>
              </a:spcBef>
              <a:buFont typeface="Helvetica" panose="020B0604020202020204" pitchFamily="34" charset="0"/>
              <a:buChar char="•"/>
              <a:defRPr/>
            </a:pPr>
            <a:r>
              <a:rPr lang="en-GB" altLang="en-US" sz="1500" b="0" dirty="0"/>
              <a:t>But to be tested whether the method successful when dealing with parameters:</a:t>
            </a:r>
          </a:p>
          <a:p>
            <a:pPr marL="742950" lvl="1" indent="-285750">
              <a:spcBef>
                <a:spcPts val="300"/>
              </a:spcBef>
              <a:buFont typeface="Helvetica" panose="020B0604020202020204" pitchFamily="34" charset="0"/>
              <a:buChar char="‒"/>
              <a:defRPr/>
            </a:pPr>
            <a:r>
              <a:rPr lang="en-GB" altLang="en-US" sz="1500" b="0" i="1" dirty="0"/>
              <a:t>more uncertain or less well constrained by observations,</a:t>
            </a:r>
          </a:p>
          <a:p>
            <a:pPr marL="742950" lvl="1" indent="-285750">
              <a:spcBef>
                <a:spcPts val="300"/>
              </a:spcBef>
              <a:buFont typeface="Helvetica" panose="020B0604020202020204" pitchFamily="34" charset="0"/>
              <a:buChar char="‒"/>
              <a:defRPr/>
            </a:pPr>
            <a:r>
              <a:rPr lang="en-GB" altLang="en-US" sz="1500" b="0" i="1" dirty="0"/>
              <a:t>associated with more non-linear processes (e.g. condensation)</a:t>
            </a:r>
            <a:endParaRPr lang="en-GB" sz="1500" i="1" dirty="0"/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xmlns="" id="{5E80AEF8-448B-4A25-9FA8-E862A479E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7" y="2780928"/>
            <a:ext cx="4608511" cy="28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20000"/>
            </a:pPr>
            <a:r>
              <a:rPr lang="en-GB" altLang="en-US" sz="1600" dirty="0">
                <a:solidFill>
                  <a:srgbClr val="FF0000"/>
                </a:solidFill>
                <a:cs typeface="Helvetica" panose="020B0604020202020204" pitchFamily="34" charset="0"/>
              </a:rPr>
              <a:t>4D-Var optimization of solar constant </a:t>
            </a:r>
            <a:endParaRPr lang="en-GB" altLang="en-US" sz="1600" dirty="0">
              <a:solidFill>
                <a:schemeClr val="accent2"/>
              </a:solidFill>
              <a:cs typeface="Helvetica" panose="020B0604020202020204" pitchFamily="34" charset="0"/>
            </a:endParaRPr>
          </a:p>
        </p:txBody>
      </p:sp>
      <p:cxnSp>
        <p:nvCxnSpPr>
          <p:cNvPr id="29" name="Straight Arrow Connector 4">
            <a:extLst>
              <a:ext uri="{FF2B5EF4-FFF2-40B4-BE49-F238E27FC236}">
                <a16:creationId xmlns:a16="http://schemas.microsoft.com/office/drawing/2014/main" xmlns="" id="{E8340D93-4A95-4B71-B7FC-50FE194009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0272" y="3419823"/>
            <a:ext cx="0" cy="287337"/>
          </a:xfrm>
          <a:prstGeom prst="straightConnector1">
            <a:avLst/>
          </a:prstGeom>
          <a:noFill/>
          <a:ln w="41275" cmpd="dbl" algn="ctr">
            <a:solidFill>
              <a:schemeClr val="tx1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6879470-B97A-445E-A9A3-43BA11954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885" y="6408000"/>
            <a:ext cx="1394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altLang="en-US" sz="1400" i="1" u="sng" dirty="0">
                <a:solidFill>
                  <a:srgbClr val="3333CC"/>
                </a:solidFill>
              </a:rPr>
              <a:t>P. Lopez, 2015</a:t>
            </a:r>
            <a:endParaRPr kumimoji="0" lang="en-GB" altLang="en-US" sz="1400" b="1" i="1" u="sng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80D59C23-BA1E-4644-903B-37214947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1438"/>
            <a:ext cx="8001000" cy="3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Less </a:t>
            </a:r>
            <a:r>
              <a:rPr lang="en-GB" altLang="en-US" sz="2000" i="1">
                <a:solidFill>
                  <a:srgbClr val="FF0000"/>
                </a:solidFill>
                <a:latin typeface="Comic Sans MS" pitchFamily="66" charset="0"/>
              </a:rPr>
              <a:t>and not obvious </a:t>
            </a:r>
            <a:r>
              <a:rPr lang="en-GB" altLang="en-US" sz="2000" i="1" dirty="0" err="1">
                <a:solidFill>
                  <a:srgbClr val="FF0000"/>
                </a:solidFill>
                <a:latin typeface="Comic Sans MS" pitchFamily="66" charset="0"/>
              </a:rPr>
              <a:t>adjoint</a:t>
            </a:r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 applications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2222B17E-98D1-4E30-8018-2A4637C4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" y="1196752"/>
            <a:ext cx="8023076" cy="3003899"/>
          </a:xfrm>
          <a:prstGeom prst="rect">
            <a:avLst/>
          </a:prstGeom>
          <a:solidFill>
            <a:srgbClr val="E1FFE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285750" indent="-285750">
              <a:spcBef>
                <a:spcPct val="2000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altLang="en-US" sz="1600" b="0" dirty="0">
                <a:solidFill>
                  <a:schemeClr val="tx1"/>
                </a:solidFill>
              </a:rPr>
              <a:t>Efficient debugging tool when writing TL and AD code line-by-line from the nonlinear (NL) version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ts val="2400"/>
            </a:pPr>
            <a:r>
              <a:rPr lang="en-GB" altLang="en-US" sz="1600" b="0" dirty="0">
                <a:solidFill>
                  <a:schemeClr val="tx1"/>
                </a:solidFill>
              </a:rPr>
              <a:t>                         → coding errors in NL code discovered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endParaRPr lang="en-GB" altLang="en-US" sz="1600" b="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altLang="en-US" sz="1600" b="0" dirty="0">
                <a:solidFill>
                  <a:schemeClr val="tx1"/>
                </a:solidFill>
              </a:rPr>
              <a:t>Capable to discover  erroneous or false sensitivities (NL model needs to be strictly deterministic – no random computational mode)</a:t>
            </a:r>
          </a:p>
          <a:p>
            <a:pPr>
              <a:spcBef>
                <a:spcPts val="1200"/>
              </a:spcBef>
              <a:buClr>
                <a:schemeClr val="tx1"/>
              </a:buClr>
              <a:buSzPts val="2400"/>
            </a:pPr>
            <a:r>
              <a:rPr lang="en-GB" altLang="en-US" sz="1600" b="0" dirty="0">
                <a:solidFill>
                  <a:schemeClr val="tx1"/>
                </a:solidFill>
              </a:rPr>
              <a:t>                     → helping to improve often hidden problems in model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ts val="2400"/>
            </a:pPr>
            <a:r>
              <a:rPr lang="en-GB" altLang="en-US" sz="1600" b="0" dirty="0">
                <a:solidFill>
                  <a:schemeClr val="tx1"/>
                </a:solidFill>
              </a:rPr>
              <a:t>                          and/or observation operators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endParaRPr lang="en-GB" altLang="en-US" sz="1600" b="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altLang="en-US" sz="1600" b="0" dirty="0">
                <a:solidFill>
                  <a:schemeClr val="tx1"/>
                </a:solidFill>
              </a:rPr>
              <a:t>Excellent and powerful validation tool for NL model</a:t>
            </a:r>
          </a:p>
        </p:txBody>
      </p:sp>
    </p:spTree>
    <p:extLst>
      <p:ext uri="{BB962C8B-B14F-4D97-AF65-F5344CB8AC3E}">
        <p14:creationId xmlns:p14="http://schemas.microsoft.com/office/powerpoint/2010/main" val="20709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9"/>
          <a:stretch/>
        </p:blipFill>
        <p:spPr>
          <a:xfrm>
            <a:off x="3059833" y="926614"/>
            <a:ext cx="3162955" cy="243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4121" y="639174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cs typeface="Helvetica" panose="020B0604020202020204" pitchFamily="34" charset="0"/>
              </a:rPr>
              <a:t>M’</a:t>
            </a:r>
            <a:r>
              <a:rPr lang="en-GB" sz="1600" dirty="0" err="1">
                <a:cs typeface="Helvetica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GB" sz="1600" b="1" dirty="0" err="1">
                <a:cs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GB" sz="1600" b="1" dirty="0">
                <a:cs typeface="Helvetica" panose="020B0604020202020204" pitchFamily="34" charset="0"/>
                <a:sym typeface="Symbol" panose="05050102010706020507" pitchFamily="18" charset="2"/>
              </a:rPr>
              <a:t> with dynamics only</a:t>
            </a:r>
            <a:endParaRPr lang="en-GB" sz="1600" dirty="0"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/>
          <a:stretch/>
        </p:blipFill>
        <p:spPr>
          <a:xfrm>
            <a:off x="251520" y="918175"/>
            <a:ext cx="3146118" cy="2428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180" y="620688"/>
            <a:ext cx="2287457" cy="338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cs typeface="Helvetica" panose="020B0604020202020204" pitchFamily="34" charset="0"/>
              </a:rPr>
              <a:t>M’</a:t>
            </a:r>
            <a:r>
              <a:rPr lang="en-GB" sz="1600" dirty="0" err="1">
                <a:cs typeface="Helvetica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GB" sz="1600" b="1" dirty="0" err="1">
                <a:cs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GB" sz="1600" b="1" dirty="0">
                <a:cs typeface="Helvetica" panose="020B0604020202020204" pitchFamily="34" charset="0"/>
                <a:sym typeface="Symbol" panose="05050102010706020507" pitchFamily="18" charset="2"/>
              </a:rPr>
              <a:t> with full physics</a:t>
            </a:r>
            <a:endParaRPr lang="en-GB" sz="1600" dirty="0">
              <a:cs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"/>
          <a:stretch/>
        </p:blipFill>
        <p:spPr>
          <a:xfrm>
            <a:off x="3060000" y="3841200"/>
            <a:ext cx="3170786" cy="243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9690" y="3524400"/>
            <a:ext cx="3462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cs typeface="Helvetica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GB" sz="1600" dirty="0">
                <a:cs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sz="1600" b="1" dirty="0">
                <a:cs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GB" sz="1600" dirty="0">
                <a:cs typeface="Helvetica" panose="020B0604020202020204" pitchFamily="34" charset="0"/>
                <a:sym typeface="Symbol" panose="05050102010706020507" pitchFamily="18" charset="2"/>
              </a:rPr>
              <a:t>+</a:t>
            </a:r>
            <a:r>
              <a:rPr lang="en-GB" sz="1600" b="1" dirty="0">
                <a:cs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GB" sz="1600" dirty="0">
                <a:cs typeface="Helvetica" panose="020B0604020202020204" pitchFamily="34" charset="0"/>
                <a:sym typeface="Symbol" panose="05050102010706020507" pitchFamily="18" charset="2"/>
              </a:rPr>
              <a:t>)</a:t>
            </a:r>
            <a:r>
              <a:rPr lang="en-GB" sz="1600" i="1" dirty="0">
                <a:cs typeface="Helvetica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GB" sz="1600" dirty="0">
                <a:cs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sz="1600" b="1" dirty="0">
                <a:cs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GB" sz="1600" dirty="0">
                <a:cs typeface="Helvetica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GB" sz="1600" b="1" dirty="0">
                <a:cs typeface="Helvetica" panose="020B0604020202020204" pitchFamily="34" charset="0"/>
                <a:sym typeface="Symbol" panose="05050102010706020507" pitchFamily="18" charset="2"/>
              </a:rPr>
              <a:t> with dynamics only</a:t>
            </a:r>
            <a:endParaRPr lang="en-GB" sz="1600" dirty="0"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/>
          <a:stretch/>
        </p:blipFill>
        <p:spPr>
          <a:xfrm>
            <a:off x="251520" y="3840490"/>
            <a:ext cx="3156799" cy="243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04" y="3522494"/>
            <a:ext cx="3135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cs typeface="Helvetica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GB" sz="1600" dirty="0">
                <a:cs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sz="1600" b="1" dirty="0">
                <a:cs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GB" sz="1600" dirty="0">
                <a:cs typeface="Helvetica" panose="020B0604020202020204" pitchFamily="34" charset="0"/>
                <a:sym typeface="Symbol" panose="05050102010706020507" pitchFamily="18" charset="2"/>
              </a:rPr>
              <a:t>+</a:t>
            </a:r>
            <a:r>
              <a:rPr lang="en-GB" sz="1600" b="1" dirty="0">
                <a:cs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GB" sz="1600" dirty="0">
                <a:cs typeface="Helvetica" panose="020B0604020202020204" pitchFamily="34" charset="0"/>
                <a:sym typeface="Symbol" panose="05050102010706020507" pitchFamily="18" charset="2"/>
              </a:rPr>
              <a:t>)</a:t>
            </a:r>
            <a:r>
              <a:rPr lang="en-GB" sz="1600" i="1" dirty="0">
                <a:cs typeface="Helvetica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GB" sz="1600" dirty="0">
                <a:cs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sz="1600" b="1" dirty="0">
                <a:cs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GB" sz="1600" dirty="0">
                <a:cs typeface="Helvetica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GB" sz="1600" b="1" dirty="0">
                <a:cs typeface="Helvetica" panose="020B0604020202020204" pitchFamily="34" charset="0"/>
                <a:sym typeface="Symbol" panose="05050102010706020507" pitchFamily="18" charset="2"/>
              </a:rPr>
              <a:t> with full physics</a:t>
            </a:r>
            <a:endParaRPr lang="en-GB" sz="1600" dirty="0">
              <a:cs typeface="Helvetica" panose="020B060402020202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710A2D13-04F0-4691-A048-14473905E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1438"/>
            <a:ext cx="8856984" cy="3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 i="1" dirty="0">
                <a:solidFill>
                  <a:srgbClr val="FF0000"/>
                </a:solidFill>
                <a:latin typeface="Comic Sans MS" pitchFamily="66" charset="0"/>
              </a:rPr>
              <a:t>Assessment of TL approximation revealing hidden problems in NL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48746C-AC1D-46B9-AF3F-633DC9103936}"/>
              </a:ext>
            </a:extLst>
          </p:cNvPr>
          <p:cNvSpPr txBox="1"/>
          <p:nvPr/>
        </p:nvSpPr>
        <p:spPr>
          <a:xfrm>
            <a:off x="6258464" y="1268760"/>
            <a:ext cx="27780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>
                <a:solidFill>
                  <a:srgbClr val="0033CC"/>
                </a:solidFill>
                <a:cs typeface="Helvetica" panose="020B0604020202020204" pitchFamily="34" charset="0"/>
              </a:rPr>
              <a:t>Assessment of TL </a:t>
            </a:r>
            <a:r>
              <a:rPr lang="en-GB" sz="1600" b="0" dirty="0" err="1">
                <a:solidFill>
                  <a:srgbClr val="0033CC"/>
                </a:solidFill>
                <a:cs typeface="Helvetica" panose="020B0604020202020204" pitchFamily="34" charset="0"/>
              </a:rPr>
              <a:t>approxim</a:t>
            </a:r>
            <a:r>
              <a:rPr lang="en-GB" sz="1600" b="0" dirty="0">
                <a:solidFill>
                  <a:srgbClr val="0033CC"/>
                </a:solidFill>
                <a:cs typeface="Helvetica" panose="020B0604020202020204" pitchFamily="34" charset="0"/>
              </a:rPr>
              <a:t>. at very high resolution     (TCo639, ~16 km, 12h).</a:t>
            </a:r>
          </a:p>
          <a:p>
            <a:endParaRPr lang="en-GB" sz="800" b="0" dirty="0">
              <a:solidFill>
                <a:srgbClr val="0033CC"/>
              </a:solidFill>
              <a:cs typeface="Helvetica" panose="020B0604020202020204" pitchFamily="34" charset="0"/>
            </a:endParaRPr>
          </a:p>
          <a:p>
            <a:r>
              <a:rPr lang="en-GB" sz="1600" b="0" dirty="0">
                <a:solidFill>
                  <a:srgbClr val="0033CC"/>
                </a:solidFill>
                <a:cs typeface="Helvetica" panose="020B0604020202020204" pitchFamily="34" charset="0"/>
                <a:sym typeface="Symbol" panose="05050102010706020507" pitchFamily="18" charset="2"/>
              </a:rPr>
              <a:t>Example: Temperature at level 129 on 20140520 at 12Z over Antarctica.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0C3E01-75DD-4A9C-896F-D57FE6352E83}"/>
              </a:ext>
            </a:extLst>
          </p:cNvPr>
          <p:cNvSpPr txBox="1"/>
          <p:nvPr/>
        </p:nvSpPr>
        <p:spPr>
          <a:xfrm>
            <a:off x="6360815" y="4365104"/>
            <a:ext cx="2634016" cy="1200329"/>
          </a:xfrm>
          <a:prstGeom prst="rect">
            <a:avLst/>
          </a:prstGeom>
          <a:solidFill>
            <a:srgbClr val="FFFFAB"/>
          </a:solidFill>
        </p:spPr>
        <p:txBody>
          <a:bodyPr wrap="square" rtlCol="0">
            <a:spAutoFit/>
          </a:bodyPr>
          <a:lstStyle/>
          <a:p>
            <a:r>
              <a:rPr lang="en-GB" b="0" dirty="0">
                <a:cs typeface="Helvetica" panose="020B0604020202020204" pitchFamily="34" charset="0"/>
              </a:rPr>
              <a:t>Runs with dynamics only in NL and TL are very noisy close to orography.</a:t>
            </a:r>
            <a:endParaRPr lang="en-GB" b="0" dirty="0">
              <a:cs typeface="Helvetica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37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EA9C55E8-2D36-40F7-A732-8A98C49C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51" y="1340768"/>
            <a:ext cx="8497887" cy="1840504"/>
          </a:xfrm>
          <a:prstGeom prst="rect">
            <a:avLst/>
          </a:prstGeom>
          <a:solidFill>
            <a:srgbClr val="E1FFE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285750" indent="-285750">
              <a:spcBef>
                <a:spcPct val="2000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altLang="en-US" sz="1600" b="0" dirty="0">
                <a:solidFill>
                  <a:schemeClr val="tx1"/>
                </a:solidFill>
              </a:rPr>
              <a:t>Simplifications in NL model which may not matter too much in NL computations itself, but introducing some numerical inaccuracy has potential:</a:t>
            </a:r>
          </a:p>
          <a:p>
            <a:pPr marL="1028700" lvl="1">
              <a:spcBef>
                <a:spcPct val="20000"/>
              </a:spcBef>
              <a:buClr>
                <a:schemeClr val="tx1"/>
              </a:buClr>
              <a:buSzPct val="120000"/>
              <a:buFont typeface="Helvetica" panose="020B0604020202020204" pitchFamily="34" charset="0"/>
              <a:buChar char="‒"/>
            </a:pPr>
            <a:r>
              <a:rPr lang="en-GB" altLang="en-US" sz="1600" b="0" dirty="0">
                <a:solidFill>
                  <a:schemeClr val="tx1"/>
                </a:solidFill>
              </a:rPr>
              <a:t>to damage derivatives in NL model</a:t>
            </a:r>
          </a:p>
          <a:p>
            <a:pPr marL="1028700" lvl="1">
              <a:spcBef>
                <a:spcPct val="20000"/>
              </a:spcBef>
              <a:buClr>
                <a:schemeClr val="tx1"/>
              </a:buClr>
              <a:buSzPct val="120000"/>
              <a:buFont typeface="Helvetica" panose="020B0604020202020204" pitchFamily="34" charset="0"/>
              <a:buChar char="‒"/>
            </a:pPr>
            <a:r>
              <a:rPr lang="en-GB" altLang="en-US" sz="1600" dirty="0">
                <a:solidFill>
                  <a:srgbClr val="FF0000"/>
                </a:solidFill>
              </a:rPr>
              <a:t>lead to noise in TL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marL="1200150" lvl="2" indent="0">
              <a:spcBef>
                <a:spcPts val="0"/>
              </a:spcBef>
              <a:buClr>
                <a:schemeClr val="tx1"/>
              </a:buClr>
              <a:buSzPct val="120000"/>
            </a:pPr>
            <a:r>
              <a:rPr lang="en-GB" altLang="en-US" sz="2000" b="0" dirty="0">
                <a:solidFill>
                  <a:schemeClr val="tx1"/>
                </a:solidFill>
              </a:rPr>
              <a:t>             →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i="1" dirty="0">
                <a:solidFill>
                  <a:schemeClr val="tx1"/>
                </a:solidFill>
              </a:rPr>
              <a:t>getting more pronounced because of increasing resolutions, </a:t>
            </a:r>
          </a:p>
          <a:p>
            <a:pPr marL="1200150" lvl="2" inden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altLang="en-US" sz="1600" b="0" i="1" dirty="0">
                <a:solidFill>
                  <a:schemeClr val="tx1"/>
                </a:solidFill>
              </a:rPr>
              <a:t>                      number of iterations, getting steeper orography, …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6D020030-8B6E-475B-98DC-89BC546F1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620688"/>
            <a:ext cx="8497887" cy="634020"/>
          </a:xfrm>
          <a:prstGeom prst="rect">
            <a:avLst/>
          </a:prstGeom>
          <a:solidFill>
            <a:srgbClr val="FFFFB3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285750" indent="-285750">
              <a:spcBef>
                <a:spcPct val="2000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altLang="en-US" sz="1600" b="0" dirty="0">
                <a:solidFill>
                  <a:schemeClr val="tx1"/>
                </a:solidFill>
              </a:rPr>
              <a:t>When applying modifications in NL model</a:t>
            </a:r>
          </a:p>
          <a:p>
            <a:pPr marL="1200150" lvl="2" inden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altLang="en-US" sz="1600" b="0" dirty="0">
                <a:solidFill>
                  <a:schemeClr val="tx1"/>
                </a:solidFill>
              </a:rPr>
              <a:t>→ </a:t>
            </a:r>
            <a:r>
              <a:rPr lang="en-GB" altLang="en-US" sz="1600" b="0" i="1" dirty="0">
                <a:solidFill>
                  <a:schemeClr val="tx1"/>
                </a:solidFill>
              </a:rPr>
              <a:t>TL model can serve as an excellent validation tool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2EDF8E17-6A99-4AF2-82B2-A9E629C9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12" y="3267332"/>
            <a:ext cx="8759784" cy="30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285750" indent="-285750">
              <a:spcBef>
                <a:spcPct val="2000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altLang="en-US" sz="1600" u="sng" dirty="0">
                <a:solidFill>
                  <a:srgbClr val="0033CC"/>
                </a:solidFill>
              </a:rPr>
              <a:t>TL diagnostics helped to identify and tune several problems in NL dynamics</a:t>
            </a:r>
            <a:r>
              <a:rPr lang="en-GB" altLang="en-US" sz="1600" b="0" dirty="0">
                <a:solidFill>
                  <a:schemeClr val="tx1"/>
                </a:solidFill>
              </a:rPr>
              <a:t>, leading to modifications such as:</a:t>
            </a:r>
          </a:p>
          <a:p>
            <a:pPr marL="1028700" lvl="1">
              <a:spcBef>
                <a:spcPct val="20000"/>
              </a:spcBef>
              <a:buClr>
                <a:schemeClr val="tx1"/>
              </a:buClr>
              <a:buSzPct val="120000"/>
              <a:buFont typeface="Helvetica" panose="020B0604020202020204" pitchFamily="34" charset="0"/>
              <a:buChar char="‒"/>
            </a:pPr>
            <a:r>
              <a:rPr lang="en-GB" altLang="en-US" sz="1600" b="0" dirty="0">
                <a:solidFill>
                  <a:schemeClr val="tx1"/>
                </a:solidFill>
              </a:rPr>
              <a:t>Introducing non-linear flow-dependent filter as a function of flow field deformation in the upper 20 </a:t>
            </a:r>
            <a:r>
              <a:rPr lang="en-GB" altLang="en-US" sz="1600" b="0" dirty="0" err="1">
                <a:solidFill>
                  <a:schemeClr val="tx1"/>
                </a:solidFill>
              </a:rPr>
              <a:t>hPa</a:t>
            </a:r>
            <a:r>
              <a:rPr lang="en-GB" altLang="en-US" sz="1600" b="0" dirty="0">
                <a:solidFill>
                  <a:schemeClr val="tx1"/>
                </a:solidFill>
              </a:rPr>
              <a:t> → when the flow is laminar the filter does nothing</a:t>
            </a:r>
          </a:p>
          <a:p>
            <a:pPr lvl="1" inden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altLang="en-US" sz="1600" b="0" dirty="0">
                <a:solidFill>
                  <a:schemeClr val="tx1"/>
                </a:solidFill>
              </a:rPr>
              <a:t>                                     → with increased flow deformation, diffusivity increased locally</a:t>
            </a:r>
          </a:p>
          <a:p>
            <a:pPr marL="1028700" lvl="1">
              <a:spcBef>
                <a:spcPts val="900"/>
              </a:spcBef>
              <a:buClr>
                <a:schemeClr val="tx1"/>
              </a:buClr>
              <a:buSzPct val="120000"/>
              <a:buFont typeface="Helvetica" panose="020B0604020202020204" pitchFamily="34" charset="0"/>
              <a:buChar char="‒"/>
            </a:pPr>
            <a:r>
              <a:rPr lang="en-GB" altLang="en-US" sz="1600" b="0" dirty="0">
                <a:solidFill>
                  <a:schemeClr val="tx1"/>
                </a:solidFill>
              </a:rPr>
              <a:t>When detecting time oscillation in vertical velocity at the top of atmosphere (above 50 </a:t>
            </a:r>
            <a:r>
              <a:rPr lang="en-GB" altLang="en-US" sz="1600" b="0" dirty="0" err="1">
                <a:solidFill>
                  <a:schemeClr val="tx1"/>
                </a:solidFill>
              </a:rPr>
              <a:t>hPa</a:t>
            </a:r>
            <a:r>
              <a:rPr lang="en-GB" altLang="en-US" sz="1600" b="0" dirty="0">
                <a:solidFill>
                  <a:schemeClr val="tx1"/>
                </a:solidFill>
              </a:rPr>
              <a:t>) → extrapolation of vertical velocity by 1</a:t>
            </a:r>
            <a:r>
              <a:rPr lang="en-GB" altLang="en-US" sz="1600" b="0" baseline="30000" dirty="0">
                <a:solidFill>
                  <a:schemeClr val="tx1"/>
                </a:solidFill>
              </a:rPr>
              <a:t>st</a:t>
            </a:r>
            <a:r>
              <a:rPr lang="en-GB" altLang="en-US" sz="1600" b="0" dirty="0">
                <a:solidFill>
                  <a:schemeClr val="tx1"/>
                </a:solidFill>
              </a:rPr>
              <a:t> order scheme in time, otherwise</a:t>
            </a:r>
          </a:p>
          <a:p>
            <a:pPr lvl="1" inden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altLang="en-US" sz="1600" b="0" dirty="0">
                <a:solidFill>
                  <a:schemeClr val="tx1"/>
                </a:solidFill>
              </a:rPr>
              <a:t>                       2</a:t>
            </a:r>
            <a:r>
              <a:rPr lang="en-GB" altLang="en-US" sz="1600" b="0" baseline="30000" dirty="0">
                <a:solidFill>
                  <a:schemeClr val="tx1"/>
                </a:solidFill>
              </a:rPr>
              <a:t>nd</a:t>
            </a:r>
            <a:r>
              <a:rPr lang="en-GB" altLang="en-US" sz="1600" b="0" dirty="0">
                <a:solidFill>
                  <a:schemeClr val="tx1"/>
                </a:solidFill>
              </a:rPr>
              <a:t> order is used in smooth transition </a:t>
            </a:r>
          </a:p>
          <a:p>
            <a:pPr marL="1028700" lvl="1">
              <a:spcBef>
                <a:spcPts val="900"/>
              </a:spcBef>
              <a:buClr>
                <a:schemeClr val="tx1"/>
              </a:buClr>
              <a:buSzPct val="120000"/>
              <a:buFont typeface="Helvetica" panose="020B0604020202020204" pitchFamily="34" charset="0"/>
              <a:buChar char="‒"/>
            </a:pPr>
            <a:r>
              <a:rPr lang="en-GB" altLang="en-US" sz="1600" b="0" dirty="0">
                <a:solidFill>
                  <a:schemeClr val="tx1"/>
                </a:solidFill>
              </a:rPr>
              <a:t>Curvature term for vector variables computed exactly and not only interpolated</a:t>
            </a:r>
          </a:p>
          <a:p>
            <a:pPr marL="1028700" lvl="1">
              <a:spcBef>
                <a:spcPts val="900"/>
              </a:spcBef>
              <a:buClr>
                <a:schemeClr val="tx1"/>
              </a:buClr>
              <a:buSzPct val="120000"/>
              <a:buFont typeface="Helvetica" panose="020B0604020202020204" pitchFamily="34" charset="0"/>
              <a:buChar char="‒"/>
            </a:pPr>
            <a:r>
              <a:rPr lang="en-GB" altLang="en-US" sz="1600" b="0" dirty="0">
                <a:solidFill>
                  <a:schemeClr val="tx1"/>
                </a:solidFill>
              </a:rPr>
              <a:t>Introducing higher order (4</a:t>
            </a:r>
            <a:r>
              <a:rPr lang="en-GB" altLang="en-US" sz="1600" b="0" baseline="30000" dirty="0">
                <a:solidFill>
                  <a:schemeClr val="tx1"/>
                </a:solidFill>
              </a:rPr>
              <a:t>th</a:t>
            </a:r>
            <a:r>
              <a:rPr lang="en-GB" altLang="en-US" sz="1600" b="0" dirty="0">
                <a:solidFill>
                  <a:schemeClr val="tx1"/>
                </a:solidFill>
              </a:rPr>
              <a:t>) for SL trajectory research (better respecting wind flow)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4125478D-636A-4C93-BEA9-3340ADF1D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1438"/>
            <a:ext cx="8001000" cy="3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Detection of problems in NL model by TL diagnostics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655F2B-AF5F-455E-85DE-EDBEF9C5BDE3}"/>
              </a:ext>
            </a:extLst>
          </p:cNvPr>
          <p:cNvSpPr txBox="1"/>
          <p:nvPr/>
        </p:nvSpPr>
        <p:spPr>
          <a:xfrm>
            <a:off x="276712" y="3861048"/>
            <a:ext cx="504056" cy="329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18000" tIns="10800" rIns="18000" bIns="10800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cs typeface="Helvetica" panose="020B0604020202020204" pitchFamily="34" charset="0"/>
              </a:rPr>
              <a:t>D1</a:t>
            </a:r>
            <a:endParaRPr lang="en-GB" sz="2000" b="1" dirty="0"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CEB6B4-0EFA-40B4-B9CB-0970D69F818C}"/>
              </a:ext>
            </a:extLst>
          </p:cNvPr>
          <p:cNvSpPr txBox="1"/>
          <p:nvPr/>
        </p:nvSpPr>
        <p:spPr>
          <a:xfrm>
            <a:off x="276712" y="4923659"/>
            <a:ext cx="504056" cy="329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18000" tIns="10800" rIns="18000" bIns="10800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cs typeface="Helvetica" panose="020B0604020202020204" pitchFamily="34" charset="0"/>
              </a:rPr>
              <a:t>D2</a:t>
            </a:r>
            <a:endParaRPr lang="en-GB" sz="2000" b="1" dirty="0">
              <a:cs typeface="Helvetica" panose="020B0604020202020204" pitchFamily="34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54371D33-7FFB-49FF-A2EE-31B87D9F6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6503742"/>
            <a:ext cx="4032448" cy="16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accent2">
                    <a:lumMod val="75000"/>
                  </a:schemeClr>
                </a:solidFill>
              </a:rPr>
              <a:t>SL – Semi-</a:t>
            </a:r>
            <a:r>
              <a:rPr lang="en-GB" altLang="en-US" sz="1200">
                <a:solidFill>
                  <a:schemeClr val="accent2">
                    <a:lumMod val="75000"/>
                  </a:schemeClr>
                </a:solidFill>
              </a:rPr>
              <a:t>Lagrangian</a:t>
            </a:r>
            <a:endParaRPr lang="en-GB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2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4163D5-37AF-4B6E-AA99-AA6615B68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2"/>
          <a:stretch/>
        </p:blipFill>
        <p:spPr>
          <a:xfrm rot="16200000">
            <a:off x="4596384" y="304977"/>
            <a:ext cx="2667591" cy="4012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5E30DD-F3F5-42BB-BB7E-003D4ADC8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2"/>
          <a:stretch/>
        </p:blipFill>
        <p:spPr>
          <a:xfrm rot="16200000">
            <a:off x="4616329" y="2952625"/>
            <a:ext cx="2627702" cy="4012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E988A5-2B6B-4E2C-A36B-5314EA73F8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0"/>
          <a:stretch/>
        </p:blipFill>
        <p:spPr>
          <a:xfrm>
            <a:off x="179512" y="980728"/>
            <a:ext cx="3707130" cy="2420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8100243-A307-472B-AA1F-3317F8C6DC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00"/>
          <a:stretch/>
        </p:blipFill>
        <p:spPr>
          <a:xfrm>
            <a:off x="144790" y="3789040"/>
            <a:ext cx="3707130" cy="2414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015A2C-5CA0-4720-A4DB-4DAB3FBA92F0}"/>
              </a:ext>
            </a:extLst>
          </p:cNvPr>
          <p:cNvSpPr txBox="1"/>
          <p:nvPr/>
        </p:nvSpPr>
        <p:spPr>
          <a:xfrm>
            <a:off x="7596336" y="3240970"/>
            <a:ext cx="1478861" cy="44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33CC"/>
                </a:solidFill>
              </a:rPr>
              <a:t>Blue = TL error </a:t>
            </a:r>
          </a:p>
          <a:p>
            <a:pPr>
              <a:lnSpc>
                <a:spcPts val="1100"/>
              </a:lnSpc>
            </a:pPr>
            <a:r>
              <a:rPr lang="en-GB" sz="1400" b="1" dirty="0">
                <a:solidFill>
                  <a:srgbClr val="0033CC"/>
                </a:solidFill>
              </a:rPr>
              <a:t>reduction = </a:t>
            </a:r>
            <a:r>
              <a:rPr lang="en-GB" altLang="en-US" sz="1400" baseline="-25000" dirty="0">
                <a:solidFill>
                  <a:srgbClr val="0033CC"/>
                </a:solidFill>
                <a:sym typeface="ZapfDingbats" pitchFamily="82" charset="2"/>
              </a:rPr>
              <a:t> </a:t>
            </a:r>
            <a:r>
              <a:rPr lang="en-GB" altLang="en-US" sz="1400" dirty="0">
                <a:solidFill>
                  <a:srgbClr val="0033CC"/>
                </a:solidFill>
                <a:sym typeface="ZapfDingbats" pitchFamily="82" charset="2"/>
              </a:rPr>
              <a:t>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FDFA6B55-5ABA-4096-87D7-6A5E22232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5" y="580618"/>
            <a:ext cx="8856983" cy="400110"/>
          </a:xfrm>
          <a:prstGeom prst="rect">
            <a:avLst/>
          </a:prstGeom>
          <a:solidFill>
            <a:srgbClr val="CCFFCC"/>
          </a:solidFill>
          <a:ln w="31750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Relative </a:t>
            </a:r>
            <a:r>
              <a:rPr lang="en-GB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change in TL error:  </a:t>
            </a:r>
            <a:r>
              <a:rPr lang="en-GB" sz="1400" b="1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l-GR" sz="20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ε</a:t>
            </a:r>
            <a:r>
              <a:rPr lang="en-GB" sz="2000" baseline="-250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EXP</a:t>
            </a:r>
            <a:r>
              <a:rPr lang="en-GB" sz="20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el-GR" sz="20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ε</a:t>
            </a:r>
            <a:r>
              <a:rPr lang="en-GB" sz="2000" baseline="-250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REF</a:t>
            </a:r>
            <a:r>
              <a:rPr lang="en-GB" sz="20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) / </a:t>
            </a:r>
            <a:r>
              <a:rPr lang="el-GR" sz="20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ε</a:t>
            </a:r>
            <a:r>
              <a:rPr lang="en-GB" sz="2000" baseline="-250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REF</a:t>
            </a:r>
            <a:r>
              <a:rPr lang="en-GB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  (50 km resolution, 20 runs; after 12h integr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ation</a:t>
            </a:r>
            <a:r>
              <a:rPr lang="en-GB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2796EF8C-5495-4014-8A83-398E14914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2544"/>
            <a:ext cx="8001000" cy="3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Improvements in TL approximation based on TL diagnostics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E1F26BFB-B7CB-4C9D-81B5-3833DD750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71" y="3020861"/>
            <a:ext cx="2376413" cy="165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accent2">
                    <a:lumMod val="75000"/>
                  </a:schemeClr>
                </a:solidFill>
              </a:rPr>
              <a:t>Zonal wind – Mean: -4.42e-01%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7A594985-AF49-46CC-A3AF-5F9A19C28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554" y="5733667"/>
            <a:ext cx="2376413" cy="165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accent2">
                    <a:lumMod val="75000"/>
                  </a:schemeClr>
                </a:solidFill>
              </a:rPr>
              <a:t>Zonal wind – Mean: -5.91e-01%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C5E537E-DED8-49B5-B9B5-E6CB34A92D25}"/>
              </a:ext>
            </a:extLst>
          </p:cNvPr>
          <p:cNvSpPr txBox="1"/>
          <p:nvPr/>
        </p:nvSpPr>
        <p:spPr>
          <a:xfrm>
            <a:off x="8182744" y="1781261"/>
            <a:ext cx="504056" cy="329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18000" tIns="10800" rIns="18000" bIns="10800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cs typeface="Helvetica" panose="020B0604020202020204" pitchFamily="34" charset="0"/>
              </a:rPr>
              <a:t>D1</a:t>
            </a:r>
            <a:endParaRPr lang="en-GB" sz="2000" b="1" dirty="0"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7265D3-AA77-4011-910F-284517D7D189}"/>
              </a:ext>
            </a:extLst>
          </p:cNvPr>
          <p:cNvSpPr txBox="1"/>
          <p:nvPr/>
        </p:nvSpPr>
        <p:spPr>
          <a:xfrm>
            <a:off x="8008439" y="4566195"/>
            <a:ext cx="1028057" cy="329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18000" tIns="10800" rIns="18000" bIns="10800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cs typeface="Helvetica" panose="020B0604020202020204" pitchFamily="34" charset="0"/>
              </a:rPr>
              <a:t>D1+D2</a:t>
            </a:r>
            <a:endParaRPr lang="en-GB" sz="2000" b="1" dirty="0">
              <a:cs typeface="Helvetica" panose="020B0604020202020204" pitchFamily="34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07EFF7BA-D3E9-4303-A1B5-08DF47951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45" y="3563276"/>
            <a:ext cx="992543" cy="165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accent2">
                    <a:lumMod val="75000"/>
                  </a:schemeClr>
                </a:solidFill>
              </a:rPr>
              <a:t>Temperature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xmlns="" id="{C7EFABF2-D6D2-471F-81BB-8FB34F50D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11" y="3554706"/>
            <a:ext cx="848527" cy="165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accent2">
                    <a:lumMod val="75000"/>
                  </a:schemeClr>
                </a:solidFill>
              </a:rPr>
              <a:t>Zonal wind</a:t>
            </a:r>
          </a:p>
        </p:txBody>
      </p:sp>
    </p:spTree>
    <p:extLst>
      <p:ext uri="{BB962C8B-B14F-4D97-AF65-F5344CB8AC3E}">
        <p14:creationId xmlns:p14="http://schemas.microsoft.com/office/powerpoint/2010/main" val="45726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A3AF2B48-1150-4188-9B89-851F419D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700808"/>
            <a:ext cx="4752528" cy="461665"/>
          </a:xfrm>
          <a:prstGeom prst="rect">
            <a:avLst/>
          </a:prstGeom>
          <a:solidFill>
            <a:srgbClr val="FFD9B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50000"/>
              </a:spcBef>
              <a:buSzPct val="120000"/>
            </a:pPr>
            <a:r>
              <a:rPr lang="en-GB" altLang="en-US" sz="2400" dirty="0"/>
              <a:t> Potential of </a:t>
            </a:r>
            <a:r>
              <a:rPr lang="en-GB" altLang="en-US" sz="2400" dirty="0" err="1"/>
              <a:t>adjoint</a:t>
            </a:r>
            <a:r>
              <a:rPr lang="en-GB" altLang="en-US" sz="2400" dirty="0"/>
              <a:t> is great !!!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D98974BE-3B91-46AF-BEA1-2DFFFC563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780928"/>
            <a:ext cx="439248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50000"/>
              </a:spcBef>
              <a:buSzPct val="120000"/>
            </a:pPr>
            <a:r>
              <a:rPr lang="en-GB" altLang="en-US" sz="2400" dirty="0"/>
              <a:t> BUT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2172460-63E7-4A2A-AF38-15064D23A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3861048"/>
            <a:ext cx="5760640" cy="830997"/>
          </a:xfrm>
          <a:prstGeom prst="rect">
            <a:avLst/>
          </a:prstGeom>
          <a:solidFill>
            <a:srgbClr val="E5F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50000"/>
              </a:spcBef>
              <a:buSzPct val="120000"/>
            </a:pPr>
            <a:r>
              <a:rPr lang="en-GB" altLang="en-US" sz="2400" dirty="0"/>
              <a:t> To be fully explored more manpower needs to be devoted to </a:t>
            </a:r>
            <a:r>
              <a:rPr lang="en-GB" altLang="en-US" sz="2400"/>
              <a:t>the subject !!!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0927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Text Box 6"/>
          <p:cNvSpPr txBox="1">
            <a:spLocks noChangeArrowheads="1"/>
          </p:cNvSpPr>
          <p:nvPr/>
        </p:nvSpPr>
        <p:spPr bwMode="auto">
          <a:xfrm>
            <a:off x="539750" y="5918200"/>
            <a:ext cx="8194675" cy="319088"/>
          </a:xfrm>
          <a:prstGeom prst="rect">
            <a:avLst/>
          </a:prstGeom>
          <a:solidFill>
            <a:srgbClr val="CDF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ts val="600"/>
              </a:spcBef>
              <a:buSzPct val="120000"/>
            </a:pPr>
            <a:r>
              <a:rPr lang="en-GB" altLang="en-US" sz="1600">
                <a:solidFill>
                  <a:schemeClr val="accent2"/>
                </a:solidFill>
              </a:rPr>
              <a:t>   </a:t>
            </a:r>
            <a:r>
              <a:rPr lang="en-GB" altLang="en-US" sz="1600" u="sng">
                <a:solidFill>
                  <a:schemeClr val="accent2"/>
                </a:solidFill>
              </a:rPr>
              <a:t>Anomaly correlation – June-Aug. 2014:</a:t>
            </a:r>
            <a:r>
              <a:rPr lang="en-GB" altLang="en-US" sz="1600">
                <a:solidFill>
                  <a:schemeClr val="accent2"/>
                </a:solidFill>
              </a:rPr>
              <a:t> </a:t>
            </a:r>
            <a:r>
              <a:rPr lang="en-GB" altLang="en-US" sz="1400" b="0">
                <a:solidFill>
                  <a:schemeClr val="tx1"/>
                </a:solidFill>
              </a:rPr>
              <a:t>  bars indicate significance at 95% confidence level</a:t>
            </a:r>
            <a:endParaRPr lang="en-GB" altLang="en-US" sz="140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6000" y="907200"/>
            <a:ext cx="4140000" cy="2466000"/>
            <a:chOff x="684213" y="1079500"/>
            <a:chExt cx="2541587" cy="1562100"/>
          </a:xfrm>
        </p:grpSpPr>
        <p:pic>
          <p:nvPicPr>
            <p:cNvPr id="25611" name="Picture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2"/>
            <a:stretch>
              <a:fillRect/>
            </a:stretch>
          </p:blipFill>
          <p:spPr bwMode="auto">
            <a:xfrm>
              <a:off x="684213" y="1079500"/>
              <a:ext cx="2541587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617" name="Straight Connector 24"/>
            <p:cNvCxnSpPr>
              <a:cxnSpLocks noChangeShapeType="1"/>
            </p:cNvCxnSpPr>
            <p:nvPr/>
          </p:nvCxnSpPr>
          <p:spPr bwMode="auto">
            <a:xfrm>
              <a:off x="917575" y="2187578"/>
              <a:ext cx="226853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396000" y="3412800"/>
            <a:ext cx="4140000" cy="2466000"/>
            <a:chOff x="684213" y="4248150"/>
            <a:chExt cx="2541587" cy="1549400"/>
          </a:xfrm>
        </p:grpSpPr>
        <p:pic>
          <p:nvPicPr>
            <p:cNvPr id="25609" name="Picture 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7" b="389"/>
            <a:stretch>
              <a:fillRect/>
            </a:stretch>
          </p:blipFill>
          <p:spPr bwMode="auto">
            <a:xfrm>
              <a:off x="684213" y="4248150"/>
              <a:ext cx="2541587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619" name="Straight Connector 22"/>
            <p:cNvCxnSpPr>
              <a:cxnSpLocks noChangeShapeType="1"/>
            </p:cNvCxnSpPr>
            <p:nvPr/>
          </p:nvCxnSpPr>
          <p:spPr bwMode="auto">
            <a:xfrm>
              <a:off x="900113" y="5337310"/>
              <a:ext cx="226695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4716000" y="907200"/>
            <a:ext cx="4140000" cy="2466000"/>
            <a:chOff x="6039601" y="1079500"/>
            <a:chExt cx="2543175" cy="1593850"/>
          </a:xfrm>
        </p:grpSpPr>
        <p:pic>
          <p:nvPicPr>
            <p:cNvPr id="25605" name="Picture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7" b="-1172"/>
            <a:stretch>
              <a:fillRect/>
            </a:stretch>
          </p:blipFill>
          <p:spPr bwMode="auto">
            <a:xfrm>
              <a:off x="6039601" y="1079500"/>
              <a:ext cx="2543175" cy="1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623" name="Straight Connector 31"/>
            <p:cNvCxnSpPr>
              <a:cxnSpLocks noChangeShapeType="1"/>
            </p:cNvCxnSpPr>
            <p:nvPr/>
          </p:nvCxnSpPr>
          <p:spPr bwMode="auto">
            <a:xfrm>
              <a:off x="6277704" y="1933575"/>
              <a:ext cx="226695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4741200" y="3412800"/>
            <a:ext cx="4140000" cy="2466000"/>
            <a:chOff x="6083300" y="4248150"/>
            <a:chExt cx="2543175" cy="1552575"/>
          </a:xfrm>
        </p:grpSpPr>
        <p:pic>
          <p:nvPicPr>
            <p:cNvPr id="25603" name="Picture 9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25" b="266"/>
            <a:stretch>
              <a:fillRect/>
            </a:stretch>
          </p:blipFill>
          <p:spPr bwMode="auto">
            <a:xfrm>
              <a:off x="6083300" y="4248150"/>
              <a:ext cx="25431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625" name="Straight Connector 30"/>
            <p:cNvCxnSpPr>
              <a:cxnSpLocks noChangeShapeType="1"/>
            </p:cNvCxnSpPr>
            <p:nvPr/>
          </p:nvCxnSpPr>
          <p:spPr bwMode="auto">
            <a:xfrm>
              <a:off x="6300788" y="5197528"/>
              <a:ext cx="226695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26" name="Text Box 9"/>
          <p:cNvSpPr txBox="1">
            <a:spLocks noChangeArrowheads="1"/>
          </p:cNvSpPr>
          <p:nvPr/>
        </p:nvSpPr>
        <p:spPr bwMode="auto">
          <a:xfrm>
            <a:off x="250825" y="574675"/>
            <a:ext cx="8642350" cy="282575"/>
          </a:xfrm>
          <a:prstGeom prst="rect">
            <a:avLst/>
          </a:prstGeom>
          <a:solidFill>
            <a:srgbClr val="FFF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20000"/>
              </a:spcBef>
              <a:buSzPct val="120000"/>
            </a:pPr>
            <a:r>
              <a:rPr lang="en-GB" altLang="en-US" sz="160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Using observations directly related to the physical processes </a:t>
            </a:r>
            <a:r>
              <a:rPr lang="en-GB" altLang="en-US" sz="1600" b="0" i="1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(e.g. rain, clouds,…) </a:t>
            </a:r>
            <a:endParaRPr lang="en-US" altLang="en-US" sz="1600" b="0" i="1" dirty="0">
              <a:solidFill>
                <a:schemeClr val="tx1"/>
              </a:solidFill>
            </a:endParaRPr>
          </a:p>
        </p:txBody>
      </p:sp>
      <p:sp>
        <p:nvSpPr>
          <p:cNvPr id="25629" name="Text Box 9"/>
          <p:cNvSpPr txBox="1">
            <a:spLocks noChangeArrowheads="1"/>
          </p:cNvSpPr>
          <p:nvPr/>
        </p:nvSpPr>
        <p:spPr bwMode="auto">
          <a:xfrm>
            <a:off x="2195513" y="6490800"/>
            <a:ext cx="5400675" cy="250825"/>
          </a:xfrm>
          <a:prstGeom prst="rect">
            <a:avLst/>
          </a:prstGeom>
          <a:solidFill>
            <a:srgbClr val="FFFFAB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20000"/>
              </a:spcBef>
              <a:buSzPct val="120000"/>
            </a:pPr>
            <a:r>
              <a:rPr lang="en-GB" altLang="en-US" sz="1400">
                <a:solidFill>
                  <a:srgbClr val="0033CC"/>
                </a:solidFill>
              </a:rPr>
              <a:t>T799L137 FC run: Forecast scores against operational analysis</a:t>
            </a:r>
            <a:endParaRPr lang="en-US" altLang="en-US" sz="1400">
              <a:solidFill>
                <a:srgbClr val="0033CC"/>
              </a:solidFill>
            </a:endParaRPr>
          </a:p>
        </p:txBody>
      </p:sp>
      <p:sp>
        <p:nvSpPr>
          <p:cNvPr id="25631" name="Rectangle 8"/>
          <p:cNvSpPr>
            <a:spLocks noChangeArrowheads="1"/>
          </p:cNvSpPr>
          <p:nvPr/>
        </p:nvSpPr>
        <p:spPr bwMode="auto">
          <a:xfrm>
            <a:off x="290513" y="90488"/>
            <a:ext cx="87455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ts val="2200"/>
              <a:buFont typeface="Comic Sans MS" pitchFamily="66" charset="0"/>
              <a:buNone/>
            </a:pPr>
            <a:r>
              <a:rPr lang="en-US" altLang="en-US" sz="1700" i="1" u="sng" dirty="0">
                <a:solidFill>
                  <a:srgbClr val="FF0000"/>
                </a:solidFill>
                <a:latin typeface="Comic Sans MS" pitchFamily="66" charset="0"/>
              </a:rPr>
              <a:t>Indirect</a:t>
            </a:r>
            <a:r>
              <a:rPr lang="en-US" altLang="en-US" sz="1700" i="1" dirty="0">
                <a:solidFill>
                  <a:srgbClr val="FF0000"/>
                </a:solidFill>
                <a:latin typeface="Comic Sans MS" pitchFamily="66" charset="0"/>
              </a:rPr>
              <a:t> relative improvement of forecast scores from linearized physics</a:t>
            </a:r>
            <a:endParaRPr lang="en-US" altLang="en-US" sz="1700" dirty="0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156176" y="3501008"/>
            <a:ext cx="1800225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0033CC"/>
                </a:solidFill>
              </a:rPr>
              <a:t>200hPa vector wind</a:t>
            </a:r>
            <a:endParaRPr lang="en-US" altLang="en-US" sz="1400" dirty="0">
              <a:solidFill>
                <a:srgbClr val="0033CC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5436096" y="3501008"/>
            <a:ext cx="805839" cy="251795"/>
          </a:xfrm>
          <a:prstGeom prst="rect">
            <a:avLst/>
          </a:prstGeom>
          <a:noFill/>
          <a:ln>
            <a:noFill/>
          </a:ln>
        </p:spPr>
        <p:txBody>
          <a:bodyPr wrap="square"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FF0000"/>
                </a:solidFill>
              </a:rPr>
              <a:t>Tropics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979687" y="3528837"/>
            <a:ext cx="1800225" cy="30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0033CC"/>
                </a:solidFill>
              </a:rPr>
              <a:t>700hPa temperature</a:t>
            </a:r>
            <a:endParaRPr lang="en-US" altLang="en-US" sz="1400" dirty="0">
              <a:solidFill>
                <a:srgbClr val="0033CC"/>
              </a:solidFill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187624" y="3537245"/>
            <a:ext cx="719708" cy="251795"/>
          </a:xfrm>
          <a:prstGeom prst="rect">
            <a:avLst/>
          </a:prstGeom>
          <a:noFill/>
          <a:ln>
            <a:noFill/>
          </a:ln>
        </p:spPr>
        <p:txBody>
          <a:bodyPr wrap="square"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FF0000"/>
                </a:solidFill>
              </a:rPr>
              <a:t>Tropics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228184" y="1052736"/>
            <a:ext cx="1800225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0033CC"/>
                </a:solidFill>
              </a:rPr>
              <a:t>200hPa vector wind</a:t>
            </a:r>
            <a:endParaRPr lang="en-US" altLang="en-US" sz="1400" dirty="0">
              <a:solidFill>
                <a:srgbClr val="0033CC"/>
              </a:solidFill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5580112" y="1052736"/>
            <a:ext cx="648072" cy="251795"/>
          </a:xfrm>
          <a:prstGeom prst="rect">
            <a:avLst/>
          </a:prstGeom>
          <a:noFill/>
          <a:ln>
            <a:noFill/>
          </a:ln>
        </p:spPr>
        <p:txBody>
          <a:bodyPr wrap="square"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FF0000"/>
                </a:solidFill>
              </a:rPr>
              <a:t>NHem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1979712" y="1026297"/>
            <a:ext cx="1800225" cy="30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0033CC"/>
                </a:solidFill>
              </a:rPr>
              <a:t>700hPa temperature</a:t>
            </a:r>
            <a:endParaRPr lang="en-US" altLang="en-US" sz="1400" dirty="0">
              <a:solidFill>
                <a:srgbClr val="0033CC"/>
              </a:solidFill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331640" y="1021658"/>
            <a:ext cx="647700" cy="304673"/>
          </a:xfrm>
          <a:prstGeom prst="rect">
            <a:avLst/>
          </a:prstGeom>
          <a:noFill/>
          <a:ln>
            <a:noFill/>
          </a:ln>
        </p:spPr>
        <p:txBody>
          <a:bodyPr wrap="square"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FF0000"/>
                </a:solidFill>
              </a:rPr>
              <a:t>NHem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6939657" y="3523159"/>
            <a:ext cx="17287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4800" b="1" baseline="-25000" dirty="0">
                <a:latin typeface="Arial" panose="020B0604020202020204" pitchFamily="34" charset="0"/>
                <a:cs typeface="Arial" panose="020B0604020202020204" pitchFamily="34" charset="0"/>
                <a:sym typeface="ZapfDingbats" pitchFamily="82" charset="2"/>
              </a:rPr>
              <a:t>&gt; 0 = </a:t>
            </a:r>
            <a:r>
              <a:rPr lang="en-GB" altLang="en-US" sz="6600" baseline="-25000" dirty="0">
                <a:sym typeface="ZapfDingbats" pitchFamily="82" charset="2"/>
              </a:rPr>
              <a:t></a:t>
            </a:r>
            <a:endParaRPr lang="en-GB" altLang="en-US" sz="6600" baseline="-25000" dirty="0"/>
          </a:p>
        </p:txBody>
      </p:sp>
    </p:spTree>
    <p:extLst>
      <p:ext uri="{BB962C8B-B14F-4D97-AF65-F5344CB8AC3E}">
        <p14:creationId xmlns:p14="http://schemas.microsoft.com/office/powerpoint/2010/main" val="284162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685800" y="6324600"/>
            <a:ext cx="784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US" altLang="en-US"/>
              <a:t>                  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71438"/>
            <a:ext cx="8001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Linearized models in NWP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33400" y="32766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buClr>
                <a:schemeClr val="tx2"/>
              </a:buClr>
              <a:buFont typeface="Times New Roman" pitchFamily="18" charset="0"/>
              <a:buChar char="•"/>
            </a:pPr>
            <a:r>
              <a:rPr lang="en-GB" altLang="en-US">
                <a:latin typeface="Times New Roman" pitchFamily="18" charset="0"/>
              </a:rPr>
              <a:t>  </a:t>
            </a:r>
            <a:r>
              <a:rPr lang="en-GB" altLang="en-US"/>
              <a:t>first applications with adiabatic linearized model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buClr>
                <a:schemeClr val="tx2"/>
              </a:buClr>
              <a:buFont typeface="Times New Roman" pitchFamily="18" charset="0"/>
              <a:buChar char="•"/>
            </a:pPr>
            <a:r>
              <a:rPr lang="en-GB" altLang="en-US">
                <a:latin typeface="Times New Roman" pitchFamily="18" charset="0"/>
              </a:rPr>
              <a:t>  </a:t>
            </a:r>
            <a:r>
              <a:rPr lang="en-GB" altLang="en-US"/>
              <a:t>nowadays, the physical processes included in the linearized model</a:t>
            </a:r>
            <a:endParaRPr lang="en-GB" altLang="en-US" b="0" i="1"/>
          </a:p>
        </p:txBody>
      </p:sp>
      <p:grpSp>
        <p:nvGrpSpPr>
          <p:cNvPr id="275461" name="Group 5"/>
          <p:cNvGrpSpPr>
            <a:grpSpLocks/>
          </p:cNvGrpSpPr>
          <p:nvPr/>
        </p:nvGrpSpPr>
        <p:grpSpPr bwMode="auto">
          <a:xfrm>
            <a:off x="533400" y="990600"/>
            <a:ext cx="8153400" cy="1849438"/>
            <a:chOff x="336" y="672"/>
            <a:chExt cx="5136" cy="1165"/>
          </a:xfrm>
          <a:solidFill>
            <a:srgbClr val="FFFFAB"/>
          </a:solidFill>
        </p:grpSpPr>
        <p:sp>
          <p:nvSpPr>
            <p:cNvPr id="275462" name="Text Box 6"/>
            <p:cNvSpPr txBox="1">
              <a:spLocks noChangeArrowheads="1"/>
            </p:cNvSpPr>
            <p:nvPr/>
          </p:nvSpPr>
          <p:spPr bwMode="auto">
            <a:xfrm>
              <a:off x="336" y="672"/>
              <a:ext cx="5136" cy="11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chemeClr val="tx2"/>
                </a:buClr>
                <a:buFont typeface="Times New Roman" panose="02020603050405020304" pitchFamily="18" charset="0"/>
                <a:buChar char="•"/>
                <a:defRPr/>
              </a:pPr>
              <a:r>
                <a:rPr lang="en-GB" altLang="en-US" dirty="0">
                  <a:latin typeface="Times New Roman" panose="02020603050405020304" pitchFamily="18" charset="0"/>
                </a:rPr>
                <a:t>  </a:t>
              </a:r>
              <a:r>
                <a:rPr lang="en-GB" altLang="en-US" dirty="0"/>
                <a:t>different well-known applications:</a:t>
              </a:r>
            </a:p>
            <a:p>
              <a:pPr lvl="1">
                <a:lnSpc>
                  <a:spcPct val="150000"/>
                </a:lnSpc>
                <a:buClr>
                  <a:schemeClr val="tx2"/>
                </a:buClr>
                <a:buFont typeface="Times New Roman" panose="02020603050405020304" pitchFamily="18" charset="0"/>
                <a:buChar char="–"/>
                <a:defRPr/>
              </a:pPr>
              <a:r>
                <a:rPr lang="en-GB" altLang="en-US" dirty="0"/>
                <a:t> </a:t>
              </a:r>
              <a:r>
                <a:rPr lang="en-GB" altLang="en-US" dirty="0" err="1"/>
                <a:t>variational</a:t>
              </a:r>
              <a:r>
                <a:rPr lang="en-GB" altLang="en-US" dirty="0"/>
                <a:t> data assimilation                 </a:t>
              </a:r>
              <a:r>
                <a:rPr lang="en-GB" altLang="en-US" b="0" i="1" dirty="0"/>
                <a:t>like</a:t>
              </a:r>
              <a:r>
                <a:rPr lang="en-GB" altLang="en-US" dirty="0"/>
                <a:t> </a:t>
              </a:r>
              <a:r>
                <a:rPr lang="en-GB" altLang="en-US" sz="1700" b="0" i="1" dirty="0"/>
                <a:t>incremental 4D-Var</a:t>
              </a:r>
              <a:endParaRPr lang="en-GB" altLang="en-US" sz="1700" dirty="0"/>
            </a:p>
            <a:p>
              <a:pPr lvl="1">
                <a:lnSpc>
                  <a:spcPct val="150000"/>
                </a:lnSpc>
                <a:buClr>
                  <a:schemeClr val="tx2"/>
                </a:buClr>
                <a:buFont typeface="Times New Roman" panose="02020603050405020304" pitchFamily="18" charset="0"/>
                <a:buChar char="–"/>
                <a:defRPr/>
              </a:pPr>
              <a:r>
                <a:rPr lang="en-GB" altLang="en-US" dirty="0"/>
                <a:t> singular vector computations              </a:t>
              </a:r>
              <a:r>
                <a:rPr lang="en-GB" altLang="en-US" sz="1700" b="0" i="1" dirty="0"/>
                <a:t>initial perturbations for EPS</a:t>
              </a:r>
              <a:endParaRPr lang="en-GB" altLang="en-US" sz="1700" dirty="0"/>
            </a:p>
            <a:p>
              <a:pPr lvl="1">
                <a:lnSpc>
                  <a:spcPct val="150000"/>
                </a:lnSpc>
                <a:buClr>
                  <a:schemeClr val="tx2"/>
                </a:buClr>
                <a:buFont typeface="Times New Roman" panose="02020603050405020304" pitchFamily="18" charset="0"/>
                <a:buChar char="–"/>
                <a:defRPr/>
              </a:pPr>
              <a:r>
                <a:rPr lang="en-GB" altLang="en-US" dirty="0"/>
                <a:t> sensitivity analysis                               </a:t>
              </a:r>
              <a:r>
                <a:rPr lang="en-GB" altLang="en-US" sz="1700" b="0" i="1" dirty="0"/>
                <a:t>forecast errors</a:t>
              </a:r>
              <a:endParaRPr lang="en-GB" altLang="en-US" sz="1700" dirty="0"/>
            </a:p>
            <a:p>
              <a:pPr>
                <a:buClr>
                  <a:schemeClr val="tx2"/>
                </a:buClr>
                <a:buFont typeface="Times New Roman" panose="02020603050405020304" pitchFamily="18" charset="0"/>
                <a:buNone/>
                <a:defRPr/>
              </a:pPr>
              <a:r>
                <a:rPr lang="en-GB" altLang="en-US" sz="1600" dirty="0"/>
                <a:t>    </a:t>
              </a:r>
              <a:endParaRPr lang="en-GB" altLang="en-US" dirty="0"/>
            </a:p>
          </p:txBody>
        </p:sp>
        <p:grpSp>
          <p:nvGrpSpPr>
            <p:cNvPr id="275463" name="Group 7"/>
            <p:cNvGrpSpPr>
              <a:grpSpLocks/>
            </p:cNvGrpSpPr>
            <p:nvPr/>
          </p:nvGrpSpPr>
          <p:grpSpPr bwMode="auto">
            <a:xfrm>
              <a:off x="2928" y="1029"/>
              <a:ext cx="336" cy="499"/>
              <a:chOff x="2928" y="1029"/>
              <a:chExt cx="336" cy="499"/>
            </a:xfrm>
            <a:grpFill/>
          </p:grpSpPr>
          <p:sp>
            <p:nvSpPr>
              <p:cNvPr id="275464" name="Line 8"/>
              <p:cNvSpPr>
                <a:spLocks noChangeShapeType="1"/>
              </p:cNvSpPr>
              <p:nvPr/>
            </p:nvSpPr>
            <p:spPr bwMode="auto">
              <a:xfrm>
                <a:off x="2928" y="1029"/>
                <a:ext cx="336" cy="0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  <a:round/>
                <a:headEnd type="triangle" w="sm" len="lg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5465" name="Line 9"/>
              <p:cNvSpPr>
                <a:spLocks noChangeShapeType="1"/>
              </p:cNvSpPr>
              <p:nvPr/>
            </p:nvSpPr>
            <p:spPr bwMode="auto">
              <a:xfrm>
                <a:off x="2928" y="1296"/>
                <a:ext cx="336" cy="0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  <a:round/>
                <a:headEnd type="triangle" w="sm" len="lg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5466" name="Line 10"/>
              <p:cNvSpPr>
                <a:spLocks noChangeShapeType="1"/>
              </p:cNvSpPr>
              <p:nvPr/>
            </p:nvSpPr>
            <p:spPr bwMode="auto">
              <a:xfrm>
                <a:off x="2928" y="1528"/>
                <a:ext cx="336" cy="0"/>
              </a:xfrm>
              <a:prstGeom prst="line">
                <a:avLst/>
              </a:prstGeom>
              <a:grpFill/>
              <a:ln w="15875">
                <a:solidFill>
                  <a:schemeClr val="tx1"/>
                </a:solidFill>
                <a:round/>
                <a:headEnd type="triangle" w="sm" len="lg"/>
                <a:tailEnd type="non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2987675" y="6381750"/>
            <a:ext cx="4876800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accent2">
                    <a:lumMod val="75000"/>
                  </a:schemeClr>
                </a:solidFill>
              </a:rPr>
              <a:t>4D-Var – Four-dimensional </a:t>
            </a:r>
            <a:r>
              <a:rPr lang="en-GB" altLang="en-US" sz="1200" dirty="0" err="1">
                <a:solidFill>
                  <a:schemeClr val="accent2">
                    <a:lumMod val="75000"/>
                  </a:schemeClr>
                </a:solidFill>
              </a:rPr>
              <a:t>Variational</a:t>
            </a:r>
            <a:r>
              <a:rPr lang="en-GB" altLang="en-US" sz="1200" dirty="0">
                <a:solidFill>
                  <a:schemeClr val="accent2">
                    <a:lumMod val="75000"/>
                  </a:schemeClr>
                </a:solidFill>
              </a:rPr>
              <a:t> Data Assimilation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accent2">
                    <a:lumMod val="75000"/>
                  </a:schemeClr>
                </a:solidFill>
              </a:rPr>
              <a:t>EPS     – Ensemble Prediction System</a:t>
            </a:r>
          </a:p>
        </p:txBody>
      </p:sp>
    </p:spTree>
    <p:extLst>
      <p:ext uri="{BB962C8B-B14F-4D97-AF65-F5344CB8AC3E}">
        <p14:creationId xmlns:p14="http://schemas.microsoft.com/office/powerpoint/2010/main" val="6610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07950" y="2492375"/>
            <a:ext cx="8928100" cy="3744913"/>
          </a:xfrm>
          <a:prstGeom prst="rect">
            <a:avLst/>
          </a:prstGeom>
          <a:solidFill>
            <a:srgbClr val="FFFFCC"/>
          </a:solidFill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47700" y="971550"/>
            <a:ext cx="7848600" cy="13843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tIns="118800" bIns="1548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just" eaLnBrk="1" hangingPunct="1">
              <a:buSzPct val="150000"/>
            </a:pPr>
            <a:r>
              <a:rPr lang="en-GB" altLang="en-US" sz="1600" b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Three 4D-Var assimilation experiments (20 May - 15 June 2005): </a:t>
            </a:r>
          </a:p>
          <a:p>
            <a:pPr algn="just" eaLnBrk="1" hangingPunct="1">
              <a:lnSpc>
                <a:spcPct val="50000"/>
              </a:lnSpc>
              <a:buSzPct val="150000"/>
            </a:pPr>
            <a:endParaRPr lang="en-GB" altLang="en-US" sz="1600" b="0">
              <a:solidFill>
                <a:schemeClr val="tx1"/>
              </a:solidFill>
              <a:ea typeface="Helvetica" pitchFamily="34" charset="0"/>
              <a:cs typeface="Helvetica" pitchFamily="34" charset="0"/>
            </a:endParaRPr>
          </a:p>
          <a:p>
            <a:pPr algn="just" eaLnBrk="1" hangingPunct="1">
              <a:buSzPct val="150000"/>
            </a:pPr>
            <a:r>
              <a:rPr lang="en-GB" altLang="en-US" sz="1600" b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CTRL               = all standard observations.</a:t>
            </a:r>
          </a:p>
          <a:p>
            <a:pPr algn="just" eaLnBrk="1" hangingPunct="1">
              <a:buSzPct val="150000"/>
            </a:pPr>
            <a:r>
              <a:rPr lang="en-GB" altLang="en-US" sz="1600" b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CTRL_noqUS  = all obs except </a:t>
            </a:r>
            <a:r>
              <a:rPr lang="en-GB" altLang="en-US" sz="1600" b="0" u="sng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no moisture obs over US</a:t>
            </a:r>
            <a:r>
              <a:rPr lang="en-GB" altLang="en-US" sz="1600" b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 (surface &amp; satellite).</a:t>
            </a:r>
          </a:p>
          <a:p>
            <a:pPr algn="just" eaLnBrk="1" hangingPunct="1">
              <a:buSzPct val="150000"/>
            </a:pPr>
            <a:r>
              <a:rPr lang="en-GB" altLang="en-US" sz="1600" b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NEW_noqUS   = CTRL_noqUS + </a:t>
            </a:r>
            <a:r>
              <a:rPr lang="en-GB" altLang="en-US" sz="1600" b="0" u="sng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NEXRAD hourly rain rates over US</a:t>
            </a:r>
            <a:r>
              <a:rPr lang="en-GB" altLang="en-US" sz="1600" b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 ( “1D+4D-Var”).</a:t>
            </a:r>
          </a:p>
        </p:txBody>
      </p:sp>
      <p:pic>
        <p:nvPicPr>
          <p:cNvPr id="175109" name="Picture 5" descr="1D4D_erdn_es9e_an0_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240088"/>
            <a:ext cx="45418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0" name="Picture 6" descr="1D4D_es9e_es8o_an0_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3282950"/>
            <a:ext cx="45529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1392238" y="2952750"/>
            <a:ext cx="2198687" cy="3667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chemeClr val="tx1"/>
                </a:solidFill>
                <a:latin typeface="Arial Unicode MS" pitchFamily="34" charset="-128"/>
              </a:rPr>
              <a:t>CTRL_noqUS </a:t>
            </a:r>
            <a:r>
              <a:rPr lang="en-GB" altLang="en-US">
                <a:solidFill>
                  <a:schemeClr val="tx1"/>
                </a:solidFill>
                <a:latin typeface="Arial Unicode MS" pitchFamily="34" charset="-128"/>
              </a:rPr>
              <a:t>–</a:t>
            </a:r>
            <a:r>
              <a:rPr lang="en-GB" altLang="en-US" sz="1600">
                <a:solidFill>
                  <a:schemeClr val="tx1"/>
                </a:solidFill>
                <a:latin typeface="Arial Unicode MS" pitchFamily="34" charset="-128"/>
              </a:rPr>
              <a:t> CTRL</a:t>
            </a: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5289550" y="2976563"/>
            <a:ext cx="2851150" cy="3365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chemeClr val="tx1"/>
                </a:solidFill>
                <a:latin typeface="Arial Unicode MS" pitchFamily="34" charset="-128"/>
              </a:rPr>
              <a:t>NEW_noqUS – CTRL_noqUS</a:t>
            </a: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2035175" y="2544763"/>
            <a:ext cx="493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tx1"/>
                </a:solidFill>
                <a:latin typeface="Arial Unicode MS" pitchFamily="34" charset="-128"/>
              </a:rPr>
              <a:t>Mean differences of TCWV analyses at 00UTC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79388" y="550863"/>
            <a:ext cx="8729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accent2"/>
                </a:solidFill>
                <a:ea typeface="Helvetica" pitchFamily="34" charset="0"/>
                <a:cs typeface="Helvetica" pitchFamily="34" charset="0"/>
              </a:rPr>
              <a:t>Own impact of combined ground-based radar &amp; rain gauge observations </a:t>
            </a:r>
            <a:endParaRPr lang="en-US" altLang="en-US" sz="1200">
              <a:solidFill>
                <a:schemeClr val="accent2"/>
              </a:solidFill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2987675" y="6375400"/>
            <a:ext cx="4389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GB" altLang="en-US" sz="1400" i="1" u="sng">
                <a:solidFill>
                  <a:schemeClr val="accent2"/>
                </a:solidFill>
                <a:ea typeface="Helvetica" pitchFamily="34" charset="0"/>
                <a:cs typeface="Helvetica" pitchFamily="34" charset="0"/>
              </a:rPr>
              <a:t>Lopez and Bauer (Monthly Weather Review, 2007)</a:t>
            </a:r>
          </a:p>
        </p:txBody>
      </p:sp>
      <p:sp>
        <p:nvSpPr>
          <p:cNvPr id="26635" name="Text Box 4"/>
          <p:cNvSpPr txBox="1">
            <a:spLocks noChangeArrowheads="1"/>
          </p:cNvSpPr>
          <p:nvPr/>
        </p:nvSpPr>
        <p:spPr bwMode="auto">
          <a:xfrm>
            <a:off x="331788" y="115888"/>
            <a:ext cx="8704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20000"/>
            </a:pPr>
            <a:r>
              <a:rPr lang="en-GB" altLang="en-US" i="1">
                <a:solidFill>
                  <a:srgbClr val="FF0000"/>
                </a:solidFill>
                <a:latin typeface="Comic Sans MS" pitchFamily="66" charset="0"/>
              </a:rPr>
              <a:t>Assimilation of NCEP Stage IV hourly precipitation data over the U.S.A.</a:t>
            </a:r>
            <a:endParaRPr lang="en-US" alt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33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11" grpId="0" animBg="1"/>
      <p:bldP spid="175112" grpId="0" animBg="1"/>
      <p:bldP spid="1751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rain_for _sensi_2009021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439988"/>
            <a:ext cx="4333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4803775" y="1773238"/>
            <a:ext cx="4016375" cy="61436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0" u="sng" dirty="0">
                <a:solidFill>
                  <a:schemeClr val="accent2"/>
                </a:solidFill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</a:t>
            </a:r>
            <a:r>
              <a:rPr lang="en-GB" altLang="en-US" b="0" i="1" u="sng" dirty="0">
                <a:solidFill>
                  <a:schemeClr val="accent2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J</a:t>
            </a:r>
            <a:r>
              <a:rPr lang="en-GB" altLang="en-US" sz="1600" b="0" u="sng" dirty="0">
                <a:solidFill>
                  <a:schemeClr val="accent2"/>
                </a:solidFill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/</a:t>
            </a:r>
            <a:r>
              <a:rPr lang="en-GB" altLang="en-US" sz="1600" u="sng" dirty="0">
                <a:solidFill>
                  <a:schemeClr val="accent2"/>
                </a:solidFill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GB" altLang="en-US" sz="1600" b="0" dirty="0">
                <a:solidFill>
                  <a:schemeClr val="accent2"/>
                </a:solidFill>
                <a:ea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GB" altLang="en-US" sz="1600" b="0" dirty="0">
                <a:solidFill>
                  <a:schemeClr val="accent2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after 24 hours of “backward” </a:t>
            </a:r>
            <a:r>
              <a:rPr lang="en-GB" altLang="en-US" sz="1600" b="0" dirty="0" err="1">
                <a:solidFill>
                  <a:schemeClr val="accent2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adjoint</a:t>
            </a:r>
            <a:r>
              <a:rPr lang="en-GB" altLang="en-US" sz="1600" b="0" dirty="0">
                <a:solidFill>
                  <a:schemeClr val="accent2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 integration </a:t>
            </a:r>
          </a:p>
        </p:txBody>
      </p:sp>
      <p:pic>
        <p:nvPicPr>
          <p:cNvPr id="35844" name="Picture 1" descr="sensi_T_lev64_2009021000-24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493963"/>
            <a:ext cx="43862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120650" y="107950"/>
            <a:ext cx="8915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20000"/>
              </a:spcBef>
              <a:buSzPct val="120000"/>
            </a:pPr>
            <a:r>
              <a:rPr lang="en-US" altLang="en-US" i="1">
                <a:solidFill>
                  <a:srgbClr val="0033CC"/>
                </a:solidFill>
                <a:latin typeface="Comic Sans MS" pitchFamily="66" charset="0"/>
              </a:rPr>
              <a:t>  </a:t>
            </a:r>
            <a:r>
              <a:rPr lang="en-US" altLang="en-US" i="1">
                <a:solidFill>
                  <a:srgbClr val="FF0000"/>
                </a:solidFill>
                <a:latin typeface="Comic Sans MS" pitchFamily="66" charset="0"/>
              </a:rPr>
              <a:t>Adjoint sensitivity of a physical aspect to the model control variables </a:t>
            </a:r>
            <a:endParaRPr lang="en-US" alt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74675" y="654050"/>
            <a:ext cx="8101013" cy="862013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GB" altLang="en-US" sz="1600" b="0" dirty="0">
                <a:solidFill>
                  <a:schemeClr val="tx1"/>
                </a:solidFill>
                <a:cs typeface="Helvetica" panose="020B0604020202020204" pitchFamily="34" charset="0"/>
              </a:rPr>
              <a:t>The time integration of the </a:t>
            </a:r>
            <a:r>
              <a:rPr lang="en-GB" altLang="en-US" sz="1600" b="0" dirty="0" err="1">
                <a:solidFill>
                  <a:schemeClr val="tx1"/>
                </a:solidFill>
                <a:cs typeface="Helvetica" panose="020B0604020202020204" pitchFamily="34" charset="0"/>
              </a:rPr>
              <a:t>adjoint</a:t>
            </a:r>
            <a:r>
              <a:rPr lang="en-GB" altLang="en-US" sz="1600" b="0" dirty="0">
                <a:solidFill>
                  <a:schemeClr val="tx1"/>
                </a:solidFill>
                <a:cs typeface="Helvetica" panose="020B0604020202020204" pitchFamily="34" charset="0"/>
              </a:rPr>
              <a:t> model allows the computation of </a:t>
            </a:r>
            <a:r>
              <a:rPr lang="en-GB" altLang="en-US" sz="1600" b="0" dirty="0" err="1">
                <a:solidFill>
                  <a:schemeClr val="tx1"/>
                </a:solidFill>
                <a:cs typeface="Helvetica" panose="020B0604020202020204" pitchFamily="34" charset="0"/>
              </a:rPr>
              <a:t>adjoint</a:t>
            </a:r>
            <a:r>
              <a:rPr lang="en-GB" altLang="en-US" sz="1600" b="0" dirty="0">
                <a:solidFill>
                  <a:schemeClr val="tx1"/>
                </a:solidFill>
                <a:cs typeface="Helvetica" panose="020B0604020202020204" pitchFamily="34" charset="0"/>
              </a:rPr>
              <a:t> sensitivities of any physical aspect (</a:t>
            </a:r>
            <a:r>
              <a:rPr lang="en-GB" altLang="en-US" b="0" i="1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J</a:t>
            </a:r>
            <a:r>
              <a:rPr lang="en-GB" altLang="en-US" sz="1600" b="0" dirty="0">
                <a:solidFill>
                  <a:schemeClr val="tx1"/>
                </a:solidFill>
                <a:cs typeface="Helvetica" panose="020B0604020202020204" pitchFamily="34" charset="0"/>
              </a:rPr>
              <a:t>) inside a target geographical domain to the model control variables (</a:t>
            </a:r>
            <a:r>
              <a:rPr lang="en-GB" altLang="en-US" sz="1600" dirty="0">
                <a:solidFill>
                  <a:schemeClr val="tx1"/>
                </a:solidFill>
                <a:cs typeface="Helvetica" panose="020B0604020202020204" pitchFamily="34" charset="0"/>
              </a:rPr>
              <a:t>x</a:t>
            </a:r>
            <a:r>
              <a:rPr lang="en-GB" altLang="en-US" sz="1600" b="0" dirty="0">
                <a:solidFill>
                  <a:schemeClr val="tx1"/>
                </a:solidFill>
                <a:cs typeface="Helvetica" panose="020B0604020202020204" pitchFamily="34" charset="0"/>
              </a:rPr>
              <a:t>) several hours earlier.</a:t>
            </a:r>
          </a:p>
        </p:txBody>
      </p:sp>
      <p:sp>
        <p:nvSpPr>
          <p:cNvPr id="35847" name="TextBox 1"/>
          <p:cNvSpPr txBox="1">
            <a:spLocks noChangeArrowheads="1"/>
          </p:cNvSpPr>
          <p:nvPr/>
        </p:nvSpPr>
        <p:spPr bwMode="auto">
          <a:xfrm>
            <a:off x="179388" y="1720850"/>
            <a:ext cx="4537075" cy="908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1600" b="0" u="sng">
                <a:solidFill>
                  <a:schemeClr val="accent2"/>
                </a:solidFill>
                <a:ea typeface="Helvetica" pitchFamily="34" charset="0"/>
                <a:cs typeface="Helvetica" pitchFamily="34" charset="0"/>
              </a:rPr>
              <a:t>Adjoint sensitivities for a European winter storm:</a:t>
            </a:r>
          </a:p>
          <a:p>
            <a:pPr>
              <a:spcBef>
                <a:spcPts val="600"/>
              </a:spcBef>
            </a:pPr>
            <a:r>
              <a:rPr lang="en-GB" altLang="en-US" sz="1600" b="0" i="1">
                <a:solidFill>
                  <a:schemeClr val="accent2"/>
                </a:solidFill>
                <a:ea typeface="Helvetica" pitchFamily="34" charset="0"/>
                <a:cs typeface="Helvetica" pitchFamily="34" charset="0"/>
              </a:rPr>
              <a:t>J</a:t>
            </a:r>
            <a:r>
              <a:rPr lang="en-GB" altLang="en-US" sz="1600" b="0">
                <a:solidFill>
                  <a:schemeClr val="accent2"/>
                </a:solidFill>
                <a:ea typeface="Helvetica" pitchFamily="34" charset="0"/>
                <a:cs typeface="Helvetica" pitchFamily="34" charset="0"/>
              </a:rPr>
              <a:t> = mean 3h precipitation accumulation inside    </a:t>
            </a:r>
          </a:p>
          <a:p>
            <a:r>
              <a:rPr lang="en-GB" altLang="en-US" sz="1600" b="0">
                <a:solidFill>
                  <a:schemeClr val="accent2"/>
                </a:solidFill>
                <a:ea typeface="Helvetica" pitchFamily="34" charset="0"/>
                <a:cs typeface="Helvetica" pitchFamily="34" charset="0"/>
              </a:rPr>
              <a:t>      black box.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4803775" y="2439988"/>
            <a:ext cx="3751263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" rIns="18000" bIns="36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100">
                <a:solidFill>
                  <a:schemeClr val="tx1"/>
                </a:solidFill>
              </a:rPr>
              <a:t>Sensitivity with respect to 500-hPa temperature</a:t>
            </a:r>
          </a:p>
          <a:p>
            <a:pPr>
              <a:buSzPct val="120000"/>
            </a:pPr>
            <a:r>
              <a:rPr lang="en-GB" altLang="en-US" sz="1100">
                <a:solidFill>
                  <a:schemeClr val="tx1"/>
                </a:solidFill>
              </a:rPr>
              <a:t>T159L91  Sensitivity units: 0.0001*(mm/day)/K</a:t>
            </a:r>
            <a:endParaRPr lang="en-US" altLang="en-US" sz="1100">
              <a:solidFill>
                <a:schemeClr val="tx1"/>
              </a:solidFill>
            </a:endParaRP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3348038" y="5494338"/>
            <a:ext cx="5688012" cy="7842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1500" b="0"/>
              <a:t>The dipolar pattern of sensitivities indicates that a strengthening of the cross-frontal temperature gradient would result in              a precipitation increase inside the black box, 24 hours later.</a:t>
            </a:r>
          </a:p>
        </p:txBody>
      </p:sp>
      <p:sp>
        <p:nvSpPr>
          <p:cNvPr id="35850" name="Rectangle 1"/>
          <p:cNvSpPr>
            <a:spLocks noChangeArrowheads="1"/>
          </p:cNvSpPr>
          <p:nvPr/>
        </p:nvSpPr>
        <p:spPr bwMode="auto">
          <a:xfrm>
            <a:off x="5030788" y="6342063"/>
            <a:ext cx="2479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sz="1400" i="1" u="sng">
                <a:solidFill>
                  <a:schemeClr val="accent2"/>
                </a:solidFill>
              </a:rPr>
              <a:t>Janisková and Lopez, 2013</a:t>
            </a:r>
          </a:p>
        </p:txBody>
      </p:sp>
    </p:spTree>
    <p:extLst>
      <p:ext uri="{BB962C8B-B14F-4D97-AF65-F5344CB8AC3E}">
        <p14:creationId xmlns:p14="http://schemas.microsoft.com/office/powerpoint/2010/main" val="301260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358775" y="711200"/>
            <a:ext cx="85344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50000"/>
              </a:spcBef>
              <a:buSzPct val="120000"/>
              <a:buFontTx/>
              <a:buChar char="•"/>
            </a:pPr>
            <a:r>
              <a:rPr lang="en-GB" altLang="en-US" sz="1600" b="0"/>
              <a:t>  </a:t>
            </a:r>
            <a:r>
              <a:rPr lang="en-GB" altLang="en-US" sz="1600"/>
              <a:t>Positive impact from including physical parametrization schemes into the linearized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en-US" sz="1600"/>
              <a:t>    model has been demonstrated.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685800" y="71438"/>
            <a:ext cx="8001000" cy="381000"/>
          </a:xfrm>
          <a:prstGeom prst="rect">
            <a:avLst/>
          </a:prstGeom>
          <a:noFill/>
          <a:ln w="9525">
            <a:solidFill>
              <a:srgbClr val="DCDFF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8000" bIns="18000" anchor="ctr"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altLang="en-US" sz="2000" i="1" dirty="0">
                <a:solidFill>
                  <a:srgbClr val="FF0000"/>
                </a:solidFill>
                <a:latin typeface="Comic Sans MS" pitchFamily="66" charset="0"/>
              </a:rPr>
              <a:t>Summary</a:t>
            </a:r>
            <a:endParaRPr lang="en-GB" altLang="en-US" sz="20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358775" y="1412875"/>
            <a:ext cx="8534400" cy="1298575"/>
          </a:xfrm>
          <a:prstGeom prst="rect">
            <a:avLst/>
          </a:prstGeom>
          <a:solidFill>
            <a:srgbClr val="E5F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50000"/>
              </a:spcBef>
              <a:buSzPct val="120000"/>
              <a:buFontTx/>
              <a:buChar char="•"/>
            </a:pPr>
            <a:r>
              <a:rPr lang="en-GB" altLang="en-US" sz="1600" dirty="0"/>
              <a:t> Physical parametrizations become important components in current </a:t>
            </a:r>
            <a:r>
              <a:rPr lang="en-GB" altLang="en-US" sz="1600" dirty="0" err="1"/>
              <a:t>variational</a:t>
            </a:r>
            <a:endParaRPr lang="en-GB" altLang="en-US" sz="1600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en-US" sz="1600" dirty="0"/>
              <a:t>   data assimilation systems: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Helvetica" pitchFamily="34" charset="0"/>
              <a:buChar char="‒"/>
            </a:pPr>
            <a:r>
              <a:rPr lang="en-GB" altLang="en-US" sz="1600" b="0" dirty="0"/>
              <a:t>positive impact on analysis and subsequent forecast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Helvetica" pitchFamily="34" charset="0"/>
              <a:buChar char="‒"/>
            </a:pPr>
            <a:r>
              <a:rPr lang="en-GB" altLang="en-US" sz="1600" b="0" dirty="0"/>
              <a:t>enabling to assimilate observations related to physical processes (rain, clouds, ...)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Helvetica" pitchFamily="34" charset="0"/>
              <a:buChar char="‒"/>
            </a:pPr>
            <a:endParaRPr lang="en-GB" altLang="en-US" sz="400" b="0" dirty="0"/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58775" y="2781300"/>
            <a:ext cx="853440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50000"/>
              </a:spcBef>
              <a:buSzPct val="120000"/>
              <a:buFontTx/>
              <a:buChar char="•"/>
            </a:pPr>
            <a:r>
              <a:rPr lang="en-GB" altLang="en-US" sz="1600"/>
              <a:t> Including linearized physical parametrization schemes into singular vector</a:t>
            </a:r>
          </a:p>
          <a:p>
            <a:pPr>
              <a:buSzPct val="120000"/>
            </a:pPr>
            <a:r>
              <a:rPr lang="en-GB" altLang="en-US" sz="1600"/>
              <a:t>  computations can lead to: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Helvetica" pitchFamily="34" charset="0"/>
              <a:buChar char="‒"/>
            </a:pPr>
            <a:r>
              <a:rPr lang="en-GB" altLang="en-US" sz="1600" b="0"/>
              <a:t>more of the SVs structures associated directly with some atmospheric processes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Helvetica" pitchFamily="34" charset="0"/>
              <a:buChar char="‒"/>
            </a:pPr>
            <a:r>
              <a:rPr lang="en-GB" altLang="en-US" sz="1600" b="0"/>
              <a:t>better spread in EPS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8775" y="4122738"/>
            <a:ext cx="8534400" cy="2114550"/>
          </a:xfrm>
          <a:prstGeom prst="rect">
            <a:avLst/>
          </a:prstGeom>
          <a:solidFill>
            <a:srgbClr val="E5FFE5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50000"/>
              </a:spcBef>
              <a:buSzPct val="120000"/>
              <a:buFontTx/>
              <a:buChar char="•"/>
              <a:defRPr/>
            </a:pPr>
            <a:r>
              <a:rPr lang="en-GB" altLang="en-US" sz="1600" dirty="0"/>
              <a:t> Adjoint of physical processes used for sensitivity studies can provide:</a:t>
            </a:r>
          </a:p>
          <a:p>
            <a:pPr marL="742950" lvl="1" indent="-285750">
              <a:lnSpc>
                <a:spcPct val="70000"/>
              </a:lnSpc>
              <a:spcBef>
                <a:spcPct val="50000"/>
              </a:spcBef>
              <a:buFont typeface="Helvetica" panose="020B0604020202020204" pitchFamily="34" charset="0"/>
              <a:buChar char="‒"/>
              <a:defRPr/>
            </a:pPr>
            <a:r>
              <a:rPr lang="en-GB" altLang="en-US" sz="1600" b="0" dirty="0">
                <a:ea typeface="Helvetica" pitchFamily="34" charset="0"/>
                <a:cs typeface="Helvetica" pitchFamily="34" charset="0"/>
              </a:rPr>
              <a:t>more flow-dependent and more realistic sensitivities</a:t>
            </a:r>
          </a:p>
          <a:p>
            <a:pPr marL="742950" lvl="1" indent="-285750">
              <a:lnSpc>
                <a:spcPct val="70000"/>
              </a:lnSpc>
              <a:spcBef>
                <a:spcPct val="50000"/>
              </a:spcBef>
              <a:buFont typeface="Helvetica" panose="020B0604020202020204" pitchFamily="34" charset="0"/>
              <a:buChar char="‒"/>
              <a:defRPr/>
            </a:pPr>
            <a:r>
              <a:rPr lang="en-GB" altLang="en-US" sz="1600" b="0" dirty="0">
                <a:solidFill>
                  <a:schemeClr val="tx1"/>
                </a:solidFill>
                <a:cs typeface="Helvetica" panose="020B0604020202020204" pitchFamily="34" charset="0"/>
              </a:rPr>
              <a:t>different tool for the validation of parametrization schemes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altLang="en-US" sz="1600" b="0" dirty="0">
                <a:solidFill>
                  <a:schemeClr val="tx1"/>
                </a:solidFill>
                <a:cs typeface="Helvetica" panose="020B0604020202020204" pitchFamily="34" charset="0"/>
              </a:rPr>
              <a:t>     </a:t>
            </a:r>
            <a:r>
              <a:rPr lang="en-GB" altLang="en-US" sz="1600" b="0" i="1" dirty="0">
                <a:solidFill>
                  <a:schemeClr val="tx1"/>
                </a:solidFill>
                <a:cs typeface="Helvetica" panose="020B0604020202020204" pitchFamily="34" charset="0"/>
              </a:rPr>
              <a:t>(sensitivity to all governing parameters obtained at minimal computational cost)</a:t>
            </a:r>
          </a:p>
          <a:p>
            <a:pPr marL="742950" lvl="1" indent="-285750">
              <a:lnSpc>
                <a:spcPct val="70000"/>
              </a:lnSpc>
              <a:spcBef>
                <a:spcPct val="50000"/>
              </a:spcBef>
              <a:buFont typeface="Helvetica" panose="020B0604020202020204" pitchFamily="34" charset="0"/>
              <a:buChar char="‒"/>
              <a:defRPr/>
            </a:pPr>
            <a:r>
              <a:rPr lang="en-GB" altLang="en-US" sz="1600" b="0" dirty="0">
                <a:solidFill>
                  <a:schemeClr val="tx1"/>
                </a:solidFill>
              </a:rPr>
              <a:t>diagnostic tool for:</a:t>
            </a:r>
          </a:p>
          <a:p>
            <a:pPr marL="1428750" lvl="2" indent="-285750">
              <a:lnSpc>
                <a:spcPct val="70000"/>
              </a:lnSpc>
              <a:spcBef>
                <a:spcPct val="50000"/>
              </a:spcBef>
              <a:buFont typeface="Helvetica" panose="020B0604020202020204" pitchFamily="34" charset="0"/>
              <a:buChar char="‒"/>
              <a:defRPr/>
            </a:pPr>
            <a:r>
              <a:rPr lang="en-GB" altLang="en-US" sz="1600" b="0" dirty="0"/>
              <a:t>analyzing sensitivity of a </a:t>
            </a:r>
            <a:r>
              <a:rPr lang="en-GB" altLang="en-US" sz="1600" b="0" dirty="0">
                <a:solidFill>
                  <a:schemeClr val="tx1"/>
                </a:solidFill>
              </a:rPr>
              <a:t>forecast error to initial conditions</a:t>
            </a:r>
          </a:p>
          <a:p>
            <a:pPr marL="1428750" lvl="2" indent="-285750">
              <a:lnSpc>
                <a:spcPct val="70000"/>
              </a:lnSpc>
              <a:spcBef>
                <a:spcPct val="50000"/>
              </a:spcBef>
              <a:buFont typeface="Helvetica" panose="020B0604020202020204" pitchFamily="34" charset="0"/>
              <a:buChar char="‒"/>
              <a:defRPr/>
            </a:pPr>
            <a:r>
              <a:rPr lang="en-GB" altLang="en-US" sz="1600" b="0" dirty="0">
                <a:solidFill>
                  <a:schemeClr val="tx1"/>
                </a:solidFill>
              </a:rPr>
              <a:t>monitoring the observation impact on short-range forecasts</a:t>
            </a:r>
            <a:endParaRPr lang="en-GB" altLang="en-US" sz="1600" b="0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6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685800" y="6324600"/>
            <a:ext cx="784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US" altLang="en-US"/>
              <a:t>                  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09600" y="71438"/>
            <a:ext cx="7848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Linearized model with physical processes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519113" y="1219200"/>
            <a:ext cx="8229600" cy="1614488"/>
          </a:xfrm>
          <a:prstGeom prst="rect">
            <a:avLst/>
          </a:prstGeom>
          <a:solidFill>
            <a:srgbClr val="CDF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buClr>
                <a:srgbClr val="FF3300"/>
              </a:buClr>
              <a:buFont typeface="Times New Roman" pitchFamily="18" charset="0"/>
              <a:buChar char="•"/>
            </a:pPr>
            <a:r>
              <a:rPr lang="en-GB" altLang="en-US">
                <a:latin typeface="Times New Roman" pitchFamily="18" charset="0"/>
              </a:rPr>
              <a:t>  </a:t>
            </a:r>
            <a:r>
              <a:rPr lang="en-GB" altLang="en-US" sz="1700">
                <a:solidFill>
                  <a:srgbClr val="FF3300"/>
                </a:solidFill>
              </a:rPr>
              <a:t>in variational data assimilation:</a:t>
            </a:r>
          </a:p>
          <a:p>
            <a:pPr lvl="1">
              <a:lnSpc>
                <a:spcPct val="120000"/>
              </a:lnSpc>
              <a:buClr>
                <a:schemeClr val="tx2"/>
              </a:buClr>
              <a:buFont typeface="Times New Roman" pitchFamily="18" charset="0"/>
              <a:buChar char="–"/>
            </a:pPr>
            <a:r>
              <a:rPr lang="en-GB" altLang="en-US" b="0"/>
              <a:t> </a:t>
            </a:r>
            <a:r>
              <a:rPr lang="en-GB" altLang="en-US" sz="1600" b="0"/>
              <a:t>reduce spin-up</a:t>
            </a:r>
          </a:p>
          <a:p>
            <a:pPr lvl="1">
              <a:lnSpc>
                <a:spcPct val="120000"/>
              </a:lnSpc>
              <a:buClr>
                <a:schemeClr val="tx2"/>
              </a:buClr>
              <a:buFont typeface="Times New Roman" pitchFamily="18" charset="0"/>
              <a:buChar char="–"/>
            </a:pPr>
            <a:r>
              <a:rPr lang="en-GB" altLang="en-US" sz="1600" b="0"/>
              <a:t>  provide a better agreement between the model and data</a:t>
            </a:r>
          </a:p>
          <a:p>
            <a:pPr lvl="1">
              <a:lnSpc>
                <a:spcPct val="120000"/>
              </a:lnSpc>
              <a:buClr>
                <a:schemeClr val="tx2"/>
              </a:buClr>
              <a:buFont typeface="Times New Roman" pitchFamily="18" charset="0"/>
              <a:buChar char="–"/>
            </a:pPr>
            <a:r>
              <a:rPr lang="en-GB" altLang="en-US" sz="1600" b="0"/>
              <a:t>  produce an initial atmospheric state more consistent with physical processes</a:t>
            </a:r>
          </a:p>
          <a:p>
            <a:pPr lvl="1">
              <a:lnSpc>
                <a:spcPct val="120000"/>
              </a:lnSpc>
              <a:buClr>
                <a:schemeClr val="tx2"/>
              </a:buClr>
              <a:buFont typeface="Times New Roman" pitchFamily="18" charset="0"/>
              <a:buChar char="–"/>
            </a:pPr>
            <a:r>
              <a:rPr lang="en-GB" altLang="en-US" sz="1600" b="0"/>
              <a:t>  allow the use of new observations</a:t>
            </a:r>
            <a:r>
              <a:rPr lang="en-GB" altLang="en-US" b="0"/>
              <a:t>  </a:t>
            </a:r>
            <a:r>
              <a:rPr lang="en-GB" altLang="en-US" sz="1700" b="0" i="1"/>
              <a:t>(rain, clouds, soil moisture, …)</a:t>
            </a:r>
            <a:endParaRPr lang="en-GB" altLang="en-US" sz="1700"/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519113" y="2971800"/>
            <a:ext cx="8229600" cy="1060450"/>
          </a:xfrm>
          <a:prstGeom prst="rect">
            <a:avLst/>
          </a:prstGeom>
          <a:solidFill>
            <a:srgbClr val="FFF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buClr>
                <a:srgbClr val="FF3300"/>
              </a:buClr>
              <a:buFont typeface="Times New Roman" pitchFamily="18" charset="0"/>
              <a:buChar char="•"/>
            </a:pPr>
            <a:r>
              <a:rPr lang="en-GB" altLang="en-US">
                <a:latin typeface="Times New Roman" pitchFamily="18" charset="0"/>
              </a:rPr>
              <a:t> </a:t>
            </a:r>
            <a:r>
              <a:rPr lang="en-GB" altLang="en-US" sz="1700">
                <a:solidFill>
                  <a:srgbClr val="FF3300"/>
                </a:solidFill>
              </a:rPr>
              <a:t>in singular vector computations:</a:t>
            </a:r>
          </a:p>
          <a:p>
            <a:pPr lvl="1">
              <a:lnSpc>
                <a:spcPct val="130000"/>
              </a:lnSpc>
              <a:buClr>
                <a:schemeClr val="tx2"/>
              </a:buClr>
              <a:buSzPct val="138000"/>
              <a:buFont typeface="Times New Roman" pitchFamily="18" charset="0"/>
              <a:buChar char="–"/>
            </a:pPr>
            <a:r>
              <a:rPr lang="en-GB" altLang="en-US" sz="1600" b="0"/>
              <a:t>  help to represent some atmospheric features</a:t>
            </a:r>
            <a:r>
              <a:rPr lang="en-GB" altLang="en-US" b="0"/>
              <a:t>  </a:t>
            </a:r>
            <a:endParaRPr lang="en-GB" altLang="en-US" sz="1700" b="0" i="1"/>
          </a:p>
          <a:p>
            <a:pPr lvl="1">
              <a:lnSpc>
                <a:spcPct val="130000"/>
              </a:lnSpc>
              <a:buClr>
                <a:schemeClr val="tx2"/>
              </a:buClr>
              <a:buSzPct val="138000"/>
              <a:buFont typeface="Times New Roman" pitchFamily="18" charset="0"/>
              <a:buNone/>
            </a:pPr>
            <a:r>
              <a:rPr lang="en-GB" altLang="en-US" sz="1700" b="0" i="1"/>
              <a:t>    </a:t>
            </a:r>
            <a:r>
              <a:rPr lang="en-GB" altLang="en-US" sz="1600" b="0" i="1"/>
              <a:t>(processes in PBL, tropical instabilities, development of baroclinic instabilities, …)</a:t>
            </a:r>
            <a:endParaRPr lang="en-GB" altLang="en-US" sz="1600" i="1"/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519113" y="4267200"/>
            <a:ext cx="8229600" cy="684213"/>
          </a:xfrm>
          <a:prstGeom prst="rect">
            <a:avLst/>
          </a:prstGeom>
          <a:solidFill>
            <a:srgbClr val="CDF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buClr>
                <a:srgbClr val="FF3300"/>
              </a:buClr>
              <a:buFont typeface="Times New Roman" pitchFamily="18" charset="0"/>
              <a:buChar char="•"/>
            </a:pPr>
            <a:r>
              <a:rPr lang="en-GB" altLang="en-US">
                <a:latin typeface="Times New Roman" pitchFamily="18" charset="0"/>
              </a:rPr>
              <a:t> </a:t>
            </a:r>
            <a:r>
              <a:rPr lang="en-GB" altLang="en-US" sz="1700">
                <a:solidFill>
                  <a:srgbClr val="FF3300"/>
                </a:solidFill>
              </a:rPr>
              <a:t>in sensitivity analysis:</a:t>
            </a:r>
          </a:p>
          <a:p>
            <a:pPr lvl="1">
              <a:lnSpc>
                <a:spcPct val="130000"/>
              </a:lnSpc>
              <a:buClr>
                <a:schemeClr val="tx2"/>
              </a:buClr>
              <a:buSzPct val="138000"/>
              <a:buFont typeface="Times New Roman" pitchFamily="18" charset="0"/>
              <a:buChar char="–"/>
            </a:pPr>
            <a:r>
              <a:rPr lang="en-GB" altLang="en-US" sz="1600" b="0"/>
              <a:t>  allow a reduction of forecast error</a:t>
            </a:r>
            <a:endParaRPr lang="en-GB" altLang="en-US" sz="1600" b="0" i="1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442913" y="685800"/>
            <a:ext cx="7239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/>
              <a:t>Including physical processes can:</a:t>
            </a: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519113" y="5181600"/>
            <a:ext cx="8229600" cy="990600"/>
          </a:xfrm>
          <a:prstGeom prst="rect">
            <a:avLst/>
          </a:prstGeom>
          <a:solidFill>
            <a:srgbClr val="FFF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buClr>
                <a:srgbClr val="FF3300"/>
              </a:buClr>
              <a:buFont typeface="Times New Roman" pitchFamily="18" charset="0"/>
              <a:buChar char="•"/>
            </a:pPr>
            <a:r>
              <a:rPr lang="en-GB" altLang="en-US">
                <a:latin typeface="Times New Roman" pitchFamily="18" charset="0"/>
              </a:rPr>
              <a:t>  </a:t>
            </a:r>
            <a:r>
              <a:rPr lang="en-GB" altLang="en-US" sz="1700">
                <a:solidFill>
                  <a:srgbClr val="FF3300"/>
                </a:solidFill>
              </a:rPr>
              <a:t>adjoint of physical processes</a:t>
            </a:r>
            <a:r>
              <a:rPr lang="en-GB" altLang="en-US" sz="1700"/>
              <a:t> can also be used for:</a:t>
            </a:r>
          </a:p>
          <a:p>
            <a:pPr lvl="1">
              <a:lnSpc>
                <a:spcPct val="120000"/>
              </a:lnSpc>
              <a:buClr>
                <a:schemeClr val="tx2"/>
              </a:buClr>
              <a:buFont typeface="Times New Roman" pitchFamily="18" charset="0"/>
              <a:buChar char="–"/>
            </a:pPr>
            <a:r>
              <a:rPr lang="en-GB" altLang="en-US" b="0"/>
              <a:t>  </a:t>
            </a:r>
            <a:r>
              <a:rPr lang="en-GB" altLang="en-US" sz="1600" b="0"/>
              <a:t>model parameter estimation</a:t>
            </a:r>
          </a:p>
          <a:p>
            <a:pPr lvl="1">
              <a:lnSpc>
                <a:spcPct val="120000"/>
              </a:lnSpc>
              <a:buClr>
                <a:schemeClr val="tx2"/>
              </a:buClr>
              <a:buFont typeface="Times New Roman" pitchFamily="18" charset="0"/>
              <a:buChar char="–"/>
            </a:pPr>
            <a:r>
              <a:rPr lang="en-GB" altLang="en-US" sz="1600" b="0"/>
              <a:t>   sensitivity of the parametrization scheme to input parameters</a:t>
            </a:r>
            <a:endParaRPr lang="en-GB" altLang="en-US" sz="1600"/>
          </a:p>
        </p:txBody>
      </p:sp>
    </p:spTree>
    <p:extLst>
      <p:ext uri="{BB962C8B-B14F-4D97-AF65-F5344CB8AC3E}">
        <p14:creationId xmlns:p14="http://schemas.microsoft.com/office/powerpoint/2010/main" val="3815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nimBg="1" autoUpdateAnimBg="0"/>
      <p:bldP spid="276484" grpId="0" animBg="1" autoUpdateAnimBg="0"/>
      <p:bldP spid="276485" grpId="0" animBg="1" autoUpdateAnimBg="0"/>
      <p:bldP spid="27648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02560" y="5877272"/>
            <a:ext cx="7297832" cy="369332"/>
          </a:xfrm>
          <a:prstGeom prst="rect">
            <a:avLst/>
          </a:prstGeom>
          <a:solidFill>
            <a:srgbClr val="E1FFE1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Inclusion of linearized physics </a:t>
            </a:r>
            <a:r>
              <a:rPr lang="en-GB" sz="18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leads to </a:t>
            </a:r>
            <a:r>
              <a:rPr lang="en-GB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better TL approximation.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0886" y="2459641"/>
            <a:ext cx="8785609" cy="3345624"/>
            <a:chOff x="87802" y="2401814"/>
            <a:chExt cx="8971528" cy="35284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2" y="2404009"/>
              <a:ext cx="2440229" cy="34681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2"/>
            <a:stretch/>
          </p:blipFill>
          <p:spPr>
            <a:xfrm>
              <a:off x="2497662" y="2456313"/>
              <a:ext cx="2263608" cy="34242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4" r="-1"/>
            <a:stretch/>
          </p:blipFill>
          <p:spPr>
            <a:xfrm>
              <a:off x="4690539" y="2443858"/>
              <a:ext cx="2226730" cy="34864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7"/>
            <a:stretch/>
          </p:blipFill>
          <p:spPr>
            <a:xfrm>
              <a:off x="6874929" y="2401814"/>
              <a:ext cx="2184401" cy="3504192"/>
            </a:xfrm>
            <a:prstGeom prst="rect">
              <a:avLst/>
            </a:prstGeom>
          </p:spPr>
        </p:pic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09600" y="71438"/>
            <a:ext cx="7848600" cy="3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Impact of linearized physics on TL approximation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539888"/>
              </p:ext>
            </p:extLst>
          </p:nvPr>
        </p:nvGraphicFramePr>
        <p:xfrm>
          <a:off x="251521" y="630040"/>
          <a:ext cx="1872208" cy="84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8" name="Equation" r:id="rId7" imgW="952200" imgH="431640" progId="Equation.3">
                  <p:embed/>
                </p:oleObj>
              </mc:Choice>
              <mc:Fallback>
                <p:oleObj name="Equation" r:id="rId7" imgW="9522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630040"/>
                        <a:ext cx="1872208" cy="84397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991561"/>
              </p:ext>
            </p:extLst>
          </p:nvPr>
        </p:nvGraphicFramePr>
        <p:xfrm>
          <a:off x="3923928" y="727075"/>
          <a:ext cx="37147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9" name="Equation" r:id="rId9" imgW="2095200" imgH="279360" progId="Equation.3">
                  <p:embed/>
                </p:oleObj>
              </mc:Choice>
              <mc:Fallback>
                <p:oleObj name="Equation" r:id="rId9" imgW="2095200" imgH="279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727075"/>
                        <a:ext cx="3714750" cy="4937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FF0DC79F-BCDD-47E9-8026-B4C9034F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275084"/>
            <a:ext cx="6224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>
                <a:solidFill>
                  <a:schemeClr val="tx1"/>
                </a:solidFill>
                <a:latin typeface="Helvetica" panose="020B0604020202020204" pitchFamily="34" charset="0"/>
              </a:rPr>
              <a:t>non-linear (NL) difference   </a:t>
            </a:r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</a:t>
            </a:r>
            <a:r>
              <a:rPr lang="en-US" altLang="en-US" sz="1600" dirty="0">
                <a:solidFill>
                  <a:schemeClr val="tx1"/>
                </a:solidFill>
                <a:latin typeface="Helvetica" panose="020B0604020202020204" pitchFamily="34" charset="0"/>
              </a:rPr>
              <a:t>   tangent-linear (TL) integration</a:t>
            </a:r>
            <a:endParaRPr lang="en-US" altLang="en-US" sz="1600" u="sng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4657" y="892628"/>
            <a:ext cx="879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/>
              <a:t>where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67263" y="1700808"/>
            <a:ext cx="8869233" cy="646331"/>
          </a:xfrm>
          <a:prstGeom prst="rect">
            <a:avLst/>
          </a:prstGeom>
          <a:solidFill>
            <a:srgbClr val="DDF2FF"/>
          </a:solidFill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Mean vertical profile of change in TL error when full linearized physics included in TL.</a:t>
            </a:r>
          </a:p>
          <a:p>
            <a:pPr eaLnBrk="1" hangingPunct="1">
              <a:defRPr/>
            </a:pPr>
            <a:r>
              <a:rPr lang="en-GB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Relative to adiabatic TL run (50-km resolution; twenty</a:t>
            </a:r>
            <a:r>
              <a:rPr lang="en-GB" sz="1800" b="0" dirty="0"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sz="1800" b="0" dirty="0">
                <a:latin typeface="Helvetica" panose="020B0604020202020204" pitchFamily="34" charset="0"/>
                <a:cs typeface="Helvetica" panose="020B0604020202020204" pitchFamily="34" charset="0"/>
              </a:rPr>
              <a:t>runs, 12h integ.)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2280" y="3255367"/>
            <a:ext cx="159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&lt; 0 = </a:t>
            </a:r>
            <a:r>
              <a:rPr lang="en-GB" altLang="en-US" sz="2400" dirty="0">
                <a:solidFill>
                  <a:srgbClr val="FF0000"/>
                </a:solidFill>
                <a:sym typeface="ZapfDingbats" pitchFamily="82" charset="2"/>
              </a:rPr>
              <a:t>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5398" y="5137447"/>
            <a:ext cx="936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surface</a:t>
            </a:r>
            <a:endParaRPr lang="en-GB" altLang="en-US" sz="1400" dirty="0">
              <a:sym typeface="ZapfDingbats" pitchFamily="8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956" y="2675084"/>
            <a:ext cx="77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TOA</a:t>
            </a:r>
            <a:endParaRPr lang="en-GB" altLang="en-US" sz="1400" dirty="0">
              <a:sym typeface="ZapfDingbats" pitchFamily="82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1" y="2433414"/>
            <a:ext cx="422809" cy="298810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en-GB" dirty="0"/>
              <a:t>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49191" y="2422636"/>
            <a:ext cx="422809" cy="298810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en-GB" dirty="0"/>
              <a:t>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9431" y="2433414"/>
            <a:ext cx="422809" cy="298810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en-GB" dirty="0"/>
              <a:t>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25655" y="2411510"/>
            <a:ext cx="422809" cy="298810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en-GB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785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09600" y="71438"/>
            <a:ext cx="7848600" cy="3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TL approximation at </a:t>
            </a:r>
            <a:r>
              <a:rPr lang="en-GB" altLang="en-US" sz="2000" i="1" u="sng" dirty="0">
                <a:solidFill>
                  <a:srgbClr val="FF0000"/>
                </a:solidFill>
                <a:latin typeface="Comic Sans MS" pitchFamily="66" charset="0"/>
              </a:rPr>
              <a:t>high</a:t>
            </a:r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 resolution (~ 16 km)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7750" y="1303600"/>
            <a:ext cx="3378746" cy="1200329"/>
          </a:xfrm>
          <a:prstGeom prst="rect">
            <a:avLst/>
          </a:prstGeom>
          <a:solidFill>
            <a:srgbClr val="FFFFB3"/>
          </a:solidFill>
        </p:spPr>
        <p:txBody>
          <a:bodyPr wrap="square" rtlCol="0">
            <a:spAutoFit/>
          </a:bodyPr>
          <a:lstStyle/>
          <a:p>
            <a:r>
              <a:rPr lang="en-GB" b="0" dirty="0">
                <a:cs typeface="Helvetica" panose="020B0604020202020204" pitchFamily="34" charset="0"/>
              </a:rPr>
              <a:t>Comparison of NL difference </a:t>
            </a:r>
            <a:r>
              <a:rPr lang="en-GB" b="0" i="1" dirty="0">
                <a:cs typeface="Helvetica" panose="020B0604020202020204" pitchFamily="34" charset="0"/>
              </a:rPr>
              <a:t>M</a:t>
            </a:r>
            <a:r>
              <a:rPr lang="en-GB" b="0" dirty="0">
                <a:cs typeface="Helvetica" panose="020B0604020202020204" pitchFamily="34" charset="0"/>
              </a:rPr>
              <a:t>(x+</a:t>
            </a:r>
            <a:r>
              <a:rPr lang="en-GB" b="0" dirty="0">
                <a:cs typeface="Helvetica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GB" b="0" dirty="0">
                <a:cs typeface="Helvetica" panose="020B0604020202020204" pitchFamily="34" charset="0"/>
              </a:rPr>
              <a:t>x)</a:t>
            </a:r>
            <a:r>
              <a:rPr lang="en-GB" b="0" dirty="0">
                <a:cs typeface="Helvetica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b="0" i="1" dirty="0">
                <a:cs typeface="Helvetica" panose="020B0604020202020204" pitchFamily="34" charset="0"/>
              </a:rPr>
              <a:t>M</a:t>
            </a:r>
            <a:r>
              <a:rPr lang="en-GB" b="0" dirty="0">
                <a:cs typeface="Helvetica" panose="020B0604020202020204" pitchFamily="34" charset="0"/>
              </a:rPr>
              <a:t>(x) with perturbation evolved using the TL model M’</a:t>
            </a:r>
            <a:r>
              <a:rPr lang="en-GB" b="0" dirty="0">
                <a:cs typeface="Helvetica" panose="020B0604020202020204" pitchFamily="34" charset="0"/>
                <a:sym typeface="Symbol" panose="05050102010706020507" pitchFamily="18" charset="2"/>
              </a:rPr>
              <a:t>x after </a:t>
            </a:r>
            <a:r>
              <a:rPr lang="en-GB" b="0" u="sng" dirty="0">
                <a:cs typeface="Helvetica" panose="020B0604020202020204" pitchFamily="34" charset="0"/>
                <a:sym typeface="Symbol" panose="05050102010706020507" pitchFamily="18" charset="2"/>
              </a:rPr>
              <a:t>12h of integration</a:t>
            </a:r>
            <a:r>
              <a:rPr lang="en-GB" b="0" dirty="0">
                <a:cs typeface="Helvetica" panose="020B0604020202020204" pitchFamily="34" charset="0"/>
                <a:sym typeface="Symbol" panose="05050102010706020507" pitchFamily="18" charset="2"/>
              </a:rPr>
              <a:t>.</a:t>
            </a:r>
            <a:endParaRPr lang="en-GB" b="0" dirty="0"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7784" y="6381328"/>
            <a:ext cx="220272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TCo639, ~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8584" y="611977"/>
            <a:ext cx="361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Temperature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at level 125</a:t>
            </a:r>
          </a:p>
          <a:p>
            <a:pPr algn="ctr"/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(~950 hPa) on 20140105 at 12Z.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4" r="-503"/>
          <a:stretch/>
        </p:blipFill>
        <p:spPr>
          <a:xfrm>
            <a:off x="70422" y="573732"/>
            <a:ext cx="5581698" cy="280771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9499" r="8065"/>
          <a:stretch/>
        </p:blipFill>
        <p:spPr>
          <a:xfrm>
            <a:off x="70422" y="3423931"/>
            <a:ext cx="5127879" cy="28133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0364" y="3160380"/>
            <a:ext cx="1795684" cy="400110"/>
          </a:xfrm>
          <a:prstGeom prst="rect">
            <a:avLst/>
          </a:prstGeom>
          <a:solidFill>
            <a:srgbClr val="FFD9B3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20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8104" y="3645024"/>
            <a:ext cx="3456384" cy="2308324"/>
          </a:xfrm>
          <a:prstGeom prst="rect">
            <a:avLst/>
          </a:prstGeom>
          <a:solidFill>
            <a:srgbClr val="E1FFE1"/>
          </a:solidFill>
        </p:spPr>
        <p:txBody>
          <a:bodyPr wrap="square" rIns="18000" rtlCol="0">
            <a:spAutoFit/>
          </a:bodyPr>
          <a:lstStyle/>
          <a:p>
            <a:r>
              <a:rPr lang="en-GB" b="1" dirty="0">
                <a:cs typeface="Helvetica" panose="020B0604020202020204" pitchFamily="34" charset="0"/>
              </a:rPr>
              <a:t>Thanks to stabilization of both the dynamics and the physics in the TL model, resolutions as fine as 16 km might be considered in 4D-Var minimizations</a:t>
            </a:r>
            <a:r>
              <a:rPr lang="en-GB" b="0" dirty="0">
                <a:cs typeface="Helvetica" panose="020B0604020202020204" pitchFamily="34" charset="0"/>
              </a:rPr>
              <a:t>, </a:t>
            </a:r>
          </a:p>
          <a:p>
            <a:r>
              <a:rPr lang="en-GB" b="0" dirty="0">
                <a:cs typeface="Helvetica" panose="020B0604020202020204" pitchFamily="34" charset="0"/>
              </a:rPr>
              <a:t>provided some (minor) sources of noise can be eliminated.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330" y="5949280"/>
            <a:ext cx="737702" cy="400110"/>
          </a:xfrm>
          <a:prstGeom prst="rect">
            <a:avLst/>
          </a:prstGeom>
          <a:solidFill>
            <a:srgbClr val="FFD9B3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M’</a:t>
            </a:r>
            <a:r>
              <a:rPr lang="en-GB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endParaRPr lang="en-GB" sz="2000" b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41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10735" r="7776" b="1307"/>
          <a:stretch/>
        </p:blipFill>
        <p:spPr>
          <a:xfrm>
            <a:off x="123178" y="3382044"/>
            <a:ext cx="5112568" cy="280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1523" y="4344242"/>
            <a:ext cx="4813601" cy="1520504"/>
            <a:chOff x="6155431" y="3455706"/>
            <a:chExt cx="5613394" cy="1520504"/>
          </a:xfrm>
        </p:grpSpPr>
        <p:grpSp>
          <p:nvGrpSpPr>
            <p:cNvPr id="7" name="Group 6"/>
            <p:cNvGrpSpPr/>
            <p:nvPr/>
          </p:nvGrpSpPr>
          <p:grpSpPr>
            <a:xfrm>
              <a:off x="6155431" y="3455706"/>
              <a:ext cx="3335702" cy="1057036"/>
              <a:chOff x="6155431" y="3455706"/>
              <a:chExt cx="3335702" cy="105703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9017173" y="3455706"/>
                <a:ext cx="473960" cy="422031"/>
              </a:xfrm>
              <a:prstGeom prst="ellipse">
                <a:avLst/>
              </a:prstGeom>
              <a:noFill/>
              <a:ln w="539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111237" y="3625040"/>
                <a:ext cx="473960" cy="422031"/>
              </a:xfrm>
              <a:prstGeom prst="ellipse">
                <a:avLst/>
              </a:prstGeom>
              <a:noFill/>
              <a:ln w="539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155431" y="4090711"/>
                <a:ext cx="473960" cy="422031"/>
              </a:xfrm>
              <a:prstGeom prst="ellipse">
                <a:avLst/>
              </a:prstGeom>
              <a:noFill/>
              <a:ln w="539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486116" y="4576100"/>
              <a:ext cx="4282709" cy="400110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prstClr val="black"/>
                  </a:solidFill>
                  <a:latin typeface="Calibri" panose="020F0502020204030204"/>
                </a:rPr>
                <a:t>A few slightly unstable spots</a:t>
              </a:r>
            </a:p>
          </p:txBody>
        </p:sp>
        <p:cxnSp>
          <p:nvCxnSpPr>
            <p:cNvPr id="9" name="Straight Arrow Connector 8"/>
            <p:cNvCxnSpPr>
              <a:stCxn id="8" idx="1"/>
              <a:endCxn id="14" idx="5"/>
            </p:cNvCxnSpPr>
            <p:nvPr/>
          </p:nvCxnSpPr>
          <p:spPr>
            <a:xfrm flipH="1" flipV="1">
              <a:off x="6559982" y="4450937"/>
              <a:ext cx="926134" cy="3252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8429480" y="4024043"/>
              <a:ext cx="277704" cy="5520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9396159" y="3830610"/>
              <a:ext cx="279555" cy="7454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09600" y="71438"/>
            <a:ext cx="7848600" cy="3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TL approximation at </a:t>
            </a:r>
            <a:r>
              <a:rPr lang="en-GB" altLang="en-US" sz="2000" i="1" u="sng" dirty="0">
                <a:solidFill>
                  <a:srgbClr val="FF0000"/>
                </a:solidFill>
                <a:latin typeface="Comic Sans MS" pitchFamily="66" charset="0"/>
              </a:rPr>
              <a:t>very high</a:t>
            </a:r>
            <a:r>
              <a:rPr lang="en-GB" altLang="en-US" sz="2000" i="1" dirty="0">
                <a:solidFill>
                  <a:srgbClr val="FF0000"/>
                </a:solidFill>
                <a:latin typeface="Comic Sans MS" pitchFamily="66" charset="0"/>
              </a:rPr>
              <a:t> resolution (~ 9 km)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8584" y="611977"/>
            <a:ext cx="361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Temperature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at level 129</a:t>
            </a:r>
          </a:p>
          <a:p>
            <a:pPr algn="ctr"/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(~980 hPa) on 20140105 at 12Z.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152" y="3789040"/>
            <a:ext cx="3249336" cy="2031325"/>
          </a:xfrm>
          <a:prstGeom prst="rect">
            <a:avLst/>
          </a:prstGeom>
          <a:solidFill>
            <a:srgbClr val="E1FFE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cs typeface="Helvetica" panose="020B0604020202020204" pitchFamily="34" charset="0"/>
              </a:rPr>
              <a:t>First time our TL model tested at such high resolution and the results surprisingly encouraging.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cs typeface="Helvetica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0" dirty="0">
                <a:solidFill>
                  <a:prstClr val="black"/>
                </a:solidFill>
                <a:cs typeface="Helvetica" panose="020B0604020202020204" pitchFamily="34" charset="0"/>
              </a:rPr>
              <a:t>(Note: this single run required 320 nodes)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7784" y="6381328"/>
            <a:ext cx="220272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TCo1279, ~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750" y="1303600"/>
            <a:ext cx="3378746" cy="1200329"/>
          </a:xfrm>
          <a:prstGeom prst="rect">
            <a:avLst/>
          </a:prstGeom>
          <a:solidFill>
            <a:srgbClr val="FFFFB3"/>
          </a:solidFill>
        </p:spPr>
        <p:txBody>
          <a:bodyPr wrap="square" rtlCol="0">
            <a:spAutoFit/>
          </a:bodyPr>
          <a:lstStyle/>
          <a:p>
            <a:r>
              <a:rPr lang="en-GB" b="0" dirty="0">
                <a:cs typeface="Helvetica" panose="020B0604020202020204" pitchFamily="34" charset="0"/>
              </a:rPr>
              <a:t>Comparison of NL difference </a:t>
            </a:r>
            <a:r>
              <a:rPr lang="en-GB" b="0" i="1" dirty="0">
                <a:cs typeface="Helvetica" panose="020B0604020202020204" pitchFamily="34" charset="0"/>
              </a:rPr>
              <a:t>M</a:t>
            </a:r>
            <a:r>
              <a:rPr lang="en-GB" b="0" dirty="0">
                <a:cs typeface="Helvetica" panose="020B0604020202020204" pitchFamily="34" charset="0"/>
              </a:rPr>
              <a:t>(x+</a:t>
            </a:r>
            <a:r>
              <a:rPr lang="en-GB" b="0" dirty="0">
                <a:cs typeface="Helvetica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GB" b="0" dirty="0">
                <a:cs typeface="Helvetica" panose="020B0604020202020204" pitchFamily="34" charset="0"/>
              </a:rPr>
              <a:t>x)</a:t>
            </a:r>
            <a:r>
              <a:rPr lang="en-GB" b="0" dirty="0">
                <a:cs typeface="Helvetica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b="0" i="1" dirty="0">
                <a:cs typeface="Helvetica" panose="020B0604020202020204" pitchFamily="34" charset="0"/>
              </a:rPr>
              <a:t>M</a:t>
            </a:r>
            <a:r>
              <a:rPr lang="en-GB" b="0" dirty="0">
                <a:cs typeface="Helvetica" panose="020B0604020202020204" pitchFamily="34" charset="0"/>
              </a:rPr>
              <a:t>(x) with perturbation evolved using the TL model M’</a:t>
            </a:r>
            <a:r>
              <a:rPr lang="en-GB" b="0" dirty="0">
                <a:cs typeface="Helvetica" panose="020B0604020202020204" pitchFamily="34" charset="0"/>
                <a:sym typeface="Symbol" panose="05050102010706020507" pitchFamily="18" charset="2"/>
              </a:rPr>
              <a:t>x after </a:t>
            </a:r>
            <a:r>
              <a:rPr lang="en-GB" b="0" u="sng" dirty="0">
                <a:cs typeface="Helvetica" panose="020B0604020202020204" pitchFamily="34" charset="0"/>
                <a:sym typeface="Symbol" panose="05050102010706020507" pitchFamily="18" charset="2"/>
              </a:rPr>
              <a:t>12h of integration</a:t>
            </a:r>
            <a:r>
              <a:rPr lang="en-GB" b="0" dirty="0">
                <a:cs typeface="Helvetica" panose="020B0604020202020204" pitchFamily="34" charset="0"/>
                <a:sym typeface="Symbol" panose="05050102010706020507" pitchFamily="18" charset="2"/>
              </a:rPr>
              <a:t>.</a:t>
            </a:r>
            <a:endParaRPr lang="en-GB" b="0" dirty="0">
              <a:cs typeface="Helvetica" panose="020B0604020202020204" pitchFamily="34" charset="0"/>
            </a:endParaRPr>
          </a:p>
        </p:txBody>
      </p:sp>
      <p:pic>
        <p:nvPicPr>
          <p:cNvPr id="25" name="Picture 2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333"/>
          <a:stretch/>
        </p:blipFill>
        <p:spPr>
          <a:xfrm>
            <a:off x="109578" y="559874"/>
            <a:ext cx="5472000" cy="280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80364" y="3160380"/>
            <a:ext cx="1795684" cy="400110"/>
          </a:xfrm>
          <a:prstGeom prst="rect">
            <a:avLst/>
          </a:prstGeom>
          <a:solidFill>
            <a:srgbClr val="FFD9B3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20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8330" y="5949280"/>
            <a:ext cx="737702" cy="400110"/>
          </a:xfrm>
          <a:prstGeom prst="rect">
            <a:avLst/>
          </a:prstGeom>
          <a:solidFill>
            <a:srgbClr val="FFD9B3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M’</a:t>
            </a:r>
            <a:r>
              <a:rPr lang="en-GB" sz="20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endParaRPr lang="en-GB" sz="2000" b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57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2195513" y="6490543"/>
            <a:ext cx="5400675" cy="250825"/>
          </a:xfrm>
          <a:prstGeom prst="rect">
            <a:avLst/>
          </a:prstGeom>
          <a:solidFill>
            <a:srgbClr val="FFFFAB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0033CC"/>
                </a:solidFill>
              </a:rPr>
              <a:t>T511L91 FC run: Forecast scores against operational analysis</a:t>
            </a:r>
            <a:endParaRPr lang="en-US" altLang="en-US" sz="1400" dirty="0">
              <a:solidFill>
                <a:srgbClr val="0033CC"/>
              </a:solidFill>
            </a:endParaRPr>
          </a:p>
        </p:txBody>
      </p:sp>
      <p:sp>
        <p:nvSpPr>
          <p:cNvPr id="22544" name="Text Box 6"/>
          <p:cNvSpPr txBox="1">
            <a:spLocks noChangeArrowheads="1"/>
          </p:cNvSpPr>
          <p:nvPr/>
        </p:nvSpPr>
        <p:spPr bwMode="auto">
          <a:xfrm>
            <a:off x="250825" y="5918200"/>
            <a:ext cx="8316913" cy="318924"/>
          </a:xfrm>
          <a:prstGeom prst="rect">
            <a:avLst/>
          </a:prstGeom>
          <a:solidFill>
            <a:srgbClr val="CDF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0" bIns="36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ts val="600"/>
              </a:spcBef>
              <a:buSzPct val="120000"/>
            </a:pPr>
            <a:r>
              <a:rPr lang="en-GB" altLang="en-US" sz="1600" dirty="0">
                <a:solidFill>
                  <a:schemeClr val="accent2"/>
                </a:solidFill>
              </a:rPr>
              <a:t>  </a:t>
            </a:r>
            <a:r>
              <a:rPr lang="en-GB" altLang="en-US" sz="1600" u="sng" dirty="0">
                <a:solidFill>
                  <a:schemeClr val="accent2"/>
                </a:solidFill>
              </a:rPr>
              <a:t>Anomaly correlation – 3 month experiment:</a:t>
            </a:r>
            <a:r>
              <a:rPr lang="en-GB" altLang="en-US" sz="1600" dirty="0">
                <a:solidFill>
                  <a:schemeClr val="accent2"/>
                </a:solidFill>
              </a:rPr>
              <a:t> </a:t>
            </a:r>
            <a:r>
              <a:rPr lang="en-GB" altLang="en-US" sz="1400" b="0" dirty="0">
                <a:solidFill>
                  <a:schemeClr val="tx1"/>
                </a:solidFill>
              </a:rPr>
              <a:t> bars indicate significance at 95% confidence level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908720"/>
            <a:ext cx="4139951" cy="2466000"/>
            <a:chOff x="684213" y="1079574"/>
            <a:chExt cx="2541587" cy="1557338"/>
          </a:xfrm>
        </p:grpSpPr>
        <p:pic>
          <p:nvPicPr>
            <p:cNvPr id="22535" name="Picture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63"/>
            <a:stretch>
              <a:fillRect/>
            </a:stretch>
          </p:blipFill>
          <p:spPr bwMode="auto">
            <a:xfrm>
              <a:off x="684213" y="1079574"/>
              <a:ext cx="2541587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545" name="Straight Connector 24"/>
            <p:cNvCxnSpPr>
              <a:cxnSpLocks noChangeShapeType="1"/>
            </p:cNvCxnSpPr>
            <p:nvPr/>
          </p:nvCxnSpPr>
          <p:spPr bwMode="auto">
            <a:xfrm>
              <a:off x="917575" y="2060575"/>
              <a:ext cx="226853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395536" y="3411272"/>
            <a:ext cx="4140000" cy="2466000"/>
            <a:chOff x="730250" y="4246563"/>
            <a:chExt cx="2543175" cy="1557337"/>
          </a:xfrm>
        </p:grpSpPr>
        <p:pic>
          <p:nvPicPr>
            <p:cNvPr id="22537" name="Picture 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4"/>
            <a:stretch>
              <a:fillRect/>
            </a:stretch>
          </p:blipFill>
          <p:spPr bwMode="auto">
            <a:xfrm>
              <a:off x="730250" y="4246563"/>
              <a:ext cx="2543175" cy="155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547" name="Straight Connector 22"/>
            <p:cNvCxnSpPr>
              <a:cxnSpLocks noChangeShapeType="1"/>
            </p:cNvCxnSpPr>
            <p:nvPr/>
          </p:nvCxnSpPr>
          <p:spPr bwMode="auto">
            <a:xfrm>
              <a:off x="958850" y="5292752"/>
              <a:ext cx="226695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4716016" y="908720"/>
            <a:ext cx="4140000" cy="2466000"/>
            <a:chOff x="6084888" y="1052513"/>
            <a:chExt cx="2541587" cy="1576387"/>
          </a:xfrm>
        </p:grpSpPr>
        <p:pic>
          <p:nvPicPr>
            <p:cNvPr id="22541" name="Picture 8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4"/>
            <a:stretch>
              <a:fillRect/>
            </a:stretch>
          </p:blipFill>
          <p:spPr bwMode="auto">
            <a:xfrm>
              <a:off x="6084888" y="1052513"/>
              <a:ext cx="2541587" cy="157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551" name="Straight Connector 31"/>
            <p:cNvCxnSpPr>
              <a:cxnSpLocks noChangeShapeType="1"/>
            </p:cNvCxnSpPr>
            <p:nvPr/>
          </p:nvCxnSpPr>
          <p:spPr bwMode="auto">
            <a:xfrm>
              <a:off x="6300788" y="2197031"/>
              <a:ext cx="226695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4741656" y="3411272"/>
            <a:ext cx="4140000" cy="2466000"/>
            <a:chOff x="6084888" y="4244975"/>
            <a:chExt cx="2541587" cy="1557338"/>
          </a:xfrm>
        </p:grpSpPr>
        <p:pic>
          <p:nvPicPr>
            <p:cNvPr id="22543" name="Picture 10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79"/>
            <a:stretch>
              <a:fillRect/>
            </a:stretch>
          </p:blipFill>
          <p:spPr bwMode="auto">
            <a:xfrm>
              <a:off x="6084888" y="4244975"/>
              <a:ext cx="2541587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553" name="Straight Connector 30"/>
            <p:cNvCxnSpPr>
              <a:cxnSpLocks noChangeShapeType="1"/>
            </p:cNvCxnSpPr>
            <p:nvPr/>
          </p:nvCxnSpPr>
          <p:spPr bwMode="auto">
            <a:xfrm>
              <a:off x="6300788" y="5421313"/>
              <a:ext cx="226695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54" name="Text Box 9"/>
          <p:cNvSpPr txBox="1">
            <a:spLocks noChangeArrowheads="1"/>
          </p:cNvSpPr>
          <p:nvPr/>
        </p:nvSpPr>
        <p:spPr bwMode="auto">
          <a:xfrm>
            <a:off x="107950" y="574675"/>
            <a:ext cx="8963025" cy="282575"/>
          </a:xfrm>
          <a:prstGeom prst="rect">
            <a:avLst/>
          </a:prstGeom>
          <a:solidFill>
            <a:srgbClr val="FFF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20000"/>
              </a:spcBef>
              <a:buSzPct val="120000"/>
            </a:pPr>
            <a:r>
              <a:rPr lang="en-GB" altLang="en-US" sz="1600" dirty="0">
                <a:solidFill>
                  <a:schemeClr val="tx1"/>
                </a:solidFill>
              </a:rPr>
              <a:t>Coming just from including the ECMWF linearized physics in 4D-Var </a:t>
            </a:r>
            <a:r>
              <a:rPr lang="en-GB" altLang="en-US" sz="1400" i="1" dirty="0">
                <a:solidFill>
                  <a:schemeClr val="accent2"/>
                </a:solidFill>
              </a:rPr>
              <a:t>(Janisková &amp; Lopez, 2013)  </a:t>
            </a:r>
            <a:endParaRPr lang="en-US" altLang="en-US" sz="1400" i="1" dirty="0">
              <a:solidFill>
                <a:schemeClr val="accent2"/>
              </a:solidFill>
            </a:endParaRPr>
          </a:p>
        </p:txBody>
      </p:sp>
      <p:sp>
        <p:nvSpPr>
          <p:cNvPr id="22556" name="Text Box 9"/>
          <p:cNvSpPr txBox="1">
            <a:spLocks noChangeArrowheads="1"/>
          </p:cNvSpPr>
          <p:nvPr/>
        </p:nvSpPr>
        <p:spPr bwMode="auto">
          <a:xfrm>
            <a:off x="6228184" y="1052736"/>
            <a:ext cx="1800225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0033CC"/>
                </a:solidFill>
              </a:rPr>
              <a:t>200hPa vector wind</a:t>
            </a:r>
            <a:endParaRPr lang="en-US" altLang="en-US" sz="1400" dirty="0">
              <a:solidFill>
                <a:srgbClr val="0033CC"/>
              </a:solidFill>
            </a:endParaRPr>
          </a:p>
        </p:txBody>
      </p:sp>
      <p:sp>
        <p:nvSpPr>
          <p:cNvPr id="22558" name="Rectangle 8"/>
          <p:cNvSpPr>
            <a:spLocks noChangeArrowheads="1"/>
          </p:cNvSpPr>
          <p:nvPr/>
        </p:nvSpPr>
        <p:spPr bwMode="auto">
          <a:xfrm>
            <a:off x="250825" y="90488"/>
            <a:ext cx="85693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SzPts val="2200"/>
              <a:buFont typeface="Comic Sans MS" pitchFamily="66" charset="0"/>
              <a:buNone/>
            </a:pPr>
            <a:r>
              <a:rPr lang="en-US" altLang="en-US" i="1" u="sng" dirty="0">
                <a:solidFill>
                  <a:srgbClr val="FF0000"/>
                </a:solidFill>
                <a:latin typeface="Comic Sans MS" pitchFamily="66" charset="0"/>
              </a:rPr>
              <a:t>Direct</a:t>
            </a:r>
            <a:r>
              <a:rPr lang="en-US" altLang="en-US" i="1" dirty="0">
                <a:solidFill>
                  <a:srgbClr val="FF0000"/>
                </a:solidFill>
                <a:latin typeface="Comic Sans MS" pitchFamily="66" charset="0"/>
              </a:rPr>
              <a:t> relative improvement of forecast scores from linearized physics</a:t>
            </a:r>
            <a:endParaRPr lang="en-US" altLang="en-US" dirty="0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979712" y="1026297"/>
            <a:ext cx="1800225" cy="30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0033CC"/>
                </a:solidFill>
              </a:rPr>
              <a:t>700hPa temperature</a:t>
            </a:r>
            <a:endParaRPr lang="en-US" altLang="en-US" sz="1400" dirty="0">
              <a:solidFill>
                <a:srgbClr val="0033CC"/>
              </a:solidFill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331640" y="1021658"/>
            <a:ext cx="647700" cy="304673"/>
          </a:xfrm>
          <a:prstGeom prst="rect">
            <a:avLst/>
          </a:prstGeom>
          <a:noFill/>
          <a:ln>
            <a:noFill/>
          </a:ln>
        </p:spPr>
        <p:txBody>
          <a:bodyPr wrap="square"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FF0000"/>
                </a:solidFill>
              </a:rPr>
              <a:t>NHem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5580112" y="1052736"/>
            <a:ext cx="648072" cy="251795"/>
          </a:xfrm>
          <a:prstGeom prst="rect">
            <a:avLst/>
          </a:prstGeom>
          <a:noFill/>
          <a:ln>
            <a:noFill/>
          </a:ln>
        </p:spPr>
        <p:txBody>
          <a:bodyPr wrap="square"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FF0000"/>
                </a:solidFill>
              </a:rPr>
              <a:t>NHem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187624" y="3537245"/>
            <a:ext cx="719708" cy="251795"/>
          </a:xfrm>
          <a:prstGeom prst="rect">
            <a:avLst/>
          </a:prstGeom>
          <a:noFill/>
          <a:ln>
            <a:noFill/>
          </a:ln>
        </p:spPr>
        <p:txBody>
          <a:bodyPr wrap="square"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FF0000"/>
                </a:solidFill>
              </a:rPr>
              <a:t>Tropics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436096" y="3501008"/>
            <a:ext cx="805839" cy="251795"/>
          </a:xfrm>
          <a:prstGeom prst="rect">
            <a:avLst/>
          </a:prstGeom>
          <a:noFill/>
          <a:ln>
            <a:noFill/>
          </a:ln>
        </p:spPr>
        <p:txBody>
          <a:bodyPr wrap="square"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FF0000"/>
                </a:solidFill>
              </a:rPr>
              <a:t>Tropics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6909370" y="3975447"/>
            <a:ext cx="172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3600" b="1" baseline="-25000" dirty="0">
                <a:latin typeface="Arial" panose="020B0604020202020204" pitchFamily="34" charset="0"/>
                <a:cs typeface="Arial" panose="020B0604020202020204" pitchFamily="34" charset="0"/>
                <a:sym typeface="ZapfDingbats" pitchFamily="82" charset="2"/>
              </a:rPr>
              <a:t>&gt; 0 = </a:t>
            </a:r>
            <a:r>
              <a:rPr lang="en-GB" altLang="en-US" sz="3600" baseline="-25000" dirty="0">
                <a:sym typeface="ZapfDingbats" pitchFamily="82" charset="2"/>
              </a:rPr>
              <a:t></a:t>
            </a:r>
            <a:endParaRPr lang="en-GB" altLang="en-US" sz="3600" baseline="-25000" dirty="0"/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979687" y="3528837"/>
            <a:ext cx="1800225" cy="30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0033CC"/>
                </a:solidFill>
              </a:rPr>
              <a:t>700hPa temperature</a:t>
            </a:r>
            <a:endParaRPr lang="en-US" altLang="en-US" sz="1400" dirty="0">
              <a:solidFill>
                <a:srgbClr val="0033CC"/>
              </a:solidFill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6156176" y="3501008"/>
            <a:ext cx="1800225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SzPct val="120000"/>
            </a:pPr>
            <a:r>
              <a:rPr lang="en-GB" altLang="en-US" sz="1400" dirty="0">
                <a:solidFill>
                  <a:srgbClr val="0033CC"/>
                </a:solidFill>
              </a:rPr>
              <a:t>200hPa vector wind</a:t>
            </a:r>
            <a:endParaRPr lang="en-US" altLang="en-US" sz="1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57AA32-F1CA-47F9-8235-E1C0101984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5380" r="4000"/>
          <a:stretch/>
        </p:blipFill>
        <p:spPr>
          <a:xfrm>
            <a:off x="155849" y="929519"/>
            <a:ext cx="4704183" cy="3548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EFFE5F-2AD4-4CCB-9236-77CD5C682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t="5128" r="10037"/>
          <a:stretch/>
        </p:blipFill>
        <p:spPr>
          <a:xfrm>
            <a:off x="5713647" y="2080966"/>
            <a:ext cx="2962809" cy="1588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AB1B0B-B9E2-472A-BB75-BC4D30DF4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5687" r="7756"/>
          <a:stretch/>
        </p:blipFill>
        <p:spPr>
          <a:xfrm>
            <a:off x="4735911" y="4092862"/>
            <a:ext cx="4300585" cy="2192455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CB86EF8A-142E-441A-B5E5-22271787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437112"/>
            <a:ext cx="4104456" cy="52879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xtLst/>
        </p:spPr>
        <p:txBody>
          <a:bodyPr wrap="square" t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33CC"/>
              </a:buClr>
              <a:buSzPts val="1400"/>
              <a:buNone/>
            </a:pPr>
            <a:r>
              <a:rPr lang="en-GB" altLang="en-US" sz="1600" dirty="0">
                <a:latin typeface="Helvetica" panose="020B0604020202020204" pitchFamily="34" charset="0"/>
              </a:rPr>
              <a:t>Verification of forecast against TRMM data for 7 days of 4D-Var cycling: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C87C19-741D-4B44-A70B-567CF76EEB98}"/>
              </a:ext>
            </a:extLst>
          </p:cNvPr>
          <p:cNvSpPr txBox="1"/>
          <p:nvPr/>
        </p:nvSpPr>
        <p:spPr>
          <a:xfrm>
            <a:off x="6041137" y="183690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tx1"/>
                </a:solidFill>
              </a:rPr>
              <a:t>Situation: 20070801 00 UTC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28E398-F9F9-405C-BD3F-81EDF09C1D28}"/>
              </a:ext>
            </a:extLst>
          </p:cNvPr>
          <p:cNvSpPr txBox="1"/>
          <p:nvPr/>
        </p:nvSpPr>
        <p:spPr>
          <a:xfrm>
            <a:off x="4797913" y="3284984"/>
            <a:ext cx="108012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GB" sz="1400" dirty="0">
                <a:solidFill>
                  <a:srgbClr val="0033CC"/>
                </a:solidFill>
              </a:rPr>
              <a:t>Cloud radar </a:t>
            </a:r>
          </a:p>
          <a:p>
            <a:pPr>
              <a:lnSpc>
                <a:spcPts val="1300"/>
              </a:lnSpc>
            </a:pPr>
            <a:r>
              <a:rPr lang="en-GB" sz="1400" dirty="0">
                <a:solidFill>
                  <a:srgbClr val="0033CC"/>
                </a:solidFill>
              </a:rPr>
              <a:t>reflectivity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06537" y="90488"/>
            <a:ext cx="838594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ts val="2200"/>
              <a:buFont typeface="Comic Sans MS" pitchFamily="66" charset="0"/>
              <a:buNone/>
            </a:pPr>
            <a:r>
              <a:rPr lang="en-US" altLang="en-US" sz="1700" i="1" u="sng" dirty="0">
                <a:solidFill>
                  <a:srgbClr val="FF0000"/>
                </a:solidFill>
                <a:latin typeface="Comic Sans MS" pitchFamily="66" charset="0"/>
              </a:rPr>
              <a:t>Indirect</a:t>
            </a:r>
            <a:r>
              <a:rPr lang="en-US" altLang="en-US" sz="1700" i="1" dirty="0">
                <a:solidFill>
                  <a:srgbClr val="FF0000"/>
                </a:solidFill>
                <a:latin typeface="Comic Sans MS" pitchFamily="66" charset="0"/>
              </a:rPr>
              <a:t> relative improvement of forecast scores from linearized physics</a:t>
            </a:r>
            <a:endParaRPr lang="en-US" altLang="en-US" sz="17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0825" y="574675"/>
            <a:ext cx="8642350" cy="282575"/>
          </a:xfrm>
          <a:prstGeom prst="rect">
            <a:avLst/>
          </a:prstGeom>
          <a:solidFill>
            <a:srgbClr val="FFF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20000"/>
              </a:spcBef>
              <a:buSzPct val="120000"/>
            </a:pPr>
            <a:r>
              <a:rPr lang="en-GB" altLang="en-US" sz="160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Using observations directly related to the physical processes </a:t>
            </a:r>
            <a:r>
              <a:rPr lang="en-GB" altLang="en-US" sz="1600" b="0" i="1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(e.g. rain, clouds,…) </a:t>
            </a:r>
            <a:endParaRPr lang="en-US" altLang="en-US" sz="1600" b="0" i="1" dirty="0">
              <a:solidFill>
                <a:schemeClr val="tx1"/>
              </a:solidFill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554E780F-A3E2-4057-BD4A-606A75894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1" y="939638"/>
            <a:ext cx="3744415" cy="833178"/>
          </a:xfrm>
          <a:prstGeom prst="rect">
            <a:avLst/>
          </a:prstGeom>
          <a:solidFill>
            <a:srgbClr val="FFD9B3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tIns="46800" bIns="468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>
              <a:buSzPct val="150000"/>
            </a:pPr>
            <a:r>
              <a:rPr lang="en-GB" altLang="en-US" sz="1600" b="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Example: </a:t>
            </a:r>
            <a:r>
              <a:rPr lang="en-GB" altLang="en-US" sz="160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4D-Var assimilation of </a:t>
            </a:r>
            <a:r>
              <a:rPr lang="en-GB" altLang="en-US" sz="1600" dirty="0" err="1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CloudSat</a:t>
            </a:r>
            <a:r>
              <a:rPr lang="en-GB" altLang="en-US" sz="1600" dirty="0">
                <a:solidFill>
                  <a:schemeClr val="tx1"/>
                </a:solidFill>
                <a:ea typeface="Helvetica" pitchFamily="34" charset="0"/>
                <a:cs typeface="Helvetica" pitchFamily="34" charset="0"/>
              </a:rPr>
              <a:t> cloud radar reflectivity and CALIPSO cloud lidar backscatter</a:t>
            </a:r>
          </a:p>
        </p:txBody>
      </p:sp>
      <p:sp>
        <p:nvSpPr>
          <p:cNvPr id="14" name="Textfeld 16">
            <a:extLst>
              <a:ext uri="{FF2B5EF4-FFF2-40B4-BE49-F238E27FC236}">
                <a16:creationId xmlns:a16="http://schemas.microsoft.com/office/drawing/2014/main" xmlns="" id="{85DC1822-B2F1-4A79-BEA5-B1E41224F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57" y="1015983"/>
            <a:ext cx="2286942" cy="2474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09" tIns="31105" rIns="62209" bIns="31105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US" altLang="en-US" sz="1200" dirty="0">
                <a:solidFill>
                  <a:schemeClr val="tx1"/>
                </a:solidFill>
              </a:rPr>
              <a:t>OBS radar reflectivity (</a:t>
            </a:r>
            <a:r>
              <a:rPr lang="en-US" altLang="en-US" sz="1200" dirty="0" err="1">
                <a:solidFill>
                  <a:schemeClr val="tx1"/>
                </a:solidFill>
              </a:rPr>
              <a:t>dBZ</a:t>
            </a:r>
            <a:r>
              <a:rPr lang="en-US" altLang="en-US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6B917DCB-0431-4509-B94A-AA253809B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49" y="5048057"/>
            <a:ext cx="4560167" cy="1146044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 wrap="square" lIns="18000" tIns="3600" rIns="18000" bIns="36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u="sng" dirty="0">
                <a:solidFill>
                  <a:schemeClr val="tx1"/>
                </a:solidFill>
              </a:rPr>
              <a:t>Assimilation of </a:t>
            </a:r>
            <a:r>
              <a:rPr lang="en-GB" altLang="en-US" sz="1600" b="0" u="sng" dirty="0" err="1">
                <a:solidFill>
                  <a:schemeClr val="tx1"/>
                </a:solidFill>
              </a:rPr>
              <a:t>CloudSat</a:t>
            </a:r>
            <a:r>
              <a:rPr lang="en-GB" altLang="en-US" sz="1600" b="0" u="sng" dirty="0">
                <a:solidFill>
                  <a:schemeClr val="tx1"/>
                </a:solidFill>
              </a:rPr>
              <a:t> and CALIPSO </a:t>
            </a:r>
            <a:r>
              <a:rPr lang="en-GB" altLang="en-US" sz="1600" b="0" u="sng" dirty="0" err="1">
                <a:solidFill>
                  <a:schemeClr val="tx1"/>
                </a:solidFill>
              </a:rPr>
              <a:t>obs</a:t>
            </a:r>
            <a:r>
              <a:rPr lang="en-GB" altLang="en-US" sz="1600" b="0" u="sng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600"/>
              </a:spcBef>
              <a:buSzPct val="120000"/>
              <a:buFont typeface="Helvetica" panose="020B0604020202020204" pitchFamily="34" charset="0"/>
              <a:buChar char="‒"/>
            </a:pPr>
            <a:r>
              <a:rPr lang="en-GB" altLang="en-US" sz="1600" b="0" dirty="0">
                <a:solidFill>
                  <a:schemeClr val="tx1"/>
                </a:solidFill>
              </a:rPr>
              <a:t>a positive impact on analysis fit to </a:t>
            </a:r>
            <a:r>
              <a:rPr lang="en-GB" altLang="en-US" sz="1600" b="0" dirty="0" err="1">
                <a:solidFill>
                  <a:schemeClr val="tx1"/>
                </a:solidFill>
              </a:rPr>
              <a:t>obs</a:t>
            </a:r>
            <a:r>
              <a:rPr lang="en-GB" altLang="en-US" sz="1600" b="0" dirty="0">
                <a:solidFill>
                  <a:schemeClr val="tx1"/>
                </a:solidFill>
              </a:rPr>
              <a:t> and subsequent short-term forecast</a:t>
            </a:r>
          </a:p>
          <a:p>
            <a:pPr lvl="1">
              <a:spcBef>
                <a:spcPts val="600"/>
              </a:spcBef>
              <a:buSzPct val="120000"/>
              <a:buFont typeface="Helvetica" panose="020B0604020202020204" pitchFamily="34" charset="0"/>
              <a:buChar char="‒"/>
            </a:pPr>
            <a:r>
              <a:rPr lang="en-GB" altLang="en-US" sz="1600" b="0" dirty="0">
                <a:solidFill>
                  <a:schemeClr val="tx1"/>
                </a:solidFill>
              </a:rPr>
              <a:t>improving forecast of rain rates in Tropics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EEFCF16F-2290-469E-9514-2122D8261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638" y="4055173"/>
            <a:ext cx="3537890" cy="38003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xtLst/>
        </p:spPr>
        <p:txBody>
          <a:bodyPr wrap="square" t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*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3333CC"/>
              </a:buClr>
              <a:buSzPts val="1400"/>
              <a:buNone/>
            </a:pPr>
            <a:r>
              <a:rPr lang="en-GB" altLang="en-US" sz="1400" dirty="0">
                <a:solidFill>
                  <a:srgbClr val="0033CC"/>
                </a:solidFill>
                <a:latin typeface="Helvetica" panose="020B0604020202020204" pitchFamily="34" charset="0"/>
              </a:rPr>
              <a:t>REF</a:t>
            </a:r>
            <a:r>
              <a:rPr lang="en-GB" altLang="en-US" sz="1400" b="0" dirty="0">
                <a:latin typeface="Helvetica" panose="020B0604020202020204" pitchFamily="34" charset="0"/>
              </a:rPr>
              <a:t> – all standard observations</a:t>
            </a: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CC"/>
              </a:buClr>
              <a:buSzPts val="1400"/>
              <a:buNone/>
            </a:pPr>
            <a:r>
              <a:rPr lang="en-GB" altLang="en-US" sz="1400" dirty="0">
                <a:solidFill>
                  <a:srgbClr val="FF0000"/>
                </a:solidFill>
                <a:latin typeface="Helvetica" panose="020B0604020202020204" pitchFamily="34" charset="0"/>
              </a:rPr>
              <a:t>EXP</a:t>
            </a:r>
            <a:r>
              <a:rPr lang="en-GB" altLang="en-US" sz="1400" b="0" dirty="0">
                <a:latin typeface="Helvetica" panose="020B0604020202020204" pitchFamily="34" charset="0"/>
              </a:rPr>
              <a:t> – all standard </a:t>
            </a:r>
            <a:r>
              <a:rPr lang="en-GB" altLang="en-US" sz="1400" b="0" dirty="0" err="1">
                <a:latin typeface="Helvetica" panose="020B0604020202020204" pitchFamily="34" charset="0"/>
              </a:rPr>
              <a:t>obs</a:t>
            </a:r>
            <a:r>
              <a:rPr lang="en-GB" altLang="en-US" sz="1400" b="0" dirty="0">
                <a:latin typeface="Helvetica" panose="020B0604020202020204" pitchFamily="34" charset="0"/>
              </a:rPr>
              <a:t> + cloud </a:t>
            </a:r>
            <a:r>
              <a:rPr lang="en-GB" altLang="en-US" sz="1400" b="0" dirty="0" err="1">
                <a:latin typeface="Helvetica" panose="020B0604020202020204" pitchFamily="34" charset="0"/>
              </a:rPr>
              <a:t>radar&amp;lidar</a:t>
            </a:r>
            <a:endParaRPr lang="en-GB" altLang="en-US" sz="1400" b="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9055" r="-14" b="-26"/>
          <a:stretch>
            <a:fillRect/>
          </a:stretch>
        </p:blipFill>
        <p:spPr bwMode="auto">
          <a:xfrm>
            <a:off x="107504" y="1979613"/>
            <a:ext cx="6266129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3400" y="71438"/>
            <a:ext cx="8153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 b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120000"/>
              <a:buFontTx/>
              <a:buChar char=" "/>
            </a:pPr>
            <a:r>
              <a:rPr lang="en-GB" altLang="en-US" sz="2000" i="1">
                <a:solidFill>
                  <a:srgbClr val="FF0000"/>
                </a:solidFill>
                <a:latin typeface="Comic Sans MS" pitchFamily="66" charset="0"/>
              </a:rPr>
              <a:t>Using linearized physics in singular vector computation</a:t>
            </a:r>
            <a:endParaRPr lang="en-US" alt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6376808" y="3339300"/>
            <a:ext cx="2546442" cy="1081087"/>
          </a:xfrm>
          <a:prstGeom prst="rect">
            <a:avLst/>
          </a:prstGeom>
        </p:spPr>
        <p:txBody>
          <a:bodyPr lIns="68580" tIns="26402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600"/>
              </a:spcBef>
              <a:tabLst>
                <a:tab pos="491729" algn="l"/>
                <a:tab pos="984647" algn="l"/>
                <a:tab pos="1476375" algn="l"/>
                <a:tab pos="1969294" algn="l"/>
                <a:tab pos="2462213" algn="l"/>
                <a:tab pos="2953941" algn="l"/>
                <a:tab pos="3446860" algn="l"/>
                <a:tab pos="3939779" algn="l"/>
                <a:tab pos="4431506" algn="l"/>
                <a:tab pos="4924425" algn="l"/>
                <a:tab pos="5417344" algn="l"/>
                <a:tab pos="5909072" algn="l"/>
              </a:tabLst>
              <a:defRPr/>
            </a:pPr>
            <a:r>
              <a:rPr lang="en-GB" sz="1400" b="0" u="sng" kern="0" dirty="0">
                <a:solidFill>
                  <a:schemeClr val="accent2"/>
                </a:solidFill>
                <a:latin typeface="Helvetica" pitchFamily="-1" charset="0"/>
                <a:ea typeface="Helvetica" pitchFamily="-1" charset="0"/>
                <a:cs typeface="Helvetica" pitchFamily="-1" charset="0"/>
              </a:rPr>
              <a:t>Composites of vertical integrated Total Energy of initial SVs 1-5</a:t>
            </a:r>
          </a:p>
          <a:p>
            <a:pPr>
              <a:spcBef>
                <a:spcPts val="600"/>
              </a:spcBef>
              <a:tabLst>
                <a:tab pos="491729" algn="l"/>
                <a:tab pos="984647" algn="l"/>
                <a:tab pos="1476375" algn="l"/>
                <a:tab pos="1969294" algn="l"/>
                <a:tab pos="2462213" algn="l"/>
                <a:tab pos="2953941" algn="l"/>
                <a:tab pos="3446860" algn="l"/>
                <a:tab pos="3939779" algn="l"/>
                <a:tab pos="4431506" algn="l"/>
                <a:tab pos="4924425" algn="l"/>
                <a:tab pos="5417344" algn="l"/>
                <a:tab pos="5909072" algn="l"/>
              </a:tabLst>
              <a:defRPr/>
            </a:pPr>
            <a:r>
              <a:rPr lang="en-GB" sz="1400" b="0" kern="0" dirty="0">
                <a:solidFill>
                  <a:schemeClr val="tx1"/>
                </a:solidFill>
                <a:latin typeface="Helvetica" pitchFamily="-1" charset="0"/>
                <a:ea typeface="Helvetica" pitchFamily="-1" charset="0"/>
                <a:cs typeface="Helvetica" pitchFamily="-1" charset="0"/>
              </a:rPr>
              <a:t>Tropical cyclone (TC) Helene   (16 – 24 Sept. 2006)</a:t>
            </a:r>
            <a:endParaRPr lang="de-DE" sz="1400" b="0" kern="0" dirty="0">
              <a:solidFill>
                <a:schemeClr val="tx1"/>
              </a:solidFill>
              <a:latin typeface="Helvetica" pitchFamily="-1" charset="0"/>
              <a:ea typeface="Helvetica" pitchFamily="-1" charset="0"/>
              <a:cs typeface="Helvetica" pitchFamily="-1" charset="0"/>
            </a:endParaRPr>
          </a:p>
        </p:txBody>
      </p:sp>
      <p:sp>
        <p:nvSpPr>
          <p:cNvPr id="30726" name="Textfeld 16"/>
          <p:cNvSpPr txBox="1">
            <a:spLocks noChangeArrowheads="1"/>
          </p:cNvSpPr>
          <p:nvPr/>
        </p:nvSpPr>
        <p:spPr bwMode="auto">
          <a:xfrm>
            <a:off x="3907904" y="4568825"/>
            <a:ext cx="16002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209" tIns="31105" rIns="62209" bIns="31105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US" altLang="en-US" sz="1400" dirty="0" err="1"/>
              <a:t>Dry+Moist</a:t>
            </a:r>
            <a:r>
              <a:rPr lang="en-US" altLang="en-US" sz="1400" dirty="0"/>
              <a:t>: T</a:t>
            </a:r>
            <a:r>
              <a:rPr lang="en-US" altLang="en-US" sz="1400" baseline="-25000" dirty="0"/>
              <a:t>L</a:t>
            </a:r>
            <a:r>
              <a:rPr lang="en-US" altLang="en-US" sz="1400" dirty="0"/>
              <a:t>255</a:t>
            </a:r>
          </a:p>
        </p:txBody>
      </p:sp>
      <p:sp>
        <p:nvSpPr>
          <p:cNvPr id="30727" name="Textfeld 17"/>
          <p:cNvSpPr txBox="1">
            <a:spLocks noChangeArrowheads="1"/>
          </p:cNvSpPr>
          <p:nvPr/>
        </p:nvSpPr>
        <p:spPr bwMode="auto">
          <a:xfrm>
            <a:off x="514821" y="4568825"/>
            <a:ext cx="2112963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209" tIns="31105" rIns="62209" bIns="31105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US" altLang="en-US" sz="1400" dirty="0" err="1"/>
              <a:t>SimpDry</a:t>
            </a:r>
            <a:r>
              <a:rPr lang="en-US" altLang="en-US" sz="1400" dirty="0"/>
              <a:t>: T</a:t>
            </a:r>
            <a:r>
              <a:rPr lang="en-US" altLang="en-US" sz="1400" baseline="-25000" dirty="0"/>
              <a:t>L</a:t>
            </a:r>
            <a:r>
              <a:rPr lang="en-US" altLang="en-US" sz="1400" dirty="0"/>
              <a:t>255 ≈ </a:t>
            </a:r>
            <a:r>
              <a:rPr lang="en-US" altLang="en-US" sz="1400" u="sng" dirty="0"/>
              <a:t>80km</a:t>
            </a:r>
          </a:p>
        </p:txBody>
      </p:sp>
      <p:sp>
        <p:nvSpPr>
          <p:cNvPr id="30730" name="Text Box 3"/>
          <p:cNvSpPr txBox="1">
            <a:spLocks noChangeArrowheads="1"/>
          </p:cNvSpPr>
          <p:nvPr/>
        </p:nvSpPr>
        <p:spPr bwMode="auto">
          <a:xfrm>
            <a:off x="107504" y="620688"/>
            <a:ext cx="8892482" cy="1154162"/>
          </a:xfrm>
          <a:prstGeom prst="rect">
            <a:avLst/>
          </a:prstGeom>
          <a:solidFill>
            <a:srgbClr val="FFF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marL="144000" indent="-144000"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600" b="0" dirty="0"/>
              <a:t>Singular vectors (SVs) used to generate perturbations to the initial conditions in EPS of ECMWF</a:t>
            </a:r>
          </a:p>
          <a:p>
            <a:pPr marL="144000" indent="-144000" eaLnBrk="1" hangingPunct="1"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en-US" sz="1600" b="0" dirty="0"/>
              <a:t>SVs = </a:t>
            </a:r>
            <a:r>
              <a:rPr lang="en-GB" altLang="en-US" sz="1600" b="0" u="sng" dirty="0"/>
              <a:t>the fastest-growing perturbations over a finite time interval</a:t>
            </a:r>
            <a:r>
              <a:rPr lang="en-GB" altLang="en-US" sz="1600" b="0" dirty="0"/>
              <a:t> </a:t>
            </a:r>
          </a:p>
          <a:p>
            <a:pPr eaLnBrk="1" hangingPunct="1">
              <a:buClr>
                <a:schemeClr val="tx2"/>
              </a:buClr>
              <a:buSzPct val="120000"/>
            </a:pPr>
            <a:r>
              <a:rPr lang="en-GB" altLang="en-US" sz="1600" b="0" dirty="0">
                <a:ea typeface="Helvetica" pitchFamily="34" charset="0"/>
                <a:cs typeface="Helvetica" pitchFamily="34" charset="0"/>
              </a:rPr>
              <a:t>                                 → </a:t>
            </a:r>
            <a:r>
              <a:rPr lang="en-GB" altLang="en-US" sz="1600" b="0" i="1" dirty="0"/>
              <a:t>sampling the dynamically most  relevant structures to dominate</a:t>
            </a:r>
          </a:p>
          <a:p>
            <a:pPr eaLnBrk="1" hangingPunct="1">
              <a:buClr>
                <a:schemeClr val="tx2"/>
              </a:buClr>
              <a:buSzPct val="120000"/>
            </a:pPr>
            <a:r>
              <a:rPr lang="en-GB" altLang="en-US" sz="1600" b="0" i="1" dirty="0"/>
              <a:t>                                     the uncertainty sometime in future</a:t>
            </a: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179388" y="5013325"/>
            <a:ext cx="8758237" cy="123825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 tIns="3600" bIns="3600">
            <a:spAutoFit/>
          </a:bodyPr>
          <a:lstStyle>
            <a:lvl1pPr marL="285750" indent="-285750"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GB" altLang="en-US" sz="1500" b="0" dirty="0"/>
              <a:t>With including more </a:t>
            </a:r>
            <a:r>
              <a:rPr lang="en-GB" altLang="en-US" sz="1500" b="0" dirty="0" err="1"/>
              <a:t>diabatic</a:t>
            </a:r>
            <a:r>
              <a:rPr lang="en-GB" altLang="en-US" sz="1500" b="0" dirty="0"/>
              <a:t> processes in SV calculation:</a:t>
            </a:r>
          </a:p>
          <a:p>
            <a:r>
              <a:rPr lang="en-GB" altLang="en-US" sz="1500" b="0" dirty="0"/>
              <a:t>                </a:t>
            </a:r>
            <a:r>
              <a:rPr lang="en-GB" altLang="en-US" sz="1500" b="0" dirty="0">
                <a:ea typeface="Helvetica" pitchFamily="34" charset="0"/>
                <a:cs typeface="Helvetica" pitchFamily="34" charset="0"/>
              </a:rPr>
              <a:t>→ </a:t>
            </a:r>
            <a:r>
              <a:rPr lang="en-GB" altLang="en-US" sz="1500" b="0" i="1" dirty="0">
                <a:ea typeface="Helvetica" pitchFamily="34" charset="0"/>
                <a:cs typeface="Helvetica" pitchFamily="34" charset="0"/>
              </a:rPr>
              <a:t>more SV structures associated directly with the TC than other flow features</a:t>
            </a:r>
            <a:endParaRPr lang="en-GB" altLang="en-US" sz="1500" b="0" i="1" dirty="0"/>
          </a:p>
          <a:p>
            <a:r>
              <a:rPr lang="en-GB" altLang="en-US" sz="1500" b="0" dirty="0">
                <a:ea typeface="Helvetica" pitchFamily="34" charset="0"/>
                <a:cs typeface="Helvetica" pitchFamily="34" charset="0"/>
              </a:rPr>
              <a:t>                → </a:t>
            </a:r>
            <a:r>
              <a:rPr lang="en-GB" altLang="en-US" sz="1500" b="0" i="1" dirty="0">
                <a:ea typeface="Helvetica" pitchFamily="34" charset="0"/>
                <a:cs typeface="Helvetica" pitchFamily="34" charset="0"/>
              </a:rPr>
              <a:t>baroclinic flow enhanced closer to the centre of TC when accounting for moist processes</a:t>
            </a:r>
            <a:endParaRPr lang="en-GB" altLang="en-US" sz="1500" b="0" i="1" dirty="0"/>
          </a:p>
          <a:p>
            <a:pPr>
              <a:spcBef>
                <a:spcPts val="600"/>
              </a:spcBef>
              <a:buFont typeface="Helvetica" pitchFamily="34" charset="0"/>
              <a:buChar char="•"/>
            </a:pPr>
            <a:r>
              <a:rPr lang="en-GB" altLang="en-US" sz="1500" b="0" dirty="0"/>
              <a:t>If used to initialize EPS, higher resolution moist SVs → larger spread of wind speed, track and </a:t>
            </a:r>
          </a:p>
          <a:p>
            <a:r>
              <a:rPr lang="en-GB" altLang="en-US" sz="1500" b="0" dirty="0"/>
              <a:t>                                                                                               intensity of TC</a:t>
            </a:r>
          </a:p>
        </p:txBody>
      </p:sp>
      <p:sp>
        <p:nvSpPr>
          <p:cNvPr id="30732" name="Rectangle 1"/>
          <p:cNvSpPr>
            <a:spLocks noChangeArrowheads="1"/>
          </p:cNvSpPr>
          <p:nvPr/>
        </p:nvSpPr>
        <p:spPr bwMode="auto">
          <a:xfrm>
            <a:off x="174625" y="6351588"/>
            <a:ext cx="3460750" cy="39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buSzPct val="120000"/>
            </a:pPr>
            <a:r>
              <a:rPr lang="en-GB" altLang="en-US" sz="1200">
                <a:solidFill>
                  <a:schemeClr val="tx1"/>
                </a:solidFill>
              </a:rPr>
              <a:t>SimpDry = only very simple vertical diffusion</a:t>
            </a:r>
          </a:p>
          <a:p>
            <a:pPr>
              <a:buSzPct val="120000"/>
            </a:pPr>
            <a:r>
              <a:rPr lang="en-GB" altLang="en-US" sz="1200">
                <a:solidFill>
                  <a:schemeClr val="tx1"/>
                </a:solidFill>
              </a:rPr>
              <a:t>            and surface drag of </a:t>
            </a:r>
            <a:r>
              <a:rPr lang="en-GB" altLang="en-US" sz="1200" i="1">
                <a:solidFill>
                  <a:schemeClr val="tx1"/>
                </a:solidFill>
              </a:rPr>
              <a:t>Buizza (1994)</a:t>
            </a:r>
          </a:p>
        </p:txBody>
      </p:sp>
      <p:sp>
        <p:nvSpPr>
          <p:cNvPr id="30733" name="Rectangle 1"/>
          <p:cNvSpPr>
            <a:spLocks noChangeArrowheads="1"/>
          </p:cNvSpPr>
          <p:nvPr/>
        </p:nvSpPr>
        <p:spPr bwMode="auto">
          <a:xfrm>
            <a:off x="5930900" y="6381750"/>
            <a:ext cx="1563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sz="1400" i="1">
                <a:solidFill>
                  <a:schemeClr val="accent2"/>
                </a:solidFill>
              </a:rPr>
              <a:t>Lang et al., 2012</a:t>
            </a:r>
          </a:p>
        </p:txBody>
      </p:sp>
    </p:spTree>
    <p:extLst>
      <p:ext uri="{BB962C8B-B14F-4D97-AF65-F5344CB8AC3E}">
        <p14:creationId xmlns:p14="http://schemas.microsoft.com/office/powerpoint/2010/main" val="13611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20000"/>
          <a:buFontTx/>
          <a:buChar char=" 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20000"/>
          <a:buFontTx/>
          <a:buChar char=" 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71831</TotalTime>
  <Words>2416</Words>
  <Application>Microsoft Office PowerPoint</Application>
  <PresentationFormat>On-screen Show (4:3)</PresentationFormat>
  <Paragraphs>299</Paragraphs>
  <Slides>22</Slides>
  <Notes>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EarthCARE workshop 2007 - opt.depth assimilation</dc:title>
  <dc:creator>MARTA JANISKOVA</dc:creator>
  <cp:lastModifiedBy>Adjoint</cp:lastModifiedBy>
  <cp:revision>980</cp:revision>
  <cp:lastPrinted>2017-09-04T08:26:22Z</cp:lastPrinted>
  <dcterms:created xsi:type="dcterms:W3CDTF">2000-10-10T14:29:24Z</dcterms:created>
  <dcterms:modified xsi:type="dcterms:W3CDTF">2018-07-02T07:13:47Z</dcterms:modified>
</cp:coreProperties>
</file>