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37"/>
  </p:notesMasterIdLst>
  <p:sldIdLst>
    <p:sldId id="396" r:id="rId3"/>
    <p:sldId id="446" r:id="rId4"/>
    <p:sldId id="403" r:id="rId5"/>
    <p:sldId id="447" r:id="rId6"/>
    <p:sldId id="404" r:id="rId7"/>
    <p:sldId id="351" r:id="rId8"/>
    <p:sldId id="453" r:id="rId9"/>
    <p:sldId id="454" r:id="rId10"/>
    <p:sldId id="451" r:id="rId11"/>
    <p:sldId id="431" r:id="rId12"/>
    <p:sldId id="345" r:id="rId13"/>
    <p:sldId id="433" r:id="rId14"/>
    <p:sldId id="343" r:id="rId15"/>
    <p:sldId id="344" r:id="rId16"/>
    <p:sldId id="381" r:id="rId17"/>
    <p:sldId id="440" r:id="rId18"/>
    <p:sldId id="435" r:id="rId19"/>
    <p:sldId id="436" r:id="rId20"/>
    <p:sldId id="437" r:id="rId21"/>
    <p:sldId id="438" r:id="rId22"/>
    <p:sldId id="439" r:id="rId23"/>
    <p:sldId id="422" r:id="rId24"/>
    <p:sldId id="364" r:id="rId25"/>
    <p:sldId id="348" r:id="rId26"/>
    <p:sldId id="347" r:id="rId27"/>
    <p:sldId id="423" r:id="rId28"/>
    <p:sldId id="424" r:id="rId29"/>
    <p:sldId id="425" r:id="rId30"/>
    <p:sldId id="426" r:id="rId31"/>
    <p:sldId id="427" r:id="rId32"/>
    <p:sldId id="428" r:id="rId33"/>
    <p:sldId id="443" r:id="rId34"/>
    <p:sldId id="444" r:id="rId35"/>
    <p:sldId id="445" r:id="rId36"/>
  </p:sldIdLst>
  <p:sldSz cx="9144000" cy="5143500" type="screen16x9"/>
  <p:notesSz cx="7102475" cy="1023302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71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75" autoAdjust="0"/>
    <p:restoredTop sz="94700" autoAdjust="0"/>
  </p:normalViewPr>
  <p:slideViewPr>
    <p:cSldViewPr>
      <p:cViewPr varScale="1">
        <p:scale>
          <a:sx n="80" d="100"/>
          <a:sy n="80" d="100"/>
        </p:scale>
        <p:origin x="636" y="40"/>
      </p:cViewPr>
      <p:guideLst>
        <p:guide orient="horz" pos="1620"/>
        <p:guide pos="2880"/>
        <p:guide orient="horz" pos="1711"/>
      </p:guideLst>
    </p:cSldViewPr>
  </p:slideViewPr>
  <p:outlineViewPr>
    <p:cViewPr>
      <p:scale>
        <a:sx n="33" d="100"/>
        <a:sy n="33" d="100"/>
      </p:scale>
      <p:origin x="0" y="1510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0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7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4" Type="http://schemas.openxmlformats.org/officeDocument/2006/relationships/image" Target="../media/image9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4" Type="http://schemas.openxmlformats.org/officeDocument/2006/relationships/image" Target="../media/image91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13" Type="http://schemas.openxmlformats.org/officeDocument/2006/relationships/image" Target="../media/image110.wmf"/><Relationship Id="rId3" Type="http://schemas.openxmlformats.org/officeDocument/2006/relationships/image" Target="../media/image100.wmf"/><Relationship Id="rId7" Type="http://schemas.openxmlformats.org/officeDocument/2006/relationships/image" Target="../media/image104.wmf"/><Relationship Id="rId12" Type="http://schemas.openxmlformats.org/officeDocument/2006/relationships/image" Target="../media/image109.wmf"/><Relationship Id="rId2" Type="http://schemas.openxmlformats.org/officeDocument/2006/relationships/image" Target="../media/image99.wmf"/><Relationship Id="rId16" Type="http://schemas.openxmlformats.org/officeDocument/2006/relationships/image" Target="../media/image113.wmf"/><Relationship Id="rId1" Type="http://schemas.openxmlformats.org/officeDocument/2006/relationships/image" Target="../media/image98.wmf"/><Relationship Id="rId6" Type="http://schemas.openxmlformats.org/officeDocument/2006/relationships/image" Target="../media/image103.wmf"/><Relationship Id="rId11" Type="http://schemas.openxmlformats.org/officeDocument/2006/relationships/image" Target="../media/image108.wmf"/><Relationship Id="rId5" Type="http://schemas.openxmlformats.org/officeDocument/2006/relationships/image" Target="../media/image102.wmf"/><Relationship Id="rId15" Type="http://schemas.openxmlformats.org/officeDocument/2006/relationships/image" Target="../media/image112.wmf"/><Relationship Id="rId10" Type="http://schemas.openxmlformats.org/officeDocument/2006/relationships/image" Target="../media/image107.wmf"/><Relationship Id="rId4" Type="http://schemas.openxmlformats.org/officeDocument/2006/relationships/image" Target="../media/image101.wmf"/><Relationship Id="rId9" Type="http://schemas.openxmlformats.org/officeDocument/2006/relationships/image" Target="../media/image106.wmf"/><Relationship Id="rId14" Type="http://schemas.openxmlformats.org/officeDocument/2006/relationships/image" Target="../media/image1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F2C4C2F6-43CD-480A-AE54-AC981FBEAF8D}" type="datetimeFigureOut">
              <a:rPr kumimoji="1" lang="ja-JP" altLang="en-US" smtClean="0"/>
              <a:t>2018/7/6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6763"/>
            <a:ext cx="682307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248" y="4860687"/>
            <a:ext cx="5681980" cy="4604861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3C45D6A8-1FF5-49DD-9CF3-046DC323D7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1472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D6A8-1FF5-49DD-9CF3-046DC323D781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060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D6A8-1FF5-49DD-9CF3-046DC323D781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3524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D6A8-1FF5-49DD-9CF3-046DC323D781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6569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D6A8-1FF5-49DD-9CF3-046DC323D781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9873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D6A8-1FF5-49DD-9CF3-046DC323D781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9772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5D6A8-1FF5-49DD-9CF3-046DC323D781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4587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jpeg"/><Relationship Id="rId11" Type="http://schemas.openxmlformats.org/officeDocument/2006/relationships/image" Target="../media/image3.png"/><Relationship Id="rId5" Type="http://schemas.openxmlformats.org/officeDocument/2006/relationships/image" Target="../media/image19.jpeg"/><Relationship Id="rId10" Type="http://schemas.openxmlformats.org/officeDocument/2006/relationships/image" Target="../media/image15.png"/><Relationship Id="rId4" Type="http://schemas.openxmlformats.org/officeDocument/2006/relationships/image" Target="../media/image18.jpeg"/><Relationship Id="rId9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219822"/>
            <a:ext cx="6400800" cy="972108"/>
          </a:xfr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4894008"/>
            <a:ext cx="4536504" cy="216024"/>
          </a:xfr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4894008"/>
            <a:ext cx="648072" cy="216024"/>
          </a:xfrm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1026" name="Picture 2" descr="C:\Documents and Settings\JMA3214\デスクトップ\トップ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"/>
            <a:ext cx="9144000" cy="18859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897565"/>
            <a:ext cx="4038600" cy="36970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897565"/>
            <a:ext cx="4038600" cy="36970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6183" y="89756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383619"/>
            <a:ext cx="4040188" cy="32110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4015" y="89756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32" y="1383619"/>
            <a:ext cx="4041775" cy="32110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3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219822"/>
            <a:ext cx="6400800" cy="972108"/>
          </a:xfr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4894008"/>
            <a:ext cx="4536504" cy="216024"/>
          </a:xfr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4894008"/>
            <a:ext cx="648072" cy="216024"/>
          </a:xfrm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Picture 24" descr="http://jsusr07.met.kishou.go.jp/koho/image/koho/20100709110355.jpg"/>
          <p:cNvPicPr>
            <a:picLocks noChangeArrowheads="1"/>
          </p:cNvPicPr>
          <p:nvPr/>
        </p:nvPicPr>
        <p:blipFill>
          <a:blip r:embed="rId2" cstate="print">
            <a:lum bright="8000"/>
          </a:blip>
          <a:srcRect/>
          <a:stretch>
            <a:fillRect/>
          </a:stretch>
        </p:blipFill>
        <p:spPr bwMode="auto">
          <a:xfrm>
            <a:off x="3779825" y="0"/>
            <a:ext cx="1411672" cy="936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8" name="Picture 28" descr="http://jsusr07.met.kishou.go.jp/koho/image/koho/20100608131411.jpg"/>
          <p:cNvPicPr>
            <a:picLocks noChangeArrowheads="1"/>
          </p:cNvPicPr>
          <p:nvPr/>
        </p:nvPicPr>
        <p:blipFill>
          <a:blip r:embed="rId3" cstate="print">
            <a:lum bright="8000"/>
          </a:blip>
          <a:srcRect/>
          <a:stretch>
            <a:fillRect/>
          </a:stretch>
        </p:blipFill>
        <p:spPr bwMode="auto">
          <a:xfrm>
            <a:off x="5191200" y="0"/>
            <a:ext cx="1405534" cy="936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9" name="Picture 4" descr="http://awfodev01.met.kishou.go.jp/Weather/2008/05/11/SAT/ir1_200805110000.jpg"/>
          <p:cNvPicPr>
            <a:picLocks noChangeArrowheads="1"/>
          </p:cNvPicPr>
          <p:nvPr/>
        </p:nvPicPr>
        <p:blipFill>
          <a:blip r:embed="rId4" cstate="print">
            <a:lum bright="8000"/>
          </a:blip>
          <a:srcRect l="43057" t="67558" r="24233" b="5020"/>
          <a:stretch>
            <a:fillRect/>
          </a:stretch>
        </p:blipFill>
        <p:spPr bwMode="auto">
          <a:xfrm>
            <a:off x="2660351" y="0"/>
            <a:ext cx="1116391" cy="936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10" name="Picture 2" descr="C:\Documents and Settings\JMA30C1.MET\デスクトップ\20091222165015\00噴火（ベスト9）\IMG_3416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404000" cy="93600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</p:pic>
      <p:pic>
        <p:nvPicPr>
          <p:cNvPr id="11" name="Picture 3" descr="C:\Documents and Settings\JMA30C1.MET\デスクトップ\20091119113354\20091028_7.JPG"/>
          <p:cNvPicPr>
            <a:picLocks noChangeArrowheads="1"/>
          </p:cNvPicPr>
          <p:nvPr/>
        </p:nvPicPr>
        <p:blipFill>
          <a:blip r:embed="rId6" cstate="print"/>
          <a:srcRect l="686"/>
          <a:stretch>
            <a:fillRect/>
          </a:stretch>
        </p:blipFill>
        <p:spPr bwMode="auto">
          <a:xfrm>
            <a:off x="7500943" y="0"/>
            <a:ext cx="1652587" cy="93600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</p:pic>
      <p:pic>
        <p:nvPicPr>
          <p:cNvPr id="12" name="Picture 7" descr="http://jsusr07.met.kishou.go.jp/koho/image/koho/20091211183729.jpg"/>
          <p:cNvPicPr>
            <a:picLocks noChangeArrowheads="1"/>
          </p:cNvPicPr>
          <p:nvPr/>
        </p:nvPicPr>
        <p:blipFill>
          <a:blip r:embed="rId7" cstate="print"/>
          <a:srcRect l="1747" t="12415" r="5334" b="13451"/>
          <a:stretch>
            <a:fillRect/>
          </a:stretch>
        </p:blipFill>
        <p:spPr bwMode="auto">
          <a:xfrm>
            <a:off x="6594574" y="0"/>
            <a:ext cx="906886" cy="93600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</p:pic>
      <p:pic>
        <p:nvPicPr>
          <p:cNvPr id="13" name="図 12"/>
          <p:cNvPicPr>
            <a:picLocks/>
          </p:cNvPicPr>
          <p:nvPr/>
        </p:nvPicPr>
        <p:blipFill>
          <a:blip r:embed="rId8" cstate="print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01" y="0"/>
            <a:ext cx="1256345" cy="936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1.JPG"/>
          <p:cNvPicPr>
            <a:picLocks noChangeAspect="1" noChangeArrowheads="1"/>
          </p:cNvPicPr>
          <p:nvPr/>
        </p:nvPicPr>
        <p:blipFill rotWithShape="1">
          <a:blip r:embed="rId2" cstate="print"/>
          <a:srcRect l="6075" t="263" r="5454" b="263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735546"/>
            <a:ext cx="7772400" cy="1368251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105293"/>
            <a:ext cx="7772400" cy="1341164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4894008"/>
            <a:ext cx="4536504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4894008"/>
            <a:ext cx="648072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2.JPG"/>
          <p:cNvPicPr>
            <a:picLocks noChangeAspect="1" noChangeArrowheads="1"/>
          </p:cNvPicPr>
          <p:nvPr/>
        </p:nvPicPr>
        <p:blipFill rotWithShape="1">
          <a:blip r:embed="rId2" cstate="print"/>
          <a:srcRect l="11147" t="263" r="466" b="263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735546"/>
            <a:ext cx="7772400" cy="1368251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105293"/>
            <a:ext cx="7772400" cy="1341164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4894008"/>
            <a:ext cx="4536504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0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4894008"/>
            <a:ext cx="648072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IMG_25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735546"/>
            <a:ext cx="7772400" cy="1368251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105293"/>
            <a:ext cx="7772400" cy="1341164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4894008"/>
            <a:ext cx="4536504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1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4894008"/>
            <a:ext cx="648072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IMG_63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735546"/>
            <a:ext cx="7772400" cy="1368251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105293"/>
            <a:ext cx="7772400" cy="1341164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4894008"/>
            <a:ext cx="4536504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1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4894008"/>
            <a:ext cx="648072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6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IMG_81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735546"/>
            <a:ext cx="7772400" cy="1368251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105293"/>
            <a:ext cx="7772400" cy="1341164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4894008"/>
            <a:ext cx="4536504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4894008"/>
            <a:ext cx="648072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7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JMA_building_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735546"/>
            <a:ext cx="7772400" cy="1368251"/>
          </a:xfrm>
        </p:spPr>
        <p:txBody>
          <a:bodyPr/>
          <a:lstStyle>
            <a:lvl1pPr algn="ctr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105293"/>
            <a:ext cx="7772400" cy="1341164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4894008"/>
            <a:ext cx="4536504" cy="21602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4894008"/>
            <a:ext cx="648072" cy="21602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8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735546"/>
            <a:ext cx="7772400" cy="1368251"/>
          </a:xfrm>
        </p:spPr>
        <p:txBody>
          <a:bodyPr/>
          <a:lstStyle>
            <a:lvl1pPr algn="ctr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105293"/>
            <a:ext cx="7772400" cy="1341164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418560" y="4859721"/>
            <a:ext cx="8725440" cy="34289"/>
          </a:xfrm>
          <a:prstGeom prst="rect">
            <a:avLst/>
          </a:prstGeom>
          <a:gradFill flip="none" rotWithShape="1">
            <a:gsLst>
              <a:gs pos="0">
                <a:srgbClr val="2B468D"/>
              </a:gs>
              <a:gs pos="20000">
                <a:schemeClr val="tx2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13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4894008"/>
            <a:ext cx="4536504" cy="216024"/>
          </a:xfr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14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4894008"/>
            <a:ext cx="648072" cy="216024"/>
          </a:xfrm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15" name="Picture 24" descr="http://jsusr07.met.kishou.go.jp/koho/image/koho/20100709110355.jpg"/>
          <p:cNvPicPr>
            <a:picLocks noChangeArrowheads="1"/>
          </p:cNvPicPr>
          <p:nvPr/>
        </p:nvPicPr>
        <p:blipFill>
          <a:blip r:embed="rId2" cstate="print">
            <a:lum bright="8000"/>
          </a:blip>
          <a:srcRect/>
          <a:stretch>
            <a:fillRect/>
          </a:stretch>
        </p:blipFill>
        <p:spPr bwMode="auto">
          <a:xfrm>
            <a:off x="3779825" y="0"/>
            <a:ext cx="1411672" cy="936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16" name="Picture 28" descr="http://jsusr07.met.kishou.go.jp/koho/image/koho/20100608131411.jpg"/>
          <p:cNvPicPr>
            <a:picLocks noChangeArrowheads="1"/>
          </p:cNvPicPr>
          <p:nvPr/>
        </p:nvPicPr>
        <p:blipFill>
          <a:blip r:embed="rId3" cstate="print">
            <a:lum bright="8000"/>
          </a:blip>
          <a:srcRect/>
          <a:stretch>
            <a:fillRect/>
          </a:stretch>
        </p:blipFill>
        <p:spPr bwMode="auto">
          <a:xfrm>
            <a:off x="5191200" y="0"/>
            <a:ext cx="1405534" cy="936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17" name="Picture 4" descr="http://awfodev01.met.kishou.go.jp/Weather/2008/05/11/SAT/ir1_200805110000.jpg"/>
          <p:cNvPicPr>
            <a:picLocks noChangeArrowheads="1"/>
          </p:cNvPicPr>
          <p:nvPr/>
        </p:nvPicPr>
        <p:blipFill>
          <a:blip r:embed="rId4" cstate="print">
            <a:lum bright="8000"/>
          </a:blip>
          <a:srcRect l="43057" t="67558" r="24233" b="5020"/>
          <a:stretch>
            <a:fillRect/>
          </a:stretch>
        </p:blipFill>
        <p:spPr bwMode="auto">
          <a:xfrm>
            <a:off x="2660351" y="0"/>
            <a:ext cx="1116391" cy="936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18" name="Picture 2" descr="C:\Documents and Settings\JMA30C1.MET\デスクトップ\20091222165015\00噴火（ベスト9）\IMG_3416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404000" cy="93600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</p:pic>
      <p:pic>
        <p:nvPicPr>
          <p:cNvPr id="19" name="Picture 3" descr="C:\Documents and Settings\JMA30C1.MET\デスクトップ\20091119113354\20091028_7.JPG"/>
          <p:cNvPicPr>
            <a:picLocks noChangeArrowheads="1"/>
          </p:cNvPicPr>
          <p:nvPr/>
        </p:nvPicPr>
        <p:blipFill>
          <a:blip r:embed="rId6" cstate="print"/>
          <a:srcRect l="686"/>
          <a:stretch>
            <a:fillRect/>
          </a:stretch>
        </p:blipFill>
        <p:spPr bwMode="auto">
          <a:xfrm>
            <a:off x="7500943" y="0"/>
            <a:ext cx="1652587" cy="93600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</p:pic>
      <p:pic>
        <p:nvPicPr>
          <p:cNvPr id="20" name="Picture 7" descr="http://jsusr07.met.kishou.go.jp/koho/image/koho/20091211183729.jpg"/>
          <p:cNvPicPr>
            <a:picLocks noChangeArrowheads="1"/>
          </p:cNvPicPr>
          <p:nvPr/>
        </p:nvPicPr>
        <p:blipFill>
          <a:blip r:embed="rId7" cstate="print"/>
          <a:srcRect l="1747" t="12415" r="5334" b="13451"/>
          <a:stretch>
            <a:fillRect/>
          </a:stretch>
        </p:blipFill>
        <p:spPr bwMode="auto">
          <a:xfrm>
            <a:off x="6594574" y="0"/>
            <a:ext cx="906886" cy="93600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</p:pic>
      <p:pic>
        <p:nvPicPr>
          <p:cNvPr id="21" name="図 20"/>
          <p:cNvPicPr>
            <a:picLocks/>
          </p:cNvPicPr>
          <p:nvPr/>
        </p:nvPicPr>
        <p:blipFill>
          <a:blip r:embed="rId8" cstate="print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01" y="0"/>
            <a:ext cx="1256345" cy="936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22" name="Picture 3" descr="C:\Users\JMA3214\Desktop\20130204160756\気象庁ロゴ\(大）気象庁ロゴマーク_濃い青_小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03998"/>
            <a:ext cx="312188" cy="31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85" y="4948014"/>
            <a:ext cx="1984024" cy="14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01" y="4912887"/>
            <a:ext cx="562599" cy="17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52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897565"/>
            <a:ext cx="4038600" cy="36970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897565"/>
            <a:ext cx="4038600" cy="36970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735546"/>
            <a:ext cx="7772400" cy="1368251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105293"/>
            <a:ext cx="7772400" cy="1341164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4894008"/>
            <a:ext cx="4536504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4894008"/>
            <a:ext cx="648072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6183" y="89756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383619"/>
            <a:ext cx="4040188" cy="32110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4013" y="89756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30" y="1383619"/>
            <a:ext cx="4041775" cy="32110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3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735546"/>
            <a:ext cx="7772400" cy="1368251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105293"/>
            <a:ext cx="7772400" cy="1341164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4894008"/>
            <a:ext cx="4536504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0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4894008"/>
            <a:ext cx="648072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IMG_258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735546"/>
            <a:ext cx="7772400" cy="1368251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105293"/>
            <a:ext cx="7772400" cy="1341164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4894008"/>
            <a:ext cx="4536504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1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4894008"/>
            <a:ext cx="648072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IMG_634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735546"/>
            <a:ext cx="7772400" cy="1368251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105293"/>
            <a:ext cx="7772400" cy="1341164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4894008"/>
            <a:ext cx="4536504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1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4894008"/>
            <a:ext cx="648072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6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IMG_819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735546"/>
            <a:ext cx="7772400" cy="1368251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105293"/>
            <a:ext cx="7772400" cy="1341164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4894008"/>
            <a:ext cx="4536504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4894008"/>
            <a:ext cx="648072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7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JMA_building_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735546"/>
            <a:ext cx="7772400" cy="1368251"/>
          </a:xfrm>
        </p:spPr>
        <p:txBody>
          <a:bodyPr/>
          <a:lstStyle>
            <a:lvl1pPr algn="ctr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105293"/>
            <a:ext cx="7772400" cy="1341164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4894008"/>
            <a:ext cx="4536504" cy="21602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4894008"/>
            <a:ext cx="648072" cy="21602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8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JMA3214\デスクトップ\トップ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1414463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735546"/>
            <a:ext cx="7772400" cy="1368251"/>
          </a:xfrm>
        </p:spPr>
        <p:txBody>
          <a:bodyPr/>
          <a:lstStyle>
            <a:lvl1pPr algn="ctr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105293"/>
            <a:ext cx="7772400" cy="1341164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pic>
        <p:nvPicPr>
          <p:cNvPr id="9" name="Picture 3" descr="C:\Users\JMA3214\Desktop\20130204160756\気象庁ロゴ\(大）気象庁ロゴマーク_濃い青_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" y="4841348"/>
            <a:ext cx="378000" cy="28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124" y="4973909"/>
            <a:ext cx="2098800" cy="11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6" y="4916565"/>
            <a:ext cx="768793" cy="18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418560" y="4859722"/>
            <a:ext cx="8725440" cy="34289"/>
          </a:xfrm>
          <a:prstGeom prst="rect">
            <a:avLst/>
          </a:prstGeom>
          <a:gradFill flip="none" rotWithShape="1">
            <a:gsLst>
              <a:gs pos="0">
                <a:srgbClr val="2B468D"/>
              </a:gs>
              <a:gs pos="20000">
                <a:schemeClr val="tx2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13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4894008"/>
            <a:ext cx="4536504" cy="216024"/>
          </a:xfr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14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4894008"/>
            <a:ext cx="648072" cy="216024"/>
          </a:xfrm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5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15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">
              <a:schemeClr val="accent1">
                <a:lumMod val="40000"/>
                <a:lumOff val="60000"/>
              </a:schemeClr>
            </a:gs>
            <a:gs pos="25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JMA3214\Desktop\20130204160756\気象庁ロゴ\(大）気象庁ロゴマーク_濃い青_小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24" y="4841358"/>
            <a:ext cx="288258" cy="28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3459" y="4948014"/>
            <a:ext cx="1532317" cy="11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256" y="4916570"/>
            <a:ext cx="561344" cy="17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40314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1028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897565"/>
            <a:ext cx="8229600" cy="394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779912" y="4894008"/>
            <a:ext cx="4536504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388424" y="4894008"/>
            <a:ext cx="648072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18560" y="4859722"/>
            <a:ext cx="8725440" cy="34289"/>
          </a:xfrm>
          <a:prstGeom prst="rect">
            <a:avLst/>
          </a:prstGeom>
          <a:gradFill flip="none" rotWithShape="1">
            <a:gsLst>
              <a:gs pos="0">
                <a:srgbClr val="2B468D"/>
              </a:gs>
              <a:gs pos="20000">
                <a:schemeClr val="tx2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">
              <a:schemeClr val="accent1">
                <a:lumMod val="40000"/>
                <a:lumOff val="60000"/>
              </a:schemeClr>
            </a:gs>
            <a:gs pos="25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40314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1028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897565"/>
            <a:ext cx="8229600" cy="394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779912" y="4894008"/>
            <a:ext cx="4536504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388424" y="4894008"/>
            <a:ext cx="648072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18560" y="4859721"/>
            <a:ext cx="8725440" cy="34289"/>
          </a:xfrm>
          <a:prstGeom prst="rect">
            <a:avLst/>
          </a:prstGeom>
          <a:gradFill flip="none" rotWithShape="1">
            <a:gsLst>
              <a:gs pos="0">
                <a:srgbClr val="2B468D"/>
              </a:gs>
              <a:gs pos="20000">
                <a:schemeClr val="tx2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pic>
        <p:nvPicPr>
          <p:cNvPr id="11" name="Picture 3" descr="C:\Users\JMA3214\Desktop\20130204160756\気象庁ロゴ\(大）気象庁ロゴマーク_濃い青_小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03998"/>
            <a:ext cx="312188" cy="31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85" y="4948014"/>
            <a:ext cx="1984024" cy="14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01" y="4912887"/>
            <a:ext cx="562599" cy="17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4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1.wmf"/><Relationship Id="rId11" Type="http://schemas.openxmlformats.org/officeDocument/2006/relationships/image" Target="../media/image78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7.png"/><Relationship Id="rId4" Type="http://schemas.openxmlformats.org/officeDocument/2006/relationships/image" Target="../media/image60.wmf"/><Relationship Id="rId9" Type="http://schemas.openxmlformats.org/officeDocument/2006/relationships/image" Target="../media/image7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3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2.png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70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74.png"/><Relationship Id="rId11" Type="http://schemas.openxmlformats.org/officeDocument/2006/relationships/image" Target="../media/image81.png"/><Relationship Id="rId5" Type="http://schemas.openxmlformats.org/officeDocument/2006/relationships/image" Target="../media/image73.png"/><Relationship Id="rId15" Type="http://schemas.openxmlformats.org/officeDocument/2006/relationships/oleObject" Target="../embeddings/oleObject3.bin"/><Relationship Id="rId10" Type="http://schemas.openxmlformats.org/officeDocument/2006/relationships/image" Target="../media/image80.png"/><Relationship Id="rId4" Type="http://schemas.openxmlformats.org/officeDocument/2006/relationships/image" Target="../media/image72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3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2.png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70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74.png"/><Relationship Id="rId11" Type="http://schemas.openxmlformats.org/officeDocument/2006/relationships/image" Target="../media/image81.png"/><Relationship Id="rId5" Type="http://schemas.openxmlformats.org/officeDocument/2006/relationships/image" Target="../media/image73.png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80.png"/><Relationship Id="rId4" Type="http://schemas.openxmlformats.org/officeDocument/2006/relationships/image" Target="../media/image72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3.png"/><Relationship Id="rId18" Type="http://schemas.openxmlformats.org/officeDocument/2006/relationships/image" Target="../media/image85.wmf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2.png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70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74.png"/><Relationship Id="rId11" Type="http://schemas.openxmlformats.org/officeDocument/2006/relationships/image" Target="../media/image81.png"/><Relationship Id="rId5" Type="http://schemas.openxmlformats.org/officeDocument/2006/relationships/image" Target="../media/image73.pn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80.png"/><Relationship Id="rId4" Type="http://schemas.openxmlformats.org/officeDocument/2006/relationships/image" Target="../media/image72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88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94.wmf"/><Relationship Id="rId3" Type="http://schemas.openxmlformats.org/officeDocument/2006/relationships/image" Target="../media/image95.png"/><Relationship Id="rId7" Type="http://schemas.openxmlformats.org/officeDocument/2006/relationships/image" Target="../media/image91.wmf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93.wmf"/><Relationship Id="rId5" Type="http://schemas.openxmlformats.org/officeDocument/2006/relationships/image" Target="../media/image97.png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96.png"/><Relationship Id="rId9" Type="http://schemas.openxmlformats.org/officeDocument/2006/relationships/image" Target="../media/image92.wmf"/><Relationship Id="rId14" Type="http://schemas.openxmlformats.org/officeDocument/2006/relationships/oleObject" Target="../embeddings/oleObject14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oleObject" Target="../embeddings/oleObject19.bin"/><Relationship Id="rId3" Type="http://schemas.openxmlformats.org/officeDocument/2006/relationships/image" Target="../media/image95.png"/><Relationship Id="rId7" Type="http://schemas.openxmlformats.org/officeDocument/2006/relationships/image" Target="../media/image92.wmf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94.wmf"/><Relationship Id="rId5" Type="http://schemas.openxmlformats.org/officeDocument/2006/relationships/image" Target="../media/image97.png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96.png"/><Relationship Id="rId9" Type="http://schemas.openxmlformats.org/officeDocument/2006/relationships/image" Target="../media/image93.wmf"/><Relationship Id="rId14" Type="http://schemas.openxmlformats.org/officeDocument/2006/relationships/image" Target="../media/image91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102.wmf"/><Relationship Id="rId18" Type="http://schemas.openxmlformats.org/officeDocument/2006/relationships/oleObject" Target="../embeddings/oleObject27.bin"/><Relationship Id="rId26" Type="http://schemas.openxmlformats.org/officeDocument/2006/relationships/oleObject" Target="../embeddings/oleObject31.bin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106.wmf"/><Relationship Id="rId34" Type="http://schemas.openxmlformats.org/officeDocument/2006/relationships/oleObject" Target="../embeddings/oleObject35.bin"/><Relationship Id="rId7" Type="http://schemas.openxmlformats.org/officeDocument/2006/relationships/image" Target="../media/image99.wmf"/><Relationship Id="rId12" Type="http://schemas.openxmlformats.org/officeDocument/2006/relationships/oleObject" Target="../embeddings/oleObject24.bin"/><Relationship Id="rId17" Type="http://schemas.openxmlformats.org/officeDocument/2006/relationships/image" Target="../media/image104.wmf"/><Relationship Id="rId25" Type="http://schemas.openxmlformats.org/officeDocument/2006/relationships/image" Target="../media/image108.wmf"/><Relationship Id="rId33" Type="http://schemas.openxmlformats.org/officeDocument/2006/relationships/image" Target="../media/image112.wmf"/><Relationship Id="rId2" Type="http://schemas.openxmlformats.org/officeDocument/2006/relationships/slideLayout" Target="../slideLayouts/slideLayout31.xml"/><Relationship Id="rId16" Type="http://schemas.openxmlformats.org/officeDocument/2006/relationships/oleObject" Target="../embeddings/oleObject26.bin"/><Relationship Id="rId20" Type="http://schemas.openxmlformats.org/officeDocument/2006/relationships/oleObject" Target="../embeddings/oleObject28.bin"/><Relationship Id="rId29" Type="http://schemas.openxmlformats.org/officeDocument/2006/relationships/image" Target="../media/image110.wmf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101.wmf"/><Relationship Id="rId24" Type="http://schemas.openxmlformats.org/officeDocument/2006/relationships/oleObject" Target="../embeddings/oleObject30.bin"/><Relationship Id="rId32" Type="http://schemas.openxmlformats.org/officeDocument/2006/relationships/oleObject" Target="../embeddings/oleObject34.bin"/><Relationship Id="rId5" Type="http://schemas.openxmlformats.org/officeDocument/2006/relationships/image" Target="../media/image98.wmf"/><Relationship Id="rId15" Type="http://schemas.openxmlformats.org/officeDocument/2006/relationships/image" Target="../media/image103.wmf"/><Relationship Id="rId23" Type="http://schemas.openxmlformats.org/officeDocument/2006/relationships/image" Target="../media/image107.wmf"/><Relationship Id="rId28" Type="http://schemas.openxmlformats.org/officeDocument/2006/relationships/oleObject" Target="../embeddings/oleObject32.bin"/><Relationship Id="rId10" Type="http://schemas.openxmlformats.org/officeDocument/2006/relationships/oleObject" Target="../embeddings/oleObject23.bin"/><Relationship Id="rId19" Type="http://schemas.openxmlformats.org/officeDocument/2006/relationships/image" Target="../media/image105.wmf"/><Relationship Id="rId31" Type="http://schemas.openxmlformats.org/officeDocument/2006/relationships/image" Target="../media/image111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100.wmf"/><Relationship Id="rId14" Type="http://schemas.openxmlformats.org/officeDocument/2006/relationships/oleObject" Target="../embeddings/oleObject25.bin"/><Relationship Id="rId22" Type="http://schemas.openxmlformats.org/officeDocument/2006/relationships/oleObject" Target="../embeddings/oleObject29.bin"/><Relationship Id="rId27" Type="http://schemas.openxmlformats.org/officeDocument/2006/relationships/image" Target="../media/image109.wmf"/><Relationship Id="rId30" Type="http://schemas.openxmlformats.org/officeDocument/2006/relationships/oleObject" Target="../embeddings/oleObject33.bin"/><Relationship Id="rId35" Type="http://schemas.openxmlformats.org/officeDocument/2006/relationships/image" Target="../media/image11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0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3.png"/><Relationship Id="rId4" Type="http://schemas.openxmlformats.org/officeDocument/2006/relationships/image" Target="../media/image37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1520" y="1757263"/>
            <a:ext cx="8640960" cy="1102519"/>
          </a:xfrm>
        </p:spPr>
        <p:txBody>
          <a:bodyPr>
            <a:noAutofit/>
          </a:bodyPr>
          <a:lstStyle/>
          <a:p>
            <a:r>
              <a:rPr lang="en-US" altLang="ja-JP" sz="3200" dirty="0">
                <a:latin typeface="Impact" panose="020B0806030902050204" pitchFamily="34" charset="0"/>
              </a:rPr>
              <a:t>Assimilation of GPM/DPR </a:t>
            </a:r>
            <a:br>
              <a:rPr lang="en-US" altLang="ja-JP" sz="3200" dirty="0">
                <a:latin typeface="Impact" panose="020B0806030902050204" pitchFamily="34" charset="0"/>
              </a:rPr>
            </a:br>
            <a:r>
              <a:rPr lang="en-US" altLang="ja-JP" sz="3200" dirty="0">
                <a:latin typeface="Impact" panose="020B0806030902050204" pitchFamily="34" charset="0"/>
              </a:rPr>
              <a:t>in Km-scale Hybrid-4DVar system</a:t>
            </a:r>
            <a:endParaRPr lang="ja-JP" altLang="ja-JP" sz="2000" dirty="0">
              <a:latin typeface="Impact" panose="020B0806030902050204" pitchFamily="34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939552" y="3075806"/>
            <a:ext cx="7304856" cy="972108"/>
          </a:xfrm>
        </p:spPr>
        <p:txBody>
          <a:bodyPr/>
          <a:lstStyle/>
          <a:p>
            <a:r>
              <a:rPr lang="en-US" altLang="ja-JP" sz="2400" b="1" dirty="0"/>
              <a:t>Yasutaka Ikuta</a:t>
            </a:r>
          </a:p>
          <a:p>
            <a:r>
              <a:rPr lang="en-US" altLang="ja-JP" sz="2000" dirty="0"/>
              <a:t>Numerical Prediction Division / Japan Meteorological Agency</a:t>
            </a:r>
            <a:endParaRPr kumimoji="1" lang="ja-JP" altLang="en-US" sz="18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27584" y="4629785"/>
            <a:ext cx="7488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/>
              <a:t>Workshop on Sensitivity Analysis and Data Assimilation in Meteorology and Oceanography, 1-6 July 2018, </a:t>
            </a:r>
            <a:r>
              <a:rPr lang="en-US" altLang="ja-JP" sz="1000" dirty="0" err="1"/>
              <a:t>Meliá</a:t>
            </a:r>
            <a:r>
              <a:rPr lang="en-US" altLang="ja-JP" sz="1000" dirty="0"/>
              <a:t> Ria Hotel </a:t>
            </a:r>
            <a:r>
              <a:rPr lang="en-US" altLang="ja-JP" sz="1000" dirty="0" err="1"/>
              <a:t>Aveiro</a:t>
            </a:r>
            <a:r>
              <a:rPr lang="en-US" altLang="ja-JP" sz="1000" dirty="0"/>
              <a:t>, Portugal</a:t>
            </a:r>
            <a:endParaRPr lang="ja-JP" altLang="en-US" sz="1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08F1ECC-C934-499D-82E7-7F97C90A46DD}"/>
              </a:ext>
            </a:extLst>
          </p:cNvPr>
          <p:cNvSpPr txBox="1"/>
          <p:nvPr/>
        </p:nvSpPr>
        <p:spPr>
          <a:xfrm>
            <a:off x="925881" y="4083918"/>
            <a:ext cx="724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i="1" u="sng" dirty="0"/>
              <a:t>Acknowledgment: This research was supported by JAXA PMM RA 8</a:t>
            </a:r>
            <a:r>
              <a:rPr lang="en-US" altLang="ja-JP" i="1" u="sng" baseline="30000" dirty="0"/>
              <a:t>th</a:t>
            </a:r>
            <a:endParaRPr kumimoji="1" lang="ja-JP" altLang="en-US" i="1" u="sng" dirty="0"/>
          </a:p>
        </p:txBody>
      </p:sp>
    </p:spTree>
    <p:extLst>
      <p:ext uri="{BB962C8B-B14F-4D97-AF65-F5344CB8AC3E}">
        <p14:creationId xmlns:p14="http://schemas.microsoft.com/office/powerpoint/2010/main" val="2888087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81406" y="1391328"/>
            <a:ext cx="4567058" cy="319664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Impact Experiment using Real Observation Data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11560" y="771550"/>
            <a:ext cx="401744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u="sng" dirty="0"/>
              <a:t>GPM/DPR</a:t>
            </a:r>
            <a:r>
              <a:rPr lang="en-US" altLang="ja-JP" sz="2000" dirty="0"/>
              <a:t> </a:t>
            </a:r>
          </a:p>
          <a:p>
            <a:r>
              <a:rPr lang="en-US" altLang="ja-JP" sz="2000" dirty="0"/>
              <a:t>   Corrected </a:t>
            </a:r>
            <a:r>
              <a:rPr lang="en-US" altLang="ja-JP" sz="2000" dirty="0" err="1"/>
              <a:t>Ze</a:t>
            </a:r>
            <a:r>
              <a:rPr lang="en-US" altLang="ja-JP" sz="2000" dirty="0"/>
              <a:t> (L2 Standard product)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ja-JP" sz="2000" dirty="0"/>
              <a:t>Liquid-phase:  Use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ja-JP" sz="2000" dirty="0"/>
              <a:t>Solid-phase:</a:t>
            </a:r>
            <a:r>
              <a:rPr kumimoji="1" lang="en-US" altLang="ja-JP" sz="2000" dirty="0"/>
              <a:t>  </a:t>
            </a:r>
            <a:r>
              <a:rPr lang="en-US" altLang="ja-JP" sz="2000" dirty="0"/>
              <a:t>Reject</a:t>
            </a:r>
            <a:endParaRPr kumimoji="1" lang="en-US" altLang="ja-JP" sz="2000" dirty="0"/>
          </a:p>
          <a:p>
            <a:r>
              <a:rPr kumimoji="1" lang="en-US" altLang="ja-JP" sz="2000" b="1" u="sng" dirty="0"/>
              <a:t>Super Observation</a:t>
            </a:r>
          </a:p>
          <a:p>
            <a:r>
              <a:rPr lang="en-US" altLang="ja-JP" sz="2000" dirty="0"/>
              <a:t>   Averaging area: 15x15 km</a:t>
            </a:r>
            <a:r>
              <a:rPr lang="en-US" altLang="ja-JP" sz="2000" baseline="30000" dirty="0"/>
              <a:t>2</a:t>
            </a:r>
          </a:p>
          <a:p>
            <a:r>
              <a:rPr lang="en-US" altLang="ja-JP" sz="2000" b="1" u="sng" dirty="0"/>
              <a:t>Thinning</a:t>
            </a:r>
          </a:p>
          <a:p>
            <a:r>
              <a:rPr lang="en-US" altLang="ja-JP" sz="2000" dirty="0"/>
              <a:t>  Vertical interval: 500 m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6296" y="1491630"/>
            <a:ext cx="19575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b="1" dirty="0" err="1">
                <a:solidFill>
                  <a:srgbClr val="FF0000"/>
                </a:solidFill>
              </a:rPr>
              <a:t>KaPR</a:t>
            </a:r>
            <a:r>
              <a:rPr lang="en-US" altLang="ja-JP" b="1" dirty="0">
                <a:solidFill>
                  <a:srgbClr val="FF0000"/>
                </a:solidFill>
              </a:rPr>
              <a:t>(35.5GHz)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b="1" dirty="0" err="1">
                <a:solidFill>
                  <a:srgbClr val="0070C0"/>
                </a:solidFill>
              </a:rPr>
              <a:t>KuPR</a:t>
            </a:r>
            <a:r>
              <a:rPr lang="en-US" altLang="ja-JP" b="1" dirty="0">
                <a:solidFill>
                  <a:srgbClr val="0070C0"/>
                </a:solidFill>
              </a:rPr>
              <a:t>(13.6GHz)</a:t>
            </a:r>
          </a:p>
          <a:p>
            <a:endParaRPr kumimoji="1" lang="ja-JP" altLang="en-US" b="1" dirty="0"/>
          </a:p>
        </p:txBody>
      </p:sp>
      <p:sp>
        <p:nvSpPr>
          <p:cNvPr id="6" name="四角形吹き出し 5"/>
          <p:cNvSpPr/>
          <p:nvPr/>
        </p:nvSpPr>
        <p:spPr>
          <a:xfrm>
            <a:off x="4932040" y="915566"/>
            <a:ext cx="2131204" cy="300560"/>
          </a:xfrm>
          <a:prstGeom prst="wedgeRectCallout">
            <a:avLst>
              <a:gd name="adj1" fmla="val -111584"/>
              <a:gd name="adj2" fmla="val 27781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Now investigating .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93740" y="4371950"/>
            <a:ext cx="2205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</a:t>
            </a:r>
            <a:r>
              <a:rPr kumimoji="1" lang="en-US" altLang="ja-JP" dirty="0"/>
              <a:t>fter QC and thinning</a:t>
            </a:r>
            <a:endParaRPr kumimoji="1" lang="ja-JP" altLang="en-US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2A5D3D8-C980-4E86-99E7-B8F6A0AD7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 t="10657" r="34454" b="23880"/>
          <a:stretch/>
        </p:blipFill>
        <p:spPr bwMode="auto">
          <a:xfrm>
            <a:off x="1288292" y="3326096"/>
            <a:ext cx="2419612" cy="137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9305DD7-4ECD-465F-B435-D0C8887EF98D}"/>
              </a:ext>
            </a:extLst>
          </p:cNvPr>
          <p:cNvSpPr txBox="1"/>
          <p:nvPr/>
        </p:nvSpPr>
        <p:spPr>
          <a:xfrm>
            <a:off x="323528" y="4659982"/>
            <a:ext cx="43893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GPM Near-</a:t>
            </a:r>
            <a:r>
              <a:rPr lang="en-US" altLang="ja-JP" sz="1000" dirty="0" err="1"/>
              <a:t>realtime</a:t>
            </a:r>
            <a:r>
              <a:rPr lang="en-US" altLang="ja-JP" sz="1000" dirty="0"/>
              <a:t> Monitor (http://sharaku.eorc.jaxa.jp/trmm/RT3/index.html)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16382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C:\Users\JMA6033\Desktop\out_diff_asc_TPW_SURF_3_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5896" y="911446"/>
            <a:ext cx="5608474" cy="338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6891"/>
            <a:ext cx="8229600" cy="857250"/>
          </a:xfrm>
        </p:spPr>
        <p:txBody>
          <a:bodyPr/>
          <a:lstStyle/>
          <a:p>
            <a:r>
              <a:rPr kumimoji="1" lang="en-US" altLang="ja-JP" sz="3200" dirty="0"/>
              <a:t>Analysis Increments</a:t>
            </a:r>
            <a:br>
              <a:rPr kumimoji="1" lang="en-US" altLang="ja-JP" sz="3200" dirty="0"/>
            </a:br>
            <a:endParaRPr kumimoji="1" lang="ja-JP" altLang="en-US" sz="3200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72000" y="505584"/>
            <a:ext cx="25164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/>
              <a:t>Hybrid DA</a:t>
            </a:r>
          </a:p>
          <a:p>
            <a:r>
              <a:rPr lang="en-US" altLang="ja-JP" sz="1200" b="1" u="sng" dirty="0"/>
              <a:t>Climatological(50%)+Ensemble(50%)</a:t>
            </a:r>
            <a:endParaRPr kumimoji="1" lang="ja-JP" altLang="en-US" sz="1200" b="1" u="sng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27584" y="505584"/>
            <a:ext cx="25164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/>
              <a:t>Traditional DA</a:t>
            </a:r>
          </a:p>
          <a:p>
            <a:r>
              <a:rPr lang="en-US" altLang="ja-JP" sz="1200" b="1" u="sng" dirty="0"/>
              <a:t>Climatological(100%)+Ensemble(0%)</a:t>
            </a:r>
            <a:endParaRPr kumimoji="1" lang="ja-JP" altLang="en-US" sz="1200" b="1" u="sng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72000" y="4339747"/>
            <a:ext cx="4436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Localization radius was set to 300 km.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52320" y="592502"/>
            <a:ext cx="101502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sz="1400" b="1" u="sng" dirty="0" err="1"/>
              <a:t>Nens</a:t>
            </a:r>
            <a:r>
              <a:rPr kumimoji="1" lang="en-US" altLang="ja-JP" sz="1400" b="1" u="sng" dirty="0"/>
              <a:t>: 12+1</a:t>
            </a:r>
            <a:endParaRPr kumimoji="1" lang="ja-JP" altLang="en-US" sz="1400" b="1" u="sng" dirty="0"/>
          </a:p>
        </p:txBody>
      </p:sp>
      <p:pic>
        <p:nvPicPr>
          <p:cNvPr id="26629" name="Picture 5" descr="C:\Users\JMA6033\Desktop\out_diff_asc_TPW_SURF_3_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8520" y="915566"/>
            <a:ext cx="5608475" cy="338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971600" y="4342333"/>
            <a:ext cx="2497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Color shade: Total </a:t>
            </a:r>
            <a:r>
              <a:rPr lang="en-US" altLang="ja-JP" sz="1200" dirty="0" err="1"/>
              <a:t>Precipitable</a:t>
            </a:r>
            <a:r>
              <a:rPr lang="en-US" altLang="ja-JP" sz="1200" dirty="0"/>
              <a:t> Water</a:t>
            </a:r>
          </a:p>
          <a:p>
            <a:r>
              <a:rPr lang="en-US" altLang="ja-JP" sz="1200" dirty="0"/>
              <a:t>Barbs: Surface Wind</a:t>
            </a:r>
          </a:p>
        </p:txBody>
      </p:sp>
      <p:sp>
        <p:nvSpPr>
          <p:cNvPr id="14" name="四角形吹き出し 13"/>
          <p:cNvSpPr/>
          <p:nvPr/>
        </p:nvSpPr>
        <p:spPr>
          <a:xfrm>
            <a:off x="7005978" y="3435846"/>
            <a:ext cx="1907704" cy="360040"/>
          </a:xfrm>
          <a:prstGeom prst="wedgeRectCallout">
            <a:avLst>
              <a:gd name="adj1" fmla="val -79718"/>
              <a:gd name="adj2" fmla="val -7917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Widely changed</a:t>
            </a:r>
          </a:p>
        </p:txBody>
      </p:sp>
    </p:spTree>
    <p:extLst>
      <p:ext uri="{BB962C8B-B14F-4D97-AF65-F5344CB8AC3E}">
        <p14:creationId xmlns:p14="http://schemas.microsoft.com/office/powerpoint/2010/main" val="2799048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pw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6253" y="796321"/>
            <a:ext cx="4285987" cy="400767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Traditional DA vs. Hybrid DA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5" name="四角形吹き出し 4"/>
          <p:cNvSpPr/>
          <p:nvPr/>
        </p:nvSpPr>
        <p:spPr>
          <a:xfrm>
            <a:off x="6224364" y="1082288"/>
            <a:ext cx="1515988" cy="360040"/>
          </a:xfrm>
          <a:prstGeom prst="wedgeRectCallout">
            <a:avLst>
              <a:gd name="adj1" fmla="val -134721"/>
              <a:gd name="adj2" fmla="val 34610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Dry </a:t>
            </a:r>
            <a:endParaRPr kumimoji="1" lang="ja-JP" altLang="en-US" dirty="0"/>
          </a:p>
        </p:txBody>
      </p:sp>
      <p:sp>
        <p:nvSpPr>
          <p:cNvPr id="7" name="四角形吹き出し 6"/>
          <p:cNvSpPr/>
          <p:nvPr/>
        </p:nvSpPr>
        <p:spPr>
          <a:xfrm>
            <a:off x="6220544" y="1856026"/>
            <a:ext cx="1515988" cy="360040"/>
          </a:xfrm>
          <a:prstGeom prst="wedgeRectCallout">
            <a:avLst>
              <a:gd name="adj1" fmla="val -167551"/>
              <a:gd name="adj2" fmla="val 29248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Wet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9512" y="866495"/>
            <a:ext cx="22322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u="sng" dirty="0"/>
              <a:t>CNTL</a:t>
            </a:r>
            <a:endParaRPr lang="en-US" altLang="ja-JP" dirty="0"/>
          </a:p>
          <a:p>
            <a:r>
              <a:rPr lang="en-US" altLang="ja-JP" sz="1600" dirty="0"/>
              <a:t>Forecast from Traditional DA</a:t>
            </a:r>
          </a:p>
          <a:p>
            <a:r>
              <a:rPr lang="en-US" altLang="ja-JP" b="1" u="sng" dirty="0"/>
              <a:t>TEST</a:t>
            </a:r>
            <a:endParaRPr lang="en-US" altLang="ja-JP" dirty="0"/>
          </a:p>
          <a:p>
            <a:r>
              <a:rPr lang="en-US" altLang="ja-JP" sz="1600" dirty="0"/>
              <a:t>Forecast from Hybrid DA</a:t>
            </a:r>
          </a:p>
          <a:p>
            <a:endParaRPr lang="en-US" altLang="ja-JP" b="1" dirty="0"/>
          </a:p>
          <a:p>
            <a:r>
              <a:rPr lang="en-US" altLang="ja-JP" b="1" u="sng" dirty="0"/>
              <a:t>Forecast</a:t>
            </a:r>
          </a:p>
          <a:p>
            <a:r>
              <a:rPr lang="en-US" altLang="ja-JP" sz="1600" dirty="0"/>
              <a:t>Grid spacing: 2 km</a:t>
            </a:r>
          </a:p>
          <a:p>
            <a:r>
              <a:rPr lang="en-US" altLang="ja-JP" b="1" dirty="0"/>
              <a:t> </a:t>
            </a:r>
          </a:p>
          <a:p>
            <a:r>
              <a:rPr lang="en-US" altLang="ja-JP" b="1" u="sng" dirty="0"/>
              <a:t>TEST</a:t>
            </a:r>
            <a:r>
              <a:rPr lang="en-US" altLang="ja-JP" u="sng" dirty="0"/>
              <a:t> – </a:t>
            </a:r>
            <a:r>
              <a:rPr lang="en-US" altLang="ja-JP" b="1" u="sng" dirty="0"/>
              <a:t>CNTL </a:t>
            </a:r>
          </a:p>
          <a:p>
            <a:r>
              <a:rPr lang="en-US" altLang="ja-JP" sz="1400" dirty="0"/>
              <a:t>Color shade: Total </a:t>
            </a:r>
            <a:r>
              <a:rPr lang="en-US" altLang="ja-JP" sz="1400" dirty="0" err="1"/>
              <a:t>Precipitable</a:t>
            </a:r>
            <a:r>
              <a:rPr lang="en-US" altLang="ja-JP" sz="1400" dirty="0"/>
              <a:t> Water</a:t>
            </a:r>
          </a:p>
          <a:p>
            <a:r>
              <a:rPr lang="en-US" altLang="ja-JP" sz="1400" dirty="0"/>
              <a:t>Barbs: Surface Wind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27505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/>
              <a:t>Precipitation of Forecast 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37894" name="Picture 6" descr="http://svkva.naps.kishou.go.jp/~suuchi49/H000_Lf/CNTL/fig_MbR3/w_jpn_ft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46" y="1071246"/>
            <a:ext cx="3271838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画像はありません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38" y="1071246"/>
            <a:ext cx="3271838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709339" y="789552"/>
            <a:ext cx="3790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u="sng" dirty="0"/>
              <a:t>Traditional DA </a:t>
            </a:r>
            <a:r>
              <a:rPr lang="en-US" altLang="ja-JP" sz="1050" b="1" u="sng" dirty="0"/>
              <a:t>Climatological(100%)+Ensemble(0%)</a:t>
            </a:r>
            <a:endParaRPr kumimoji="1" lang="ja-JP" altLang="en-US" sz="1050" b="1" u="sng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27399" y="789552"/>
            <a:ext cx="1489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u="sng" dirty="0"/>
              <a:t>Observation</a:t>
            </a:r>
            <a:endParaRPr kumimoji="1" lang="ja-JP" altLang="en-US" sz="2000" b="1" u="sng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59473" y="1252959"/>
            <a:ext cx="1584335" cy="246221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kumimoji="1" lang="en-US" altLang="ja-JP" sz="1600" b="1" dirty="0"/>
              <a:t>Lead time: 9-hour</a:t>
            </a:r>
            <a:endParaRPr kumimoji="1" lang="ja-JP" altLang="en-US" sz="1600" b="1" dirty="0"/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3059832" y="1252959"/>
            <a:ext cx="432048" cy="5087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 flipV="1">
            <a:off x="2528076" y="3435847"/>
            <a:ext cx="603764" cy="3553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705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Precipitation of Forecast 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38918" name="Picture 6" descr="http://svkva.naps.kishou.go.jp/~suuchi49/H000_Lf/TEST/fig_MbR3/w_jpn_ft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46" y="1071246"/>
            <a:ext cx="3271838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画像はありません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38" y="1071246"/>
            <a:ext cx="3271838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4627399" y="789552"/>
            <a:ext cx="1489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u="sng" dirty="0"/>
              <a:t>Observation</a:t>
            </a:r>
            <a:endParaRPr kumimoji="1" lang="ja-JP" altLang="en-US" sz="2000" b="1" u="sng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16950" y="789552"/>
            <a:ext cx="3383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u="sng" dirty="0"/>
              <a:t>Hybrid DA </a:t>
            </a:r>
            <a:r>
              <a:rPr lang="en-US" altLang="ja-JP" sz="1050" b="1" u="sng" dirty="0"/>
              <a:t>Climatological(50%)+Ensemble(50%)</a:t>
            </a:r>
            <a:endParaRPr lang="ja-JP" altLang="en-US" sz="1050" b="1" u="sng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259473" y="1252959"/>
            <a:ext cx="1584335" cy="246221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kumimoji="1" lang="en-US" altLang="ja-JP" sz="1600" b="1" dirty="0"/>
              <a:t>Lead time: 9-hour</a:t>
            </a:r>
            <a:endParaRPr kumimoji="1" lang="ja-JP" altLang="en-US" sz="1600" b="1" dirty="0"/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3059832" y="1252959"/>
            <a:ext cx="432048" cy="5087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 flipV="1">
            <a:off x="2528076" y="3435847"/>
            <a:ext cx="603764" cy="3553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953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C:\Users\JMA6033\Desktop\fss_5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7614"/>
            <a:ext cx="7776864" cy="343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Fractions Skill Score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413792" y="699542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/>
              <a:t>CNTL</a:t>
            </a:r>
            <a:r>
              <a:rPr lang="en-US" altLang="ja-JP" dirty="0"/>
              <a:t>: Traditional DA</a:t>
            </a:r>
          </a:p>
          <a:p>
            <a:r>
              <a:rPr lang="en-US" altLang="ja-JP" b="1" dirty="0"/>
              <a:t>TEST</a:t>
            </a:r>
            <a:r>
              <a:rPr lang="en-US" altLang="ja-JP" dirty="0"/>
              <a:t>: Hybrid DA</a:t>
            </a:r>
          </a:p>
        </p:txBody>
      </p:sp>
      <p:sp>
        <p:nvSpPr>
          <p:cNvPr id="5" name="四角形吹き出し 4"/>
          <p:cNvSpPr/>
          <p:nvPr/>
        </p:nvSpPr>
        <p:spPr>
          <a:xfrm>
            <a:off x="3779912" y="946114"/>
            <a:ext cx="3672407" cy="257484"/>
          </a:xfrm>
          <a:prstGeom prst="wedgeRectCallout">
            <a:avLst>
              <a:gd name="adj1" fmla="val 14425"/>
              <a:gd name="adj2" fmla="val 22174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Improvement of heavy rain rate</a:t>
            </a:r>
            <a:endParaRPr kumimoji="1" lang="ja-JP" altLang="en-US" dirty="0"/>
          </a:p>
        </p:txBody>
      </p:sp>
      <p:sp>
        <p:nvSpPr>
          <p:cNvPr id="7" name="四角形吹き出し 6"/>
          <p:cNvSpPr/>
          <p:nvPr/>
        </p:nvSpPr>
        <p:spPr>
          <a:xfrm>
            <a:off x="3707904" y="4515966"/>
            <a:ext cx="2088232" cy="432048"/>
          </a:xfrm>
          <a:prstGeom prst="wedgeRectCallout">
            <a:avLst>
              <a:gd name="adj1" fmla="val 60820"/>
              <a:gd name="adj2" fmla="val -206261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/>
              <a:t>Under estimation of weak rain on largescale</a:t>
            </a:r>
            <a:endParaRPr lang="ja-JP" altLang="en-US" sz="1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59632" y="1662068"/>
            <a:ext cx="8162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p</a:t>
            </a:r>
            <a:r>
              <a:rPr kumimoji="1" lang="en-US" altLang="ja-JP" sz="1050" dirty="0"/>
              <a:t>erfect </a:t>
            </a:r>
            <a:r>
              <a:rPr lang="en-US" altLang="ja-JP" sz="1050" dirty="0"/>
              <a:t>s</a:t>
            </a:r>
            <a:r>
              <a:rPr kumimoji="1" lang="en-US" altLang="ja-JP" sz="1050" dirty="0"/>
              <a:t>kill</a:t>
            </a:r>
            <a:endParaRPr kumimoji="1" lang="ja-JP" altLang="en-US" sz="1050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1316242" y="1888150"/>
            <a:ext cx="26640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073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Utilization of Reflectivity from S</a:t>
            </a:r>
            <a:r>
              <a:rPr kumimoji="1" lang="en-US" altLang="ja-JP" sz="3200" dirty="0"/>
              <a:t>olid </a:t>
            </a:r>
            <a:r>
              <a:rPr lang="en-US" altLang="ja-JP" sz="3200" dirty="0"/>
              <a:t>P</a:t>
            </a:r>
            <a:r>
              <a:rPr kumimoji="1" lang="en-US" altLang="ja-JP" sz="3200" dirty="0"/>
              <a:t>articles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31540" y="1008053"/>
            <a:ext cx="82809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In the current system, reflectivity to snow particles can not be assimilated.</a:t>
            </a:r>
          </a:p>
          <a:p>
            <a:endParaRPr lang="en-US" altLang="ja-JP" sz="2800" dirty="0"/>
          </a:p>
          <a:p>
            <a:r>
              <a:rPr lang="en-US" altLang="ja-JP" sz="2800" b="1" u="sng" dirty="0"/>
              <a:t>Problem of assimilation for solid particle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ja-JP" sz="2800" dirty="0"/>
              <a:t>Scattering calculation</a:t>
            </a:r>
          </a:p>
          <a:p>
            <a:pPr lvl="2"/>
            <a:r>
              <a:rPr lang="en-US" altLang="ja-JP" sz="2400" b="1" dirty="0"/>
              <a:t>-&gt; Enhancement of reflectivity simulation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800" dirty="0"/>
              <a:t>Simulation Bias</a:t>
            </a:r>
          </a:p>
          <a:p>
            <a:pPr lvl="2"/>
            <a:r>
              <a:rPr lang="en-US" altLang="ja-JP" sz="2000" dirty="0"/>
              <a:t>-&gt; </a:t>
            </a:r>
            <a:r>
              <a:rPr lang="en-US" altLang="ja-JP" sz="2000" dirty="0" err="1"/>
              <a:t>Obs</a:t>
            </a:r>
            <a:r>
              <a:rPr lang="en-US" altLang="ja-JP" sz="2000" dirty="0"/>
              <a:t>: Application of adaptive bias correction method, </a:t>
            </a:r>
            <a:r>
              <a:rPr lang="en-US" altLang="ja-JP" sz="2000" dirty="0" err="1"/>
              <a:t>eg.</a:t>
            </a:r>
            <a:r>
              <a:rPr lang="en-US" altLang="ja-JP" sz="2000" dirty="0"/>
              <a:t> </a:t>
            </a:r>
            <a:r>
              <a:rPr lang="en-US" altLang="ja-JP" sz="2000" dirty="0" err="1"/>
              <a:t>VarBC</a:t>
            </a:r>
            <a:endParaRPr lang="en-US" altLang="ja-JP" sz="2000" dirty="0"/>
          </a:p>
          <a:p>
            <a:pPr lvl="2"/>
            <a:r>
              <a:rPr lang="en-US" altLang="ja-JP" sz="2000" dirty="0"/>
              <a:t>-&gt; Model: Improvement of MP scheme. </a:t>
            </a:r>
          </a:p>
          <a:p>
            <a:pPr lvl="2"/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462649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40314"/>
            <a:ext cx="8686800" cy="857250"/>
          </a:xfrm>
        </p:spPr>
        <p:txBody>
          <a:bodyPr/>
          <a:lstStyle/>
          <a:p>
            <a:r>
              <a:rPr lang="en-US" altLang="ja-JP" sz="3200" dirty="0"/>
              <a:t>Enhancement of Space-borne Radar Simulator</a:t>
            </a:r>
            <a:endParaRPr kumimoji="1" lang="ja-JP" altLang="en-US" sz="3200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57200" y="699542"/>
            <a:ext cx="8229600" cy="3943784"/>
          </a:xfrm>
        </p:spPr>
        <p:txBody>
          <a:bodyPr/>
          <a:lstStyle/>
          <a:p>
            <a:r>
              <a:rPr lang="en-US" altLang="ja-JP" sz="2000" b="1" u="sng" dirty="0"/>
              <a:t>Space-borne radar simulator</a:t>
            </a:r>
          </a:p>
          <a:p>
            <a:pPr lvl="2"/>
            <a:r>
              <a:rPr lang="en-US" altLang="ja-JP" sz="1400" dirty="0"/>
              <a:t>Simplified to reduce computation cost</a:t>
            </a:r>
          </a:p>
          <a:p>
            <a:pPr lvl="1"/>
            <a:r>
              <a:rPr lang="en-US" altLang="ja-JP" sz="1400" dirty="0"/>
              <a:t>Beam: Not-bending</a:t>
            </a:r>
          </a:p>
          <a:p>
            <a:pPr lvl="2"/>
            <a:r>
              <a:rPr lang="en-US" altLang="ja-JP" sz="1100" dirty="0"/>
              <a:t>Ignoring the slant beam path and beam width</a:t>
            </a:r>
          </a:p>
          <a:p>
            <a:pPr lvl="1"/>
            <a:r>
              <a:rPr lang="en-US" altLang="ja-JP" sz="1400" dirty="0"/>
              <a:t>Effective particle: Rain, snow and </a:t>
            </a:r>
            <a:r>
              <a:rPr lang="en-US" altLang="ja-JP" sz="1400" dirty="0" err="1"/>
              <a:t>graupel</a:t>
            </a:r>
            <a:endParaRPr lang="en-US" altLang="ja-JP" sz="1400" dirty="0"/>
          </a:p>
          <a:p>
            <a:pPr lvl="2"/>
            <a:r>
              <a:rPr lang="en-US" altLang="ja-JP" sz="1100" dirty="0"/>
              <a:t>Ignoring cloud water and cloud ice particles</a:t>
            </a:r>
          </a:p>
          <a:p>
            <a:pPr lvl="1"/>
            <a:r>
              <a:rPr lang="en-US" altLang="ja-JP" sz="1400" dirty="0"/>
              <a:t>Size distribution</a:t>
            </a:r>
          </a:p>
          <a:p>
            <a:pPr lvl="2"/>
            <a:r>
              <a:rPr lang="en-US" altLang="ja-JP" sz="1100" dirty="0"/>
              <a:t>rain and </a:t>
            </a:r>
            <a:r>
              <a:rPr lang="en-US" altLang="ja-JP" sz="1100" dirty="0" err="1"/>
              <a:t>graupel</a:t>
            </a:r>
            <a:r>
              <a:rPr lang="en-US" altLang="ja-JP" sz="1100" dirty="0"/>
              <a:t>: Exponential distribution</a:t>
            </a:r>
          </a:p>
          <a:p>
            <a:pPr lvl="2"/>
            <a:r>
              <a:rPr lang="en-US" altLang="ja-JP" sz="1100" dirty="0"/>
              <a:t>snow: Exponential + modified gamma distribution</a:t>
            </a:r>
          </a:p>
          <a:p>
            <a:pPr lvl="1"/>
            <a:r>
              <a:rPr lang="en-US" altLang="ja-JP" sz="1800" dirty="0"/>
              <a:t>Particle type</a:t>
            </a:r>
          </a:p>
          <a:p>
            <a:pPr lvl="2"/>
            <a:r>
              <a:rPr lang="en-US" altLang="ja-JP" b="1" u="sng" dirty="0"/>
              <a:t>Non-spherical particle</a:t>
            </a:r>
          </a:p>
          <a:p>
            <a:pPr lvl="1"/>
            <a:r>
              <a:rPr lang="en-US" altLang="ja-JP" sz="1800" dirty="0"/>
              <a:t>Scattering calculation</a:t>
            </a:r>
          </a:p>
          <a:p>
            <a:pPr lvl="2"/>
            <a:r>
              <a:rPr lang="en-US" altLang="ja-JP" b="1" u="sng" dirty="0"/>
              <a:t>LUT ( </a:t>
            </a:r>
            <a:r>
              <a:rPr lang="en-US" altLang="ja-JP" u="sng" dirty="0"/>
              <a:t>Lorenz-Mie,</a:t>
            </a:r>
            <a:r>
              <a:rPr lang="en-US" altLang="ja-JP" b="1" u="sng" dirty="0"/>
              <a:t> DDA)</a:t>
            </a:r>
          </a:p>
          <a:p>
            <a:pPr lvl="2"/>
            <a:r>
              <a:rPr lang="en-US" altLang="ja-JP" sz="1400" dirty="0"/>
              <a:t>Single scattering</a:t>
            </a:r>
          </a:p>
          <a:p>
            <a:pPr lvl="2"/>
            <a:endParaRPr lang="en-US" altLang="ja-JP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17</a:t>
            </a:fld>
            <a:endParaRPr kumimoji="1" lang="ja-JP" altLang="en-US"/>
          </a:p>
        </p:txBody>
      </p:sp>
      <p:grpSp>
        <p:nvGrpSpPr>
          <p:cNvPr id="6" name="グループ化 5"/>
          <p:cNvGrpSpPr/>
          <p:nvPr/>
        </p:nvGrpSpPr>
        <p:grpSpPr>
          <a:xfrm>
            <a:off x="6228184" y="1867539"/>
            <a:ext cx="2340013" cy="2864451"/>
            <a:chOff x="5580112" y="2254592"/>
            <a:chExt cx="3312368" cy="4054728"/>
          </a:xfrm>
        </p:grpSpPr>
        <p:cxnSp>
          <p:nvCxnSpPr>
            <p:cNvPr id="7" name="直線コネクタ 6"/>
            <p:cNvCxnSpPr/>
            <p:nvPr/>
          </p:nvCxnSpPr>
          <p:spPr>
            <a:xfrm flipV="1">
              <a:off x="6156176" y="5577736"/>
              <a:ext cx="2376264" cy="288032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6516216" y="6021288"/>
              <a:ext cx="2376264" cy="288032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V="1">
              <a:off x="5796136" y="5085184"/>
              <a:ext cx="2376264" cy="288032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V="1">
              <a:off x="5580112" y="4797152"/>
              <a:ext cx="2376264" cy="288032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flipV="1">
              <a:off x="5652120" y="4941168"/>
              <a:ext cx="2376264" cy="288032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V="1">
              <a:off x="6372200" y="5805264"/>
              <a:ext cx="2376264" cy="288032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V="1">
              <a:off x="5940152" y="5301208"/>
              <a:ext cx="2376264" cy="288032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 flipH="1">
              <a:off x="6425544" y="2254592"/>
              <a:ext cx="764615" cy="3539168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>
            <a:xfrm>
              <a:off x="7380312" y="2254592"/>
              <a:ext cx="720080" cy="3323144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6660232" y="4149080"/>
              <a:ext cx="0" cy="1685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7236296" y="4048112"/>
              <a:ext cx="0" cy="1685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6948264" y="4077072"/>
              <a:ext cx="0" cy="1685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7524328" y="4005064"/>
              <a:ext cx="0" cy="1685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7956376" y="3976104"/>
              <a:ext cx="0" cy="1685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7740352" y="3993560"/>
              <a:ext cx="0" cy="1685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円/楕円 22"/>
            <p:cNvSpPr/>
            <p:nvPr/>
          </p:nvSpPr>
          <p:spPr>
            <a:xfrm>
              <a:off x="6876256" y="5361712"/>
              <a:ext cx="238291" cy="21602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7164288" y="5433720"/>
              <a:ext cx="238291" cy="21602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7646077" y="5217696"/>
              <a:ext cx="238291" cy="21602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6588224" y="5217696"/>
              <a:ext cx="144016" cy="10801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6847094" y="4922898"/>
              <a:ext cx="218628" cy="200596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6876256" y="4641632"/>
              <a:ext cx="144016" cy="10801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6876256" y="5181692"/>
              <a:ext cx="144016" cy="10801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30" name="円/楕円 29"/>
            <p:cNvSpPr/>
            <p:nvPr/>
          </p:nvSpPr>
          <p:spPr>
            <a:xfrm>
              <a:off x="7452320" y="5001672"/>
              <a:ext cx="144016" cy="10801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7668344" y="4893660"/>
              <a:ext cx="144016" cy="10801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32" name="円/楕円 31"/>
            <p:cNvSpPr/>
            <p:nvPr/>
          </p:nvSpPr>
          <p:spPr>
            <a:xfrm>
              <a:off x="7164288" y="4497616"/>
              <a:ext cx="144016" cy="10801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33" name="円/楕円 32"/>
            <p:cNvSpPr/>
            <p:nvPr/>
          </p:nvSpPr>
          <p:spPr>
            <a:xfrm>
              <a:off x="6588224" y="5469724"/>
              <a:ext cx="144016" cy="10801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34" name="円/楕円 33"/>
            <p:cNvSpPr/>
            <p:nvPr/>
          </p:nvSpPr>
          <p:spPr>
            <a:xfrm>
              <a:off x="7884368" y="4965668"/>
              <a:ext cx="144016" cy="10801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35" name="円/楕円 34"/>
            <p:cNvSpPr/>
            <p:nvPr/>
          </p:nvSpPr>
          <p:spPr>
            <a:xfrm>
              <a:off x="7380312" y="5289704"/>
              <a:ext cx="238291" cy="21602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36" name="円/楕円 35"/>
            <p:cNvSpPr/>
            <p:nvPr/>
          </p:nvSpPr>
          <p:spPr>
            <a:xfrm>
              <a:off x="7142021" y="4785648"/>
              <a:ext cx="238291" cy="21602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sp>
          <p:nvSpPr>
            <p:cNvPr id="37" name="円/楕円 36"/>
            <p:cNvSpPr/>
            <p:nvPr/>
          </p:nvSpPr>
          <p:spPr>
            <a:xfrm>
              <a:off x="7164288" y="5073680"/>
              <a:ext cx="238291" cy="21602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cxnSp>
          <p:nvCxnSpPr>
            <p:cNvPr id="38" name="直線矢印コネクタ 37"/>
            <p:cNvCxnSpPr/>
            <p:nvPr/>
          </p:nvCxnSpPr>
          <p:spPr>
            <a:xfrm flipV="1">
              <a:off x="6272719" y="3429000"/>
              <a:ext cx="0" cy="24052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テキスト ボックス 38"/>
            <p:cNvSpPr txBox="1"/>
            <p:nvPr/>
          </p:nvSpPr>
          <p:spPr>
            <a:xfrm>
              <a:off x="5724128" y="4016097"/>
              <a:ext cx="557542" cy="274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800" dirty="0">
                  <a:solidFill>
                    <a:schemeClr val="accent1"/>
                  </a:solidFill>
                </a:rPr>
                <a:t>20 km</a:t>
              </a:r>
              <a:endParaRPr kumimoji="1" lang="ja-JP" altLang="en-US" sz="800" dirty="0">
                <a:solidFill>
                  <a:schemeClr val="accent1"/>
                </a:solidFill>
              </a:endParaRPr>
            </a:p>
          </p:txBody>
        </p:sp>
        <p:cxnSp>
          <p:nvCxnSpPr>
            <p:cNvPr id="40" name="直線コネクタ 39"/>
            <p:cNvCxnSpPr/>
            <p:nvPr/>
          </p:nvCxnSpPr>
          <p:spPr>
            <a:xfrm flipV="1">
              <a:off x="6233152" y="4149080"/>
              <a:ext cx="125760" cy="150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グループ化 84"/>
          <p:cNvGrpSpPr/>
          <p:nvPr/>
        </p:nvGrpSpPr>
        <p:grpSpPr>
          <a:xfrm>
            <a:off x="6453689" y="1053496"/>
            <a:ext cx="1430679" cy="870182"/>
            <a:chOff x="1132205" y="1075650"/>
            <a:chExt cx="6546594" cy="3981835"/>
          </a:xfrm>
        </p:grpSpPr>
        <p:sp>
          <p:nvSpPr>
            <p:cNvPr id="86" name="フリーフォーム 85"/>
            <p:cNvSpPr/>
            <p:nvPr/>
          </p:nvSpPr>
          <p:spPr>
            <a:xfrm>
              <a:off x="1132205" y="4054069"/>
              <a:ext cx="1417812" cy="1003416"/>
            </a:xfrm>
            <a:custGeom>
              <a:avLst/>
              <a:gdLst>
                <a:gd name="connsiteX0" fmla="*/ 0 w 1390918"/>
                <a:gd name="connsiteY0" fmla="*/ 244699 h 1004553"/>
                <a:gd name="connsiteX1" fmla="*/ 695459 w 1390918"/>
                <a:gd name="connsiteY1" fmla="*/ 1004553 h 1004553"/>
                <a:gd name="connsiteX2" fmla="*/ 1390918 w 1390918"/>
                <a:gd name="connsiteY2" fmla="*/ 708338 h 1004553"/>
                <a:gd name="connsiteX3" fmla="*/ 656822 w 1390918"/>
                <a:gd name="connsiteY3" fmla="*/ 0 h 1004553"/>
                <a:gd name="connsiteX4" fmla="*/ 0 w 1390918"/>
                <a:gd name="connsiteY4" fmla="*/ 244699 h 1004553"/>
                <a:gd name="connsiteX0" fmla="*/ 0 w 1390918"/>
                <a:gd name="connsiteY0" fmla="*/ 244699 h 1030311"/>
                <a:gd name="connsiteX1" fmla="*/ 734095 w 1390918"/>
                <a:gd name="connsiteY1" fmla="*/ 1030311 h 1030311"/>
                <a:gd name="connsiteX2" fmla="*/ 1390918 w 1390918"/>
                <a:gd name="connsiteY2" fmla="*/ 708338 h 1030311"/>
                <a:gd name="connsiteX3" fmla="*/ 656822 w 1390918"/>
                <a:gd name="connsiteY3" fmla="*/ 0 h 1030311"/>
                <a:gd name="connsiteX4" fmla="*/ 0 w 1390918"/>
                <a:gd name="connsiteY4" fmla="*/ 244699 h 1030311"/>
                <a:gd name="connsiteX0" fmla="*/ 0 w 1390918"/>
                <a:gd name="connsiteY0" fmla="*/ 226769 h 1012381"/>
                <a:gd name="connsiteX1" fmla="*/ 734095 w 1390918"/>
                <a:gd name="connsiteY1" fmla="*/ 1012381 h 1012381"/>
                <a:gd name="connsiteX2" fmla="*/ 1390918 w 1390918"/>
                <a:gd name="connsiteY2" fmla="*/ 690408 h 1012381"/>
                <a:gd name="connsiteX3" fmla="*/ 665786 w 1390918"/>
                <a:gd name="connsiteY3" fmla="*/ 0 h 1012381"/>
                <a:gd name="connsiteX4" fmla="*/ 0 w 1390918"/>
                <a:gd name="connsiteY4" fmla="*/ 226769 h 1012381"/>
                <a:gd name="connsiteX0" fmla="*/ 0 w 1364024"/>
                <a:gd name="connsiteY0" fmla="*/ 253664 h 1012381"/>
                <a:gd name="connsiteX1" fmla="*/ 707201 w 1364024"/>
                <a:gd name="connsiteY1" fmla="*/ 1012381 h 1012381"/>
                <a:gd name="connsiteX2" fmla="*/ 1364024 w 1364024"/>
                <a:gd name="connsiteY2" fmla="*/ 690408 h 1012381"/>
                <a:gd name="connsiteX3" fmla="*/ 638892 w 1364024"/>
                <a:gd name="connsiteY3" fmla="*/ 0 h 1012381"/>
                <a:gd name="connsiteX4" fmla="*/ 0 w 1364024"/>
                <a:gd name="connsiteY4" fmla="*/ 253664 h 1012381"/>
                <a:gd name="connsiteX0" fmla="*/ 0 w 1364024"/>
                <a:gd name="connsiteY0" fmla="*/ 235734 h 994451"/>
                <a:gd name="connsiteX1" fmla="*/ 707201 w 1364024"/>
                <a:gd name="connsiteY1" fmla="*/ 994451 h 994451"/>
                <a:gd name="connsiteX2" fmla="*/ 1364024 w 1364024"/>
                <a:gd name="connsiteY2" fmla="*/ 672478 h 994451"/>
                <a:gd name="connsiteX3" fmla="*/ 638892 w 1364024"/>
                <a:gd name="connsiteY3" fmla="*/ 0 h 994451"/>
                <a:gd name="connsiteX4" fmla="*/ 0 w 1364024"/>
                <a:gd name="connsiteY4" fmla="*/ 235734 h 994451"/>
                <a:gd name="connsiteX0" fmla="*/ 0 w 1364024"/>
                <a:gd name="connsiteY0" fmla="*/ 235734 h 1030310"/>
                <a:gd name="connsiteX1" fmla="*/ 689272 w 1364024"/>
                <a:gd name="connsiteY1" fmla="*/ 1030310 h 1030310"/>
                <a:gd name="connsiteX2" fmla="*/ 1364024 w 1364024"/>
                <a:gd name="connsiteY2" fmla="*/ 672478 h 1030310"/>
                <a:gd name="connsiteX3" fmla="*/ 638892 w 1364024"/>
                <a:gd name="connsiteY3" fmla="*/ 0 h 1030310"/>
                <a:gd name="connsiteX4" fmla="*/ 0 w 1364024"/>
                <a:gd name="connsiteY4" fmla="*/ 235734 h 1030310"/>
                <a:gd name="connsiteX0" fmla="*/ 0 w 1364024"/>
                <a:gd name="connsiteY0" fmla="*/ 235734 h 1003416"/>
                <a:gd name="connsiteX1" fmla="*/ 680308 w 1364024"/>
                <a:gd name="connsiteY1" fmla="*/ 1003416 h 1003416"/>
                <a:gd name="connsiteX2" fmla="*/ 1364024 w 1364024"/>
                <a:gd name="connsiteY2" fmla="*/ 672478 h 1003416"/>
                <a:gd name="connsiteX3" fmla="*/ 638892 w 1364024"/>
                <a:gd name="connsiteY3" fmla="*/ 0 h 1003416"/>
                <a:gd name="connsiteX4" fmla="*/ 0 w 1364024"/>
                <a:gd name="connsiteY4" fmla="*/ 235734 h 1003416"/>
                <a:gd name="connsiteX0" fmla="*/ 0 w 1310235"/>
                <a:gd name="connsiteY0" fmla="*/ 289522 h 1003416"/>
                <a:gd name="connsiteX1" fmla="*/ 626519 w 1310235"/>
                <a:gd name="connsiteY1" fmla="*/ 1003416 h 1003416"/>
                <a:gd name="connsiteX2" fmla="*/ 1310235 w 1310235"/>
                <a:gd name="connsiteY2" fmla="*/ 672478 h 1003416"/>
                <a:gd name="connsiteX3" fmla="*/ 585103 w 1310235"/>
                <a:gd name="connsiteY3" fmla="*/ 0 h 1003416"/>
                <a:gd name="connsiteX4" fmla="*/ 0 w 1310235"/>
                <a:gd name="connsiteY4" fmla="*/ 289522 h 1003416"/>
                <a:gd name="connsiteX0" fmla="*/ 0 w 1319200"/>
                <a:gd name="connsiteY0" fmla="*/ 262628 h 1003416"/>
                <a:gd name="connsiteX1" fmla="*/ 635484 w 1319200"/>
                <a:gd name="connsiteY1" fmla="*/ 1003416 h 1003416"/>
                <a:gd name="connsiteX2" fmla="*/ 1319200 w 1319200"/>
                <a:gd name="connsiteY2" fmla="*/ 672478 h 1003416"/>
                <a:gd name="connsiteX3" fmla="*/ 594068 w 1319200"/>
                <a:gd name="connsiteY3" fmla="*/ 0 h 1003416"/>
                <a:gd name="connsiteX4" fmla="*/ 0 w 1319200"/>
                <a:gd name="connsiteY4" fmla="*/ 262628 h 1003416"/>
                <a:gd name="connsiteX0" fmla="*/ 0 w 1390918"/>
                <a:gd name="connsiteY0" fmla="*/ 289522 h 1003416"/>
                <a:gd name="connsiteX1" fmla="*/ 707202 w 1390918"/>
                <a:gd name="connsiteY1" fmla="*/ 1003416 h 1003416"/>
                <a:gd name="connsiteX2" fmla="*/ 1390918 w 1390918"/>
                <a:gd name="connsiteY2" fmla="*/ 672478 h 1003416"/>
                <a:gd name="connsiteX3" fmla="*/ 665786 w 1390918"/>
                <a:gd name="connsiteY3" fmla="*/ 0 h 1003416"/>
                <a:gd name="connsiteX4" fmla="*/ 0 w 1390918"/>
                <a:gd name="connsiteY4" fmla="*/ 289522 h 1003416"/>
                <a:gd name="connsiteX0" fmla="*/ 0 w 1417812"/>
                <a:gd name="connsiteY0" fmla="*/ 280557 h 1003416"/>
                <a:gd name="connsiteX1" fmla="*/ 734096 w 1417812"/>
                <a:gd name="connsiteY1" fmla="*/ 1003416 h 1003416"/>
                <a:gd name="connsiteX2" fmla="*/ 1417812 w 1417812"/>
                <a:gd name="connsiteY2" fmla="*/ 672478 h 1003416"/>
                <a:gd name="connsiteX3" fmla="*/ 692680 w 1417812"/>
                <a:gd name="connsiteY3" fmla="*/ 0 h 1003416"/>
                <a:gd name="connsiteX4" fmla="*/ 0 w 1417812"/>
                <a:gd name="connsiteY4" fmla="*/ 280557 h 10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7812" h="1003416">
                  <a:moveTo>
                    <a:pt x="0" y="280557"/>
                  </a:moveTo>
                  <a:lnTo>
                    <a:pt x="734096" y="1003416"/>
                  </a:lnTo>
                  <a:lnTo>
                    <a:pt x="1417812" y="672478"/>
                  </a:lnTo>
                  <a:lnTo>
                    <a:pt x="692680" y="0"/>
                  </a:lnTo>
                  <a:lnTo>
                    <a:pt x="0" y="280557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フリーフォーム 86"/>
            <p:cNvSpPr/>
            <p:nvPr/>
          </p:nvSpPr>
          <p:spPr>
            <a:xfrm>
              <a:off x="1915040" y="3627929"/>
              <a:ext cx="1664152" cy="1059982"/>
            </a:xfrm>
            <a:custGeom>
              <a:avLst/>
              <a:gdLst>
                <a:gd name="connsiteX0" fmla="*/ 772732 w 1751527"/>
                <a:gd name="connsiteY0" fmla="*/ 1068947 h 1068947"/>
                <a:gd name="connsiteX1" fmla="*/ 1751527 w 1751527"/>
                <a:gd name="connsiteY1" fmla="*/ 592429 h 1068947"/>
                <a:gd name="connsiteX2" fmla="*/ 953036 w 1751527"/>
                <a:gd name="connsiteY2" fmla="*/ 0 h 1068947"/>
                <a:gd name="connsiteX3" fmla="*/ 0 w 1751527"/>
                <a:gd name="connsiteY3" fmla="*/ 373488 h 1068947"/>
                <a:gd name="connsiteX4" fmla="*/ 772732 w 1751527"/>
                <a:gd name="connsiteY4" fmla="*/ 1068947 h 1068947"/>
                <a:gd name="connsiteX0" fmla="*/ 721216 w 1700011"/>
                <a:gd name="connsiteY0" fmla="*/ 1068947 h 1068947"/>
                <a:gd name="connsiteX1" fmla="*/ 1700011 w 1700011"/>
                <a:gd name="connsiteY1" fmla="*/ 592429 h 1068947"/>
                <a:gd name="connsiteX2" fmla="*/ 901520 w 1700011"/>
                <a:gd name="connsiteY2" fmla="*/ 0 h 1068947"/>
                <a:gd name="connsiteX3" fmla="*/ 0 w 1700011"/>
                <a:gd name="connsiteY3" fmla="*/ 373488 h 1068947"/>
                <a:gd name="connsiteX4" fmla="*/ 721216 w 1700011"/>
                <a:gd name="connsiteY4" fmla="*/ 1068947 h 1068947"/>
                <a:gd name="connsiteX0" fmla="*/ 721216 w 1673117"/>
                <a:gd name="connsiteY0" fmla="*/ 1068947 h 1068947"/>
                <a:gd name="connsiteX1" fmla="*/ 1673117 w 1673117"/>
                <a:gd name="connsiteY1" fmla="*/ 592429 h 1068947"/>
                <a:gd name="connsiteX2" fmla="*/ 901520 w 1673117"/>
                <a:gd name="connsiteY2" fmla="*/ 0 h 1068947"/>
                <a:gd name="connsiteX3" fmla="*/ 0 w 1673117"/>
                <a:gd name="connsiteY3" fmla="*/ 373488 h 1068947"/>
                <a:gd name="connsiteX4" fmla="*/ 721216 w 1673117"/>
                <a:gd name="connsiteY4" fmla="*/ 1068947 h 1068947"/>
                <a:gd name="connsiteX0" fmla="*/ 721216 w 1673117"/>
                <a:gd name="connsiteY0" fmla="*/ 1059982 h 1059982"/>
                <a:gd name="connsiteX1" fmla="*/ 1673117 w 1673117"/>
                <a:gd name="connsiteY1" fmla="*/ 583464 h 1059982"/>
                <a:gd name="connsiteX2" fmla="*/ 946343 w 1673117"/>
                <a:gd name="connsiteY2" fmla="*/ 0 h 1059982"/>
                <a:gd name="connsiteX3" fmla="*/ 0 w 1673117"/>
                <a:gd name="connsiteY3" fmla="*/ 364523 h 1059982"/>
                <a:gd name="connsiteX4" fmla="*/ 721216 w 1673117"/>
                <a:gd name="connsiteY4" fmla="*/ 1059982 h 1059982"/>
                <a:gd name="connsiteX0" fmla="*/ 712251 w 1664152"/>
                <a:gd name="connsiteY0" fmla="*/ 1059982 h 1059982"/>
                <a:gd name="connsiteX1" fmla="*/ 1664152 w 1664152"/>
                <a:gd name="connsiteY1" fmla="*/ 583464 h 1059982"/>
                <a:gd name="connsiteX2" fmla="*/ 937378 w 1664152"/>
                <a:gd name="connsiteY2" fmla="*/ 0 h 1059982"/>
                <a:gd name="connsiteX3" fmla="*/ 0 w 1664152"/>
                <a:gd name="connsiteY3" fmla="*/ 391417 h 1059982"/>
                <a:gd name="connsiteX4" fmla="*/ 712251 w 1664152"/>
                <a:gd name="connsiteY4" fmla="*/ 1059982 h 105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152" h="1059982">
                  <a:moveTo>
                    <a:pt x="712251" y="1059982"/>
                  </a:moveTo>
                  <a:lnTo>
                    <a:pt x="1664152" y="583464"/>
                  </a:lnTo>
                  <a:lnTo>
                    <a:pt x="937378" y="0"/>
                  </a:lnTo>
                  <a:lnTo>
                    <a:pt x="0" y="391417"/>
                  </a:lnTo>
                  <a:lnTo>
                    <a:pt x="712251" y="1059982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フリーフォーム 87"/>
            <p:cNvSpPr/>
            <p:nvPr/>
          </p:nvSpPr>
          <p:spPr>
            <a:xfrm>
              <a:off x="2950398" y="3267321"/>
              <a:ext cx="1570087" cy="905434"/>
            </a:xfrm>
            <a:custGeom>
              <a:avLst/>
              <a:gdLst>
                <a:gd name="connsiteX0" fmla="*/ 772733 w 1596981"/>
                <a:gd name="connsiteY0" fmla="*/ 888642 h 888642"/>
                <a:gd name="connsiteX1" fmla="*/ 1596981 w 1596981"/>
                <a:gd name="connsiteY1" fmla="*/ 502276 h 888642"/>
                <a:gd name="connsiteX2" fmla="*/ 759854 w 1596981"/>
                <a:gd name="connsiteY2" fmla="*/ 0 h 888642"/>
                <a:gd name="connsiteX3" fmla="*/ 0 w 1596981"/>
                <a:gd name="connsiteY3" fmla="*/ 347730 h 888642"/>
                <a:gd name="connsiteX4" fmla="*/ 772733 w 1596981"/>
                <a:gd name="connsiteY4" fmla="*/ 888642 h 888642"/>
                <a:gd name="connsiteX0" fmla="*/ 772733 w 1596981"/>
                <a:gd name="connsiteY0" fmla="*/ 875763 h 875763"/>
                <a:gd name="connsiteX1" fmla="*/ 1596981 w 1596981"/>
                <a:gd name="connsiteY1" fmla="*/ 489397 h 875763"/>
                <a:gd name="connsiteX2" fmla="*/ 824248 w 1596981"/>
                <a:gd name="connsiteY2" fmla="*/ 0 h 875763"/>
                <a:gd name="connsiteX3" fmla="*/ 0 w 1596981"/>
                <a:gd name="connsiteY3" fmla="*/ 334851 h 875763"/>
                <a:gd name="connsiteX4" fmla="*/ 772733 w 1596981"/>
                <a:gd name="connsiteY4" fmla="*/ 875763 h 875763"/>
                <a:gd name="connsiteX0" fmla="*/ 759854 w 1596981"/>
                <a:gd name="connsiteY0" fmla="*/ 914399 h 914399"/>
                <a:gd name="connsiteX1" fmla="*/ 1596981 w 1596981"/>
                <a:gd name="connsiteY1" fmla="*/ 489397 h 914399"/>
                <a:gd name="connsiteX2" fmla="*/ 824248 w 1596981"/>
                <a:gd name="connsiteY2" fmla="*/ 0 h 914399"/>
                <a:gd name="connsiteX3" fmla="*/ 0 w 1596981"/>
                <a:gd name="connsiteY3" fmla="*/ 334851 h 914399"/>
                <a:gd name="connsiteX4" fmla="*/ 759854 w 1596981"/>
                <a:gd name="connsiteY4" fmla="*/ 914399 h 914399"/>
                <a:gd name="connsiteX0" fmla="*/ 732960 w 1570087"/>
                <a:gd name="connsiteY0" fmla="*/ 914399 h 914399"/>
                <a:gd name="connsiteX1" fmla="*/ 1570087 w 1570087"/>
                <a:gd name="connsiteY1" fmla="*/ 489397 h 914399"/>
                <a:gd name="connsiteX2" fmla="*/ 797354 w 1570087"/>
                <a:gd name="connsiteY2" fmla="*/ 0 h 914399"/>
                <a:gd name="connsiteX3" fmla="*/ 0 w 1570087"/>
                <a:gd name="connsiteY3" fmla="*/ 334851 h 914399"/>
                <a:gd name="connsiteX4" fmla="*/ 732960 w 1570087"/>
                <a:gd name="connsiteY4" fmla="*/ 914399 h 914399"/>
                <a:gd name="connsiteX0" fmla="*/ 732960 w 1570087"/>
                <a:gd name="connsiteY0" fmla="*/ 905434 h 905434"/>
                <a:gd name="connsiteX1" fmla="*/ 1570087 w 1570087"/>
                <a:gd name="connsiteY1" fmla="*/ 480432 h 905434"/>
                <a:gd name="connsiteX2" fmla="*/ 824248 w 1570087"/>
                <a:gd name="connsiteY2" fmla="*/ 0 h 905434"/>
                <a:gd name="connsiteX3" fmla="*/ 0 w 1570087"/>
                <a:gd name="connsiteY3" fmla="*/ 325886 h 905434"/>
                <a:gd name="connsiteX4" fmla="*/ 732960 w 1570087"/>
                <a:gd name="connsiteY4" fmla="*/ 905434 h 905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0087" h="905434">
                  <a:moveTo>
                    <a:pt x="732960" y="905434"/>
                  </a:moveTo>
                  <a:lnTo>
                    <a:pt x="1570087" y="480432"/>
                  </a:lnTo>
                  <a:lnTo>
                    <a:pt x="824248" y="0"/>
                  </a:lnTo>
                  <a:lnTo>
                    <a:pt x="0" y="325886"/>
                  </a:lnTo>
                  <a:lnTo>
                    <a:pt x="732960" y="905434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フリーフォーム 88"/>
            <p:cNvSpPr/>
            <p:nvPr/>
          </p:nvSpPr>
          <p:spPr>
            <a:xfrm>
              <a:off x="5940152" y="1075650"/>
              <a:ext cx="1738647" cy="2318198"/>
            </a:xfrm>
            <a:custGeom>
              <a:avLst/>
              <a:gdLst>
                <a:gd name="connsiteX0" fmla="*/ 953036 w 1738647"/>
                <a:gd name="connsiteY0" fmla="*/ 1983347 h 2318198"/>
                <a:gd name="connsiteX1" fmla="*/ 1738647 w 1738647"/>
                <a:gd name="connsiteY1" fmla="*/ 2318198 h 2318198"/>
                <a:gd name="connsiteX2" fmla="*/ 978794 w 1738647"/>
                <a:gd name="connsiteY2" fmla="*/ 270457 h 2318198"/>
                <a:gd name="connsiteX3" fmla="*/ 0 w 1738647"/>
                <a:gd name="connsiteY3" fmla="*/ 0 h 2318198"/>
                <a:gd name="connsiteX4" fmla="*/ 669701 w 1738647"/>
                <a:gd name="connsiteY4" fmla="*/ 1339403 h 2318198"/>
                <a:gd name="connsiteX5" fmla="*/ 875763 w 1738647"/>
                <a:gd name="connsiteY5" fmla="*/ 1249251 h 2318198"/>
                <a:gd name="connsiteX6" fmla="*/ 927278 w 1738647"/>
                <a:gd name="connsiteY6" fmla="*/ 1365161 h 2318198"/>
                <a:gd name="connsiteX7" fmla="*/ 682580 w 1738647"/>
                <a:gd name="connsiteY7" fmla="*/ 1519707 h 2318198"/>
                <a:gd name="connsiteX8" fmla="*/ 965915 w 1738647"/>
                <a:gd name="connsiteY8" fmla="*/ 2034862 h 231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8647" h="2318198">
                  <a:moveTo>
                    <a:pt x="953036" y="1983347"/>
                  </a:moveTo>
                  <a:lnTo>
                    <a:pt x="1738647" y="2318198"/>
                  </a:lnTo>
                  <a:lnTo>
                    <a:pt x="978794" y="270457"/>
                  </a:lnTo>
                  <a:lnTo>
                    <a:pt x="0" y="0"/>
                  </a:lnTo>
                  <a:lnTo>
                    <a:pt x="669701" y="1339403"/>
                  </a:lnTo>
                  <a:lnTo>
                    <a:pt x="875763" y="1249251"/>
                  </a:lnTo>
                  <a:lnTo>
                    <a:pt x="927278" y="1365161"/>
                  </a:lnTo>
                  <a:lnTo>
                    <a:pt x="682580" y="1519707"/>
                  </a:lnTo>
                  <a:lnTo>
                    <a:pt x="965915" y="2034862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フリーフォーム 89"/>
            <p:cNvSpPr/>
            <p:nvPr/>
          </p:nvSpPr>
          <p:spPr>
            <a:xfrm>
              <a:off x="4198513" y="3296992"/>
              <a:ext cx="540912" cy="193183"/>
            </a:xfrm>
            <a:custGeom>
              <a:avLst/>
              <a:gdLst>
                <a:gd name="connsiteX0" fmla="*/ 0 w 540912"/>
                <a:gd name="connsiteY0" fmla="*/ 193183 h 193183"/>
                <a:gd name="connsiteX1" fmla="*/ 51515 w 540912"/>
                <a:gd name="connsiteY1" fmla="*/ 180304 h 193183"/>
                <a:gd name="connsiteX2" fmla="*/ 540912 w 540912"/>
                <a:gd name="connsiteY2" fmla="*/ 0 h 193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0912" h="193183">
                  <a:moveTo>
                    <a:pt x="0" y="193183"/>
                  </a:moveTo>
                  <a:lnTo>
                    <a:pt x="51515" y="180304"/>
                  </a:lnTo>
                  <a:lnTo>
                    <a:pt x="540912" y="0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フリーフォーム 90"/>
            <p:cNvSpPr/>
            <p:nvPr/>
          </p:nvSpPr>
          <p:spPr>
            <a:xfrm>
              <a:off x="5164428" y="3361386"/>
              <a:ext cx="875764" cy="592428"/>
            </a:xfrm>
            <a:custGeom>
              <a:avLst/>
              <a:gdLst>
                <a:gd name="connsiteX0" fmla="*/ 0 w 875764"/>
                <a:gd name="connsiteY0" fmla="*/ 154546 h 592428"/>
                <a:gd name="connsiteX1" fmla="*/ 746975 w 875764"/>
                <a:gd name="connsiteY1" fmla="*/ 592428 h 592428"/>
                <a:gd name="connsiteX2" fmla="*/ 875764 w 875764"/>
                <a:gd name="connsiteY2" fmla="*/ 515155 h 592428"/>
                <a:gd name="connsiteX3" fmla="*/ 476518 w 875764"/>
                <a:gd name="connsiteY3" fmla="*/ 309093 h 592428"/>
                <a:gd name="connsiteX4" fmla="*/ 476518 w 875764"/>
                <a:gd name="connsiteY4" fmla="*/ 167425 h 592428"/>
                <a:gd name="connsiteX5" fmla="*/ 321972 w 875764"/>
                <a:gd name="connsiteY5" fmla="*/ 283335 h 592428"/>
                <a:gd name="connsiteX6" fmla="*/ 167426 w 875764"/>
                <a:gd name="connsiteY6" fmla="*/ 206062 h 592428"/>
                <a:gd name="connsiteX7" fmla="*/ 244699 w 875764"/>
                <a:gd name="connsiteY7" fmla="*/ 167425 h 592428"/>
                <a:gd name="connsiteX8" fmla="*/ 309093 w 875764"/>
                <a:gd name="connsiteY8" fmla="*/ 193183 h 592428"/>
                <a:gd name="connsiteX9" fmla="*/ 528034 w 875764"/>
                <a:gd name="connsiteY9" fmla="*/ 64394 h 592428"/>
                <a:gd name="connsiteX10" fmla="*/ 502276 w 875764"/>
                <a:gd name="connsiteY10" fmla="*/ 0 h 592428"/>
                <a:gd name="connsiteX11" fmla="*/ 257578 w 875764"/>
                <a:gd name="connsiteY11" fmla="*/ 115910 h 592428"/>
                <a:gd name="connsiteX12" fmla="*/ 128789 w 875764"/>
                <a:gd name="connsiteY12" fmla="*/ 51515 h 592428"/>
                <a:gd name="connsiteX13" fmla="*/ 0 w 875764"/>
                <a:gd name="connsiteY13" fmla="*/ 154546 h 59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5764" h="592428">
                  <a:moveTo>
                    <a:pt x="0" y="154546"/>
                  </a:moveTo>
                  <a:lnTo>
                    <a:pt x="746975" y="592428"/>
                  </a:lnTo>
                  <a:lnTo>
                    <a:pt x="875764" y="515155"/>
                  </a:lnTo>
                  <a:lnTo>
                    <a:pt x="476518" y="309093"/>
                  </a:lnTo>
                  <a:lnTo>
                    <a:pt x="476518" y="167425"/>
                  </a:lnTo>
                  <a:lnTo>
                    <a:pt x="321972" y="283335"/>
                  </a:lnTo>
                  <a:lnTo>
                    <a:pt x="167426" y="206062"/>
                  </a:lnTo>
                  <a:lnTo>
                    <a:pt x="244699" y="167425"/>
                  </a:lnTo>
                  <a:lnTo>
                    <a:pt x="309093" y="193183"/>
                  </a:lnTo>
                  <a:lnTo>
                    <a:pt x="528034" y="64394"/>
                  </a:lnTo>
                  <a:lnTo>
                    <a:pt x="502276" y="0"/>
                  </a:lnTo>
                  <a:lnTo>
                    <a:pt x="257578" y="115910"/>
                  </a:lnTo>
                  <a:lnTo>
                    <a:pt x="128789" y="51515"/>
                  </a:lnTo>
                  <a:lnTo>
                    <a:pt x="0" y="154546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フリーフォーム 91"/>
            <p:cNvSpPr/>
            <p:nvPr/>
          </p:nvSpPr>
          <p:spPr>
            <a:xfrm>
              <a:off x="4597758" y="2743200"/>
              <a:ext cx="1197735" cy="321972"/>
            </a:xfrm>
            <a:custGeom>
              <a:avLst/>
              <a:gdLst>
                <a:gd name="connsiteX0" fmla="*/ 0 w 1197735"/>
                <a:gd name="connsiteY0" fmla="*/ 51515 h 321972"/>
                <a:gd name="connsiteX1" fmla="*/ 218941 w 1197735"/>
                <a:gd name="connsiteY1" fmla="*/ 180304 h 321972"/>
                <a:gd name="connsiteX2" fmla="*/ 231819 w 1197735"/>
                <a:gd name="connsiteY2" fmla="*/ 128789 h 321972"/>
                <a:gd name="connsiteX3" fmla="*/ 579549 w 1197735"/>
                <a:gd name="connsiteY3" fmla="*/ 321972 h 321972"/>
                <a:gd name="connsiteX4" fmla="*/ 1197735 w 1197735"/>
                <a:gd name="connsiteY4" fmla="*/ 51515 h 321972"/>
                <a:gd name="connsiteX5" fmla="*/ 1081825 w 1197735"/>
                <a:gd name="connsiteY5" fmla="*/ 12879 h 321972"/>
                <a:gd name="connsiteX6" fmla="*/ 553791 w 1197735"/>
                <a:gd name="connsiteY6" fmla="*/ 244699 h 321972"/>
                <a:gd name="connsiteX7" fmla="*/ 77273 w 1197735"/>
                <a:gd name="connsiteY7" fmla="*/ 0 h 321972"/>
                <a:gd name="connsiteX8" fmla="*/ 0 w 1197735"/>
                <a:gd name="connsiteY8" fmla="*/ 51515 h 32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7735" h="321972">
                  <a:moveTo>
                    <a:pt x="0" y="51515"/>
                  </a:moveTo>
                  <a:lnTo>
                    <a:pt x="218941" y="180304"/>
                  </a:lnTo>
                  <a:lnTo>
                    <a:pt x="231819" y="128789"/>
                  </a:lnTo>
                  <a:lnTo>
                    <a:pt x="579549" y="321972"/>
                  </a:lnTo>
                  <a:lnTo>
                    <a:pt x="1197735" y="51515"/>
                  </a:lnTo>
                  <a:lnTo>
                    <a:pt x="1081825" y="12879"/>
                  </a:lnTo>
                  <a:lnTo>
                    <a:pt x="553791" y="244699"/>
                  </a:lnTo>
                  <a:lnTo>
                    <a:pt x="77273" y="0"/>
                  </a:lnTo>
                  <a:lnTo>
                    <a:pt x="0" y="51515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フリーフォーム 92"/>
            <p:cNvSpPr/>
            <p:nvPr/>
          </p:nvSpPr>
          <p:spPr>
            <a:xfrm>
              <a:off x="4675031" y="3412901"/>
              <a:ext cx="373487" cy="489398"/>
            </a:xfrm>
            <a:custGeom>
              <a:avLst/>
              <a:gdLst>
                <a:gd name="connsiteX0" fmla="*/ 12879 w 373487"/>
                <a:gd name="connsiteY0" fmla="*/ 0 h 489398"/>
                <a:gd name="connsiteX1" fmla="*/ 373487 w 373487"/>
                <a:gd name="connsiteY1" fmla="*/ 193184 h 489398"/>
                <a:gd name="connsiteX2" fmla="*/ 334851 w 373487"/>
                <a:gd name="connsiteY2" fmla="*/ 244699 h 489398"/>
                <a:gd name="connsiteX3" fmla="*/ 231820 w 373487"/>
                <a:gd name="connsiteY3" fmla="*/ 244699 h 489398"/>
                <a:gd name="connsiteX4" fmla="*/ 206062 w 373487"/>
                <a:gd name="connsiteY4" fmla="*/ 489398 h 489398"/>
                <a:gd name="connsiteX5" fmla="*/ 0 w 373487"/>
                <a:gd name="connsiteY5" fmla="*/ 373488 h 489398"/>
                <a:gd name="connsiteX6" fmla="*/ 12879 w 373487"/>
                <a:gd name="connsiteY6" fmla="*/ 0 h 489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87" h="489398">
                  <a:moveTo>
                    <a:pt x="12879" y="0"/>
                  </a:moveTo>
                  <a:lnTo>
                    <a:pt x="373487" y="193184"/>
                  </a:lnTo>
                  <a:lnTo>
                    <a:pt x="334851" y="244699"/>
                  </a:lnTo>
                  <a:lnTo>
                    <a:pt x="231820" y="244699"/>
                  </a:lnTo>
                  <a:lnTo>
                    <a:pt x="206062" y="489398"/>
                  </a:lnTo>
                  <a:lnTo>
                    <a:pt x="0" y="373488"/>
                  </a:lnTo>
                  <a:lnTo>
                    <a:pt x="12879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フリーフォーム 93"/>
            <p:cNvSpPr/>
            <p:nvPr/>
          </p:nvSpPr>
          <p:spPr>
            <a:xfrm>
              <a:off x="5293217" y="2434107"/>
              <a:ext cx="656822" cy="257578"/>
            </a:xfrm>
            <a:custGeom>
              <a:avLst/>
              <a:gdLst>
                <a:gd name="connsiteX0" fmla="*/ 0 w 656822"/>
                <a:gd name="connsiteY0" fmla="*/ 180304 h 257578"/>
                <a:gd name="connsiteX1" fmla="*/ 193183 w 656822"/>
                <a:gd name="connsiteY1" fmla="*/ 257578 h 257578"/>
                <a:gd name="connsiteX2" fmla="*/ 656822 w 656822"/>
                <a:gd name="connsiteY2" fmla="*/ 77273 h 257578"/>
                <a:gd name="connsiteX3" fmla="*/ 437882 w 656822"/>
                <a:gd name="connsiteY3" fmla="*/ 0 h 257578"/>
                <a:gd name="connsiteX4" fmla="*/ 0 w 656822"/>
                <a:gd name="connsiteY4" fmla="*/ 180304 h 25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822" h="257578">
                  <a:moveTo>
                    <a:pt x="0" y="180304"/>
                  </a:moveTo>
                  <a:lnTo>
                    <a:pt x="193183" y="257578"/>
                  </a:lnTo>
                  <a:lnTo>
                    <a:pt x="656822" y="77273"/>
                  </a:lnTo>
                  <a:lnTo>
                    <a:pt x="437882" y="0"/>
                  </a:lnTo>
                  <a:lnTo>
                    <a:pt x="0" y="180304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フリーフォーム 94"/>
            <p:cNvSpPr/>
            <p:nvPr/>
          </p:nvSpPr>
          <p:spPr>
            <a:xfrm>
              <a:off x="4623515" y="2472744"/>
              <a:ext cx="231820" cy="103031"/>
            </a:xfrm>
            <a:custGeom>
              <a:avLst/>
              <a:gdLst>
                <a:gd name="connsiteX0" fmla="*/ 0 w 231820"/>
                <a:gd name="connsiteY0" fmla="*/ 25757 h 103031"/>
                <a:gd name="connsiteX1" fmla="*/ 180305 w 231820"/>
                <a:gd name="connsiteY1" fmla="*/ 103031 h 103031"/>
                <a:gd name="connsiteX2" fmla="*/ 231820 w 231820"/>
                <a:gd name="connsiteY2" fmla="*/ 77273 h 103031"/>
                <a:gd name="connsiteX3" fmla="*/ 64395 w 231820"/>
                <a:gd name="connsiteY3" fmla="*/ 0 h 103031"/>
                <a:gd name="connsiteX4" fmla="*/ 0 w 231820"/>
                <a:gd name="connsiteY4" fmla="*/ 25757 h 103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820" h="103031">
                  <a:moveTo>
                    <a:pt x="0" y="25757"/>
                  </a:moveTo>
                  <a:lnTo>
                    <a:pt x="180305" y="103031"/>
                  </a:lnTo>
                  <a:lnTo>
                    <a:pt x="231820" y="77273"/>
                  </a:lnTo>
                  <a:lnTo>
                    <a:pt x="64395" y="0"/>
                  </a:lnTo>
                  <a:lnTo>
                    <a:pt x="0" y="25757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フリーフォーム 95"/>
            <p:cNvSpPr/>
            <p:nvPr/>
          </p:nvSpPr>
          <p:spPr>
            <a:xfrm>
              <a:off x="5962918" y="2743200"/>
              <a:ext cx="759854" cy="1107583"/>
            </a:xfrm>
            <a:custGeom>
              <a:avLst/>
              <a:gdLst>
                <a:gd name="connsiteX0" fmla="*/ 12879 w 759854"/>
                <a:gd name="connsiteY0" fmla="*/ 1004552 h 1107583"/>
                <a:gd name="connsiteX1" fmla="*/ 0 w 759854"/>
                <a:gd name="connsiteY1" fmla="*/ 785611 h 1107583"/>
                <a:gd name="connsiteX2" fmla="*/ 77274 w 759854"/>
                <a:gd name="connsiteY2" fmla="*/ 746975 h 1107583"/>
                <a:gd name="connsiteX3" fmla="*/ 64395 w 759854"/>
                <a:gd name="connsiteY3" fmla="*/ 515155 h 1107583"/>
                <a:gd name="connsiteX4" fmla="*/ 244699 w 759854"/>
                <a:gd name="connsiteY4" fmla="*/ 425003 h 1107583"/>
                <a:gd name="connsiteX5" fmla="*/ 347730 w 759854"/>
                <a:gd name="connsiteY5" fmla="*/ 540913 h 1107583"/>
                <a:gd name="connsiteX6" fmla="*/ 167426 w 759854"/>
                <a:gd name="connsiteY6" fmla="*/ 631065 h 1107583"/>
                <a:gd name="connsiteX7" fmla="*/ 180305 w 759854"/>
                <a:gd name="connsiteY7" fmla="*/ 953037 h 1107583"/>
                <a:gd name="connsiteX8" fmla="*/ 425003 w 759854"/>
                <a:gd name="connsiteY8" fmla="*/ 1030310 h 1107583"/>
                <a:gd name="connsiteX9" fmla="*/ 592428 w 759854"/>
                <a:gd name="connsiteY9" fmla="*/ 875763 h 1107583"/>
                <a:gd name="connsiteX10" fmla="*/ 476519 w 759854"/>
                <a:gd name="connsiteY10" fmla="*/ 862885 h 1107583"/>
                <a:gd name="connsiteX11" fmla="*/ 463640 w 759854"/>
                <a:gd name="connsiteY11" fmla="*/ 656823 h 1107583"/>
                <a:gd name="connsiteX12" fmla="*/ 399245 w 759854"/>
                <a:gd name="connsiteY12" fmla="*/ 631065 h 1107583"/>
                <a:gd name="connsiteX13" fmla="*/ 283336 w 759854"/>
                <a:gd name="connsiteY13" fmla="*/ 669701 h 1107583"/>
                <a:gd name="connsiteX14" fmla="*/ 425003 w 759854"/>
                <a:gd name="connsiteY14" fmla="*/ 515155 h 1107583"/>
                <a:gd name="connsiteX15" fmla="*/ 528034 w 759854"/>
                <a:gd name="connsiteY15" fmla="*/ 450761 h 1107583"/>
                <a:gd name="connsiteX16" fmla="*/ 528034 w 759854"/>
                <a:gd name="connsiteY16" fmla="*/ 309093 h 1107583"/>
                <a:gd name="connsiteX17" fmla="*/ 618186 w 759854"/>
                <a:gd name="connsiteY17" fmla="*/ 270456 h 1107583"/>
                <a:gd name="connsiteX18" fmla="*/ 656823 w 759854"/>
                <a:gd name="connsiteY18" fmla="*/ 0 h 1107583"/>
                <a:gd name="connsiteX19" fmla="*/ 669702 w 759854"/>
                <a:gd name="connsiteY19" fmla="*/ 309093 h 1107583"/>
                <a:gd name="connsiteX20" fmla="*/ 566671 w 759854"/>
                <a:gd name="connsiteY20" fmla="*/ 373487 h 1107583"/>
                <a:gd name="connsiteX21" fmla="*/ 553792 w 759854"/>
                <a:gd name="connsiteY21" fmla="*/ 528034 h 1107583"/>
                <a:gd name="connsiteX22" fmla="*/ 643944 w 759854"/>
                <a:gd name="connsiteY22" fmla="*/ 592428 h 1107583"/>
                <a:gd name="connsiteX23" fmla="*/ 643944 w 759854"/>
                <a:gd name="connsiteY23" fmla="*/ 695459 h 1107583"/>
                <a:gd name="connsiteX24" fmla="*/ 759854 w 759854"/>
                <a:gd name="connsiteY24" fmla="*/ 695459 h 1107583"/>
                <a:gd name="connsiteX25" fmla="*/ 759854 w 759854"/>
                <a:gd name="connsiteY25" fmla="*/ 772732 h 1107583"/>
                <a:gd name="connsiteX26" fmla="*/ 631065 w 759854"/>
                <a:gd name="connsiteY26" fmla="*/ 824248 h 1107583"/>
                <a:gd name="connsiteX27" fmla="*/ 643944 w 759854"/>
                <a:gd name="connsiteY27" fmla="*/ 888642 h 1107583"/>
                <a:gd name="connsiteX28" fmla="*/ 437882 w 759854"/>
                <a:gd name="connsiteY28" fmla="*/ 1107583 h 1107583"/>
                <a:gd name="connsiteX29" fmla="*/ 180305 w 759854"/>
                <a:gd name="connsiteY29" fmla="*/ 1004552 h 1107583"/>
                <a:gd name="connsiteX30" fmla="*/ 12879 w 759854"/>
                <a:gd name="connsiteY30" fmla="*/ 1004552 h 110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9854" h="1107583">
                  <a:moveTo>
                    <a:pt x="12879" y="1004552"/>
                  </a:moveTo>
                  <a:lnTo>
                    <a:pt x="0" y="785611"/>
                  </a:lnTo>
                  <a:lnTo>
                    <a:pt x="77274" y="746975"/>
                  </a:lnTo>
                  <a:lnTo>
                    <a:pt x="64395" y="515155"/>
                  </a:lnTo>
                  <a:lnTo>
                    <a:pt x="244699" y="425003"/>
                  </a:lnTo>
                  <a:lnTo>
                    <a:pt x="347730" y="540913"/>
                  </a:lnTo>
                  <a:lnTo>
                    <a:pt x="167426" y="631065"/>
                  </a:lnTo>
                  <a:lnTo>
                    <a:pt x="180305" y="953037"/>
                  </a:lnTo>
                  <a:lnTo>
                    <a:pt x="425003" y="1030310"/>
                  </a:lnTo>
                  <a:lnTo>
                    <a:pt x="592428" y="875763"/>
                  </a:lnTo>
                  <a:lnTo>
                    <a:pt x="476519" y="862885"/>
                  </a:lnTo>
                  <a:lnTo>
                    <a:pt x="463640" y="656823"/>
                  </a:lnTo>
                  <a:lnTo>
                    <a:pt x="399245" y="631065"/>
                  </a:lnTo>
                  <a:lnTo>
                    <a:pt x="283336" y="669701"/>
                  </a:lnTo>
                  <a:lnTo>
                    <a:pt x="425003" y="515155"/>
                  </a:lnTo>
                  <a:lnTo>
                    <a:pt x="528034" y="450761"/>
                  </a:lnTo>
                  <a:lnTo>
                    <a:pt x="528034" y="309093"/>
                  </a:lnTo>
                  <a:lnTo>
                    <a:pt x="618186" y="270456"/>
                  </a:lnTo>
                  <a:lnTo>
                    <a:pt x="656823" y="0"/>
                  </a:lnTo>
                  <a:lnTo>
                    <a:pt x="669702" y="309093"/>
                  </a:lnTo>
                  <a:lnTo>
                    <a:pt x="566671" y="373487"/>
                  </a:lnTo>
                  <a:lnTo>
                    <a:pt x="553792" y="528034"/>
                  </a:lnTo>
                  <a:lnTo>
                    <a:pt x="643944" y="592428"/>
                  </a:lnTo>
                  <a:lnTo>
                    <a:pt x="643944" y="695459"/>
                  </a:lnTo>
                  <a:lnTo>
                    <a:pt x="759854" y="695459"/>
                  </a:lnTo>
                  <a:lnTo>
                    <a:pt x="759854" y="772732"/>
                  </a:lnTo>
                  <a:lnTo>
                    <a:pt x="631065" y="824248"/>
                  </a:lnTo>
                  <a:lnTo>
                    <a:pt x="643944" y="888642"/>
                  </a:lnTo>
                  <a:lnTo>
                    <a:pt x="437882" y="1107583"/>
                  </a:lnTo>
                  <a:lnTo>
                    <a:pt x="180305" y="1004552"/>
                  </a:lnTo>
                  <a:lnTo>
                    <a:pt x="12879" y="1004552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フリーフォーム 96"/>
            <p:cNvSpPr/>
            <p:nvPr/>
          </p:nvSpPr>
          <p:spPr>
            <a:xfrm>
              <a:off x="4546242" y="2820473"/>
              <a:ext cx="12879" cy="515155"/>
            </a:xfrm>
            <a:custGeom>
              <a:avLst/>
              <a:gdLst>
                <a:gd name="connsiteX0" fmla="*/ 12879 w 12879"/>
                <a:gd name="connsiteY0" fmla="*/ 0 h 515155"/>
                <a:gd name="connsiteX1" fmla="*/ 0 w 12879"/>
                <a:gd name="connsiteY1" fmla="*/ 515155 h 51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879" h="515155">
                  <a:moveTo>
                    <a:pt x="12879" y="0"/>
                  </a:moveTo>
                  <a:lnTo>
                    <a:pt x="0" y="515155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フリーフォーム 97"/>
            <p:cNvSpPr/>
            <p:nvPr/>
          </p:nvSpPr>
          <p:spPr>
            <a:xfrm>
              <a:off x="5061397" y="3078051"/>
              <a:ext cx="25758" cy="489397"/>
            </a:xfrm>
            <a:custGeom>
              <a:avLst/>
              <a:gdLst>
                <a:gd name="connsiteX0" fmla="*/ 25758 w 25758"/>
                <a:gd name="connsiteY0" fmla="*/ 0 h 489397"/>
                <a:gd name="connsiteX1" fmla="*/ 0 w 25758"/>
                <a:gd name="connsiteY1" fmla="*/ 489397 h 48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758" h="489397">
                  <a:moveTo>
                    <a:pt x="25758" y="0"/>
                  </a:moveTo>
                  <a:lnTo>
                    <a:pt x="0" y="489397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フリーフォーム 98"/>
            <p:cNvSpPr/>
            <p:nvPr/>
          </p:nvSpPr>
          <p:spPr>
            <a:xfrm>
              <a:off x="4752304" y="2034862"/>
              <a:ext cx="901521" cy="540913"/>
            </a:xfrm>
            <a:custGeom>
              <a:avLst/>
              <a:gdLst>
                <a:gd name="connsiteX0" fmla="*/ 0 w 901521"/>
                <a:gd name="connsiteY0" fmla="*/ 321972 h 540913"/>
                <a:gd name="connsiteX1" fmla="*/ 463640 w 901521"/>
                <a:gd name="connsiteY1" fmla="*/ 540913 h 540913"/>
                <a:gd name="connsiteX2" fmla="*/ 901521 w 901521"/>
                <a:gd name="connsiteY2" fmla="*/ 347730 h 540913"/>
                <a:gd name="connsiteX3" fmla="*/ 850006 w 901521"/>
                <a:gd name="connsiteY3" fmla="*/ 321972 h 540913"/>
                <a:gd name="connsiteX4" fmla="*/ 437882 w 901521"/>
                <a:gd name="connsiteY4" fmla="*/ 489397 h 540913"/>
                <a:gd name="connsiteX5" fmla="*/ 180304 w 901521"/>
                <a:gd name="connsiteY5" fmla="*/ 386366 h 540913"/>
                <a:gd name="connsiteX6" fmla="*/ 244699 w 901521"/>
                <a:gd name="connsiteY6" fmla="*/ 283335 h 540913"/>
                <a:gd name="connsiteX7" fmla="*/ 360609 w 901521"/>
                <a:gd name="connsiteY7" fmla="*/ 231820 h 540913"/>
                <a:gd name="connsiteX8" fmla="*/ 489397 w 901521"/>
                <a:gd name="connsiteY8" fmla="*/ 309093 h 540913"/>
                <a:gd name="connsiteX9" fmla="*/ 759854 w 901521"/>
                <a:gd name="connsiteY9" fmla="*/ 193183 h 540913"/>
                <a:gd name="connsiteX10" fmla="*/ 579550 w 901521"/>
                <a:gd name="connsiteY10" fmla="*/ 90152 h 540913"/>
                <a:gd name="connsiteX11" fmla="*/ 193183 w 901521"/>
                <a:gd name="connsiteY11" fmla="*/ 218941 h 540913"/>
                <a:gd name="connsiteX12" fmla="*/ 193183 w 901521"/>
                <a:gd name="connsiteY12" fmla="*/ 141668 h 540913"/>
                <a:gd name="connsiteX13" fmla="*/ 553792 w 901521"/>
                <a:gd name="connsiteY13" fmla="*/ 25758 h 540913"/>
                <a:gd name="connsiteX14" fmla="*/ 553792 w 901521"/>
                <a:gd name="connsiteY14" fmla="*/ 0 h 540913"/>
                <a:gd name="connsiteX15" fmla="*/ 115910 w 901521"/>
                <a:gd name="connsiteY15" fmla="*/ 141668 h 540913"/>
                <a:gd name="connsiteX16" fmla="*/ 115910 w 901521"/>
                <a:gd name="connsiteY16" fmla="*/ 231820 h 540913"/>
                <a:gd name="connsiteX17" fmla="*/ 193183 w 901521"/>
                <a:gd name="connsiteY17" fmla="*/ 257577 h 540913"/>
                <a:gd name="connsiteX18" fmla="*/ 206062 w 901521"/>
                <a:gd name="connsiteY18" fmla="*/ 347730 h 540913"/>
                <a:gd name="connsiteX19" fmla="*/ 64395 w 901521"/>
                <a:gd name="connsiteY19" fmla="*/ 296214 h 540913"/>
                <a:gd name="connsiteX20" fmla="*/ 0 w 901521"/>
                <a:gd name="connsiteY20" fmla="*/ 321972 h 540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1521" h="540913">
                  <a:moveTo>
                    <a:pt x="0" y="321972"/>
                  </a:moveTo>
                  <a:lnTo>
                    <a:pt x="463640" y="540913"/>
                  </a:lnTo>
                  <a:lnTo>
                    <a:pt x="901521" y="347730"/>
                  </a:lnTo>
                  <a:lnTo>
                    <a:pt x="850006" y="321972"/>
                  </a:lnTo>
                  <a:lnTo>
                    <a:pt x="437882" y="489397"/>
                  </a:lnTo>
                  <a:lnTo>
                    <a:pt x="180304" y="386366"/>
                  </a:lnTo>
                  <a:lnTo>
                    <a:pt x="244699" y="283335"/>
                  </a:lnTo>
                  <a:lnTo>
                    <a:pt x="360609" y="231820"/>
                  </a:lnTo>
                  <a:lnTo>
                    <a:pt x="489397" y="309093"/>
                  </a:lnTo>
                  <a:lnTo>
                    <a:pt x="759854" y="193183"/>
                  </a:lnTo>
                  <a:lnTo>
                    <a:pt x="579550" y="90152"/>
                  </a:lnTo>
                  <a:lnTo>
                    <a:pt x="193183" y="218941"/>
                  </a:lnTo>
                  <a:lnTo>
                    <a:pt x="193183" y="141668"/>
                  </a:lnTo>
                  <a:lnTo>
                    <a:pt x="553792" y="25758"/>
                  </a:lnTo>
                  <a:lnTo>
                    <a:pt x="553792" y="0"/>
                  </a:lnTo>
                  <a:lnTo>
                    <a:pt x="115910" y="141668"/>
                  </a:lnTo>
                  <a:lnTo>
                    <a:pt x="115910" y="231820"/>
                  </a:lnTo>
                  <a:lnTo>
                    <a:pt x="193183" y="257577"/>
                  </a:lnTo>
                  <a:lnTo>
                    <a:pt x="206062" y="347730"/>
                  </a:lnTo>
                  <a:lnTo>
                    <a:pt x="64395" y="296214"/>
                  </a:lnTo>
                  <a:lnTo>
                    <a:pt x="0" y="321972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フリーフォーム 99"/>
            <p:cNvSpPr/>
            <p:nvPr/>
          </p:nvSpPr>
          <p:spPr>
            <a:xfrm>
              <a:off x="5769735" y="3657600"/>
              <a:ext cx="1004552" cy="927279"/>
            </a:xfrm>
            <a:custGeom>
              <a:avLst/>
              <a:gdLst>
                <a:gd name="connsiteX0" fmla="*/ 51516 w 1004552"/>
                <a:gd name="connsiteY0" fmla="*/ 399245 h 927279"/>
                <a:gd name="connsiteX1" fmla="*/ 0 w 1004552"/>
                <a:gd name="connsiteY1" fmla="*/ 927279 h 927279"/>
                <a:gd name="connsiteX2" fmla="*/ 965916 w 1004552"/>
                <a:gd name="connsiteY2" fmla="*/ 399245 h 927279"/>
                <a:gd name="connsiteX3" fmla="*/ 1004552 w 1004552"/>
                <a:gd name="connsiteY3" fmla="*/ 0 h 927279"/>
                <a:gd name="connsiteX4" fmla="*/ 51516 w 1004552"/>
                <a:gd name="connsiteY4" fmla="*/ 399245 h 92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4552" h="927279">
                  <a:moveTo>
                    <a:pt x="51516" y="399245"/>
                  </a:moveTo>
                  <a:lnTo>
                    <a:pt x="0" y="927279"/>
                  </a:lnTo>
                  <a:lnTo>
                    <a:pt x="965916" y="399245"/>
                  </a:lnTo>
                  <a:lnTo>
                    <a:pt x="1004552" y="0"/>
                  </a:lnTo>
                  <a:lnTo>
                    <a:pt x="51516" y="399245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フリーフォーム 100"/>
            <p:cNvSpPr/>
            <p:nvPr/>
          </p:nvSpPr>
          <p:spPr>
            <a:xfrm>
              <a:off x="4868214" y="3979572"/>
              <a:ext cx="850006" cy="605307"/>
            </a:xfrm>
            <a:custGeom>
              <a:avLst/>
              <a:gdLst>
                <a:gd name="connsiteX0" fmla="*/ 0 w 850006"/>
                <a:gd name="connsiteY0" fmla="*/ 0 h 605307"/>
                <a:gd name="connsiteX1" fmla="*/ 12879 w 850006"/>
                <a:gd name="connsiteY1" fmla="*/ 115910 h 605307"/>
                <a:gd name="connsiteX2" fmla="*/ 850006 w 850006"/>
                <a:gd name="connsiteY2" fmla="*/ 605307 h 605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006" h="605307">
                  <a:moveTo>
                    <a:pt x="0" y="0"/>
                  </a:moveTo>
                  <a:lnTo>
                    <a:pt x="12879" y="115910"/>
                  </a:lnTo>
                  <a:lnTo>
                    <a:pt x="850006" y="605307"/>
                  </a:lnTo>
                </a:path>
              </a:pathLst>
            </a:custGeom>
            <a:noFill/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フリーフォーム 101"/>
            <p:cNvSpPr/>
            <p:nvPr/>
          </p:nvSpPr>
          <p:spPr>
            <a:xfrm>
              <a:off x="5396248" y="2601532"/>
              <a:ext cx="1197735" cy="746975"/>
            </a:xfrm>
            <a:custGeom>
              <a:avLst/>
              <a:gdLst>
                <a:gd name="connsiteX0" fmla="*/ 0 w 1197735"/>
                <a:gd name="connsiteY0" fmla="*/ 553792 h 746975"/>
                <a:gd name="connsiteX1" fmla="*/ 360608 w 1197735"/>
                <a:gd name="connsiteY1" fmla="*/ 746975 h 746975"/>
                <a:gd name="connsiteX2" fmla="*/ 643944 w 1197735"/>
                <a:gd name="connsiteY2" fmla="*/ 579550 h 746975"/>
                <a:gd name="connsiteX3" fmla="*/ 631065 w 1197735"/>
                <a:gd name="connsiteY3" fmla="*/ 283336 h 746975"/>
                <a:gd name="connsiteX4" fmla="*/ 1197735 w 1197735"/>
                <a:gd name="connsiteY4" fmla="*/ 0 h 746975"/>
                <a:gd name="connsiteX5" fmla="*/ 592428 w 1197735"/>
                <a:gd name="connsiteY5" fmla="*/ 231820 h 746975"/>
                <a:gd name="connsiteX6" fmla="*/ 579549 w 1197735"/>
                <a:gd name="connsiteY6" fmla="*/ 321972 h 746975"/>
                <a:gd name="connsiteX7" fmla="*/ 425003 w 1197735"/>
                <a:gd name="connsiteY7" fmla="*/ 257578 h 746975"/>
                <a:gd name="connsiteX8" fmla="*/ 373487 w 1197735"/>
                <a:gd name="connsiteY8" fmla="*/ 360609 h 746975"/>
                <a:gd name="connsiteX9" fmla="*/ 502276 w 1197735"/>
                <a:gd name="connsiteY9" fmla="*/ 399245 h 746975"/>
                <a:gd name="connsiteX10" fmla="*/ 515155 w 1197735"/>
                <a:gd name="connsiteY10" fmla="*/ 476519 h 746975"/>
                <a:gd name="connsiteX11" fmla="*/ 321972 w 1197735"/>
                <a:gd name="connsiteY11" fmla="*/ 425003 h 746975"/>
                <a:gd name="connsiteX12" fmla="*/ 0 w 1197735"/>
                <a:gd name="connsiteY12" fmla="*/ 553792 h 74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7735" h="746975">
                  <a:moveTo>
                    <a:pt x="0" y="553792"/>
                  </a:moveTo>
                  <a:lnTo>
                    <a:pt x="360608" y="746975"/>
                  </a:lnTo>
                  <a:lnTo>
                    <a:pt x="643944" y="579550"/>
                  </a:lnTo>
                  <a:lnTo>
                    <a:pt x="631065" y="283336"/>
                  </a:lnTo>
                  <a:lnTo>
                    <a:pt x="1197735" y="0"/>
                  </a:lnTo>
                  <a:lnTo>
                    <a:pt x="592428" y="231820"/>
                  </a:lnTo>
                  <a:lnTo>
                    <a:pt x="579549" y="321972"/>
                  </a:lnTo>
                  <a:lnTo>
                    <a:pt x="425003" y="257578"/>
                  </a:lnTo>
                  <a:lnTo>
                    <a:pt x="373487" y="360609"/>
                  </a:lnTo>
                  <a:lnTo>
                    <a:pt x="502276" y="399245"/>
                  </a:lnTo>
                  <a:lnTo>
                    <a:pt x="515155" y="476519"/>
                  </a:lnTo>
                  <a:lnTo>
                    <a:pt x="321972" y="425003"/>
                  </a:lnTo>
                  <a:lnTo>
                    <a:pt x="0" y="553792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フリーフォーム 102"/>
            <p:cNvSpPr/>
            <p:nvPr/>
          </p:nvSpPr>
          <p:spPr>
            <a:xfrm>
              <a:off x="5834130" y="1841679"/>
              <a:ext cx="141667" cy="631065"/>
            </a:xfrm>
            <a:custGeom>
              <a:avLst/>
              <a:gdLst>
                <a:gd name="connsiteX0" fmla="*/ 25757 w 141667"/>
                <a:gd name="connsiteY0" fmla="*/ 0 h 631065"/>
                <a:gd name="connsiteX1" fmla="*/ 0 w 141667"/>
                <a:gd name="connsiteY1" fmla="*/ 193183 h 631065"/>
                <a:gd name="connsiteX2" fmla="*/ 25757 w 141667"/>
                <a:gd name="connsiteY2" fmla="*/ 244698 h 631065"/>
                <a:gd name="connsiteX3" fmla="*/ 51515 w 141667"/>
                <a:gd name="connsiteY3" fmla="*/ 631065 h 631065"/>
                <a:gd name="connsiteX4" fmla="*/ 77273 w 141667"/>
                <a:gd name="connsiteY4" fmla="*/ 193183 h 631065"/>
                <a:gd name="connsiteX5" fmla="*/ 141667 w 141667"/>
                <a:gd name="connsiteY5" fmla="*/ 128789 h 631065"/>
                <a:gd name="connsiteX6" fmla="*/ 25757 w 141667"/>
                <a:gd name="connsiteY6" fmla="*/ 0 h 631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667" h="631065">
                  <a:moveTo>
                    <a:pt x="25757" y="0"/>
                  </a:moveTo>
                  <a:lnTo>
                    <a:pt x="0" y="193183"/>
                  </a:lnTo>
                  <a:lnTo>
                    <a:pt x="25757" y="244698"/>
                  </a:lnTo>
                  <a:lnTo>
                    <a:pt x="51515" y="631065"/>
                  </a:lnTo>
                  <a:lnTo>
                    <a:pt x="77273" y="193183"/>
                  </a:lnTo>
                  <a:lnTo>
                    <a:pt x="141667" y="128789"/>
                  </a:lnTo>
                  <a:lnTo>
                    <a:pt x="25757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フリーフォーム 103"/>
            <p:cNvSpPr/>
            <p:nvPr/>
          </p:nvSpPr>
          <p:spPr>
            <a:xfrm>
              <a:off x="5164428" y="2588654"/>
              <a:ext cx="12879" cy="360608"/>
            </a:xfrm>
            <a:custGeom>
              <a:avLst/>
              <a:gdLst>
                <a:gd name="connsiteX0" fmla="*/ 12879 w 12879"/>
                <a:gd name="connsiteY0" fmla="*/ 0 h 360608"/>
                <a:gd name="connsiteX1" fmla="*/ 0 w 12879"/>
                <a:gd name="connsiteY1" fmla="*/ 360608 h 36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879" h="360608">
                  <a:moveTo>
                    <a:pt x="12879" y="0"/>
                  </a:moveTo>
                  <a:lnTo>
                    <a:pt x="0" y="360608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フリーフォーム 104"/>
            <p:cNvSpPr/>
            <p:nvPr/>
          </p:nvSpPr>
          <p:spPr>
            <a:xfrm>
              <a:off x="5911403" y="2459865"/>
              <a:ext cx="618186" cy="283335"/>
            </a:xfrm>
            <a:custGeom>
              <a:avLst/>
              <a:gdLst>
                <a:gd name="connsiteX0" fmla="*/ 0 w 618186"/>
                <a:gd name="connsiteY0" fmla="*/ 283335 h 283335"/>
                <a:gd name="connsiteX1" fmla="*/ 618186 w 618186"/>
                <a:gd name="connsiteY1" fmla="*/ 0 h 283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8186" h="283335">
                  <a:moveTo>
                    <a:pt x="0" y="283335"/>
                  </a:moveTo>
                  <a:lnTo>
                    <a:pt x="618186" y="0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フリーフォーム 105"/>
            <p:cNvSpPr/>
            <p:nvPr/>
          </p:nvSpPr>
          <p:spPr>
            <a:xfrm>
              <a:off x="6181859" y="2910625"/>
              <a:ext cx="231820" cy="283336"/>
            </a:xfrm>
            <a:custGeom>
              <a:avLst/>
              <a:gdLst>
                <a:gd name="connsiteX0" fmla="*/ 167426 w 231820"/>
                <a:gd name="connsiteY0" fmla="*/ 0 h 283336"/>
                <a:gd name="connsiteX1" fmla="*/ 231820 w 231820"/>
                <a:gd name="connsiteY1" fmla="*/ 90152 h 283336"/>
                <a:gd name="connsiteX2" fmla="*/ 206062 w 231820"/>
                <a:gd name="connsiteY2" fmla="*/ 206062 h 283336"/>
                <a:gd name="connsiteX3" fmla="*/ 141668 w 231820"/>
                <a:gd name="connsiteY3" fmla="*/ 283336 h 283336"/>
                <a:gd name="connsiteX4" fmla="*/ 0 w 231820"/>
                <a:gd name="connsiteY4" fmla="*/ 167426 h 283336"/>
                <a:gd name="connsiteX5" fmla="*/ 12879 w 231820"/>
                <a:gd name="connsiteY5" fmla="*/ 77274 h 283336"/>
                <a:gd name="connsiteX6" fmla="*/ 141668 w 231820"/>
                <a:gd name="connsiteY6" fmla="*/ 180305 h 283336"/>
                <a:gd name="connsiteX7" fmla="*/ 193183 w 231820"/>
                <a:gd name="connsiteY7" fmla="*/ 128789 h 283336"/>
                <a:gd name="connsiteX8" fmla="*/ 167426 w 231820"/>
                <a:gd name="connsiteY8" fmla="*/ 0 h 28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820" h="283336">
                  <a:moveTo>
                    <a:pt x="167426" y="0"/>
                  </a:moveTo>
                  <a:lnTo>
                    <a:pt x="231820" y="90152"/>
                  </a:lnTo>
                  <a:lnTo>
                    <a:pt x="206062" y="206062"/>
                  </a:lnTo>
                  <a:lnTo>
                    <a:pt x="141668" y="283336"/>
                  </a:lnTo>
                  <a:lnTo>
                    <a:pt x="0" y="167426"/>
                  </a:lnTo>
                  <a:lnTo>
                    <a:pt x="12879" y="77274"/>
                  </a:lnTo>
                  <a:lnTo>
                    <a:pt x="141668" y="180305"/>
                  </a:lnTo>
                  <a:lnTo>
                    <a:pt x="193183" y="128789"/>
                  </a:lnTo>
                  <a:lnTo>
                    <a:pt x="167426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8104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/>
              <a:t>Shape of Snow </a:t>
            </a:r>
            <a:r>
              <a:rPr lang="en-US" altLang="ja-JP" sz="3200" dirty="0"/>
              <a:t>P</a:t>
            </a:r>
            <a:r>
              <a:rPr kumimoji="1" lang="en-US" altLang="ja-JP" sz="3200" dirty="0"/>
              <a:t>article for Scattering 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6" name="Picture 2" descr="http://svkva.naps.kishou.go.jp/~suuchi49/sctr_sf_par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5" r="23257"/>
          <a:stretch/>
        </p:blipFill>
        <p:spPr bwMode="auto">
          <a:xfrm>
            <a:off x="5120213" y="941292"/>
            <a:ext cx="3436109" cy="33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4716016" y="843558"/>
            <a:ext cx="416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u="sng" dirty="0"/>
              <a:t>Type-A snowflakes in Liu(2008)</a:t>
            </a:r>
            <a:endParaRPr kumimoji="1" lang="ja-JP" altLang="en-US" sz="2400" b="1" u="sng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84168" y="4416276"/>
            <a:ext cx="299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These dipoles by DDSCAT 7.3 </a:t>
            </a:r>
          </a:p>
        </p:txBody>
      </p:sp>
      <p:pic>
        <p:nvPicPr>
          <p:cNvPr id="17410" name="Picture 2" descr="http://svkva.naps.kishou.go.jp/~suuchi49/ellipse_dda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8" r="25317"/>
          <a:stretch/>
        </p:blipFill>
        <p:spPr bwMode="auto">
          <a:xfrm>
            <a:off x="1364286" y="1365628"/>
            <a:ext cx="2520282" cy="279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968202" y="843558"/>
            <a:ext cx="2213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u="sng" dirty="0"/>
              <a:t>Spherical snow</a:t>
            </a:r>
            <a:endParaRPr kumimoji="1" lang="ja-JP" altLang="en-US" sz="2400" b="1" u="sng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5576" y="4157086"/>
            <a:ext cx="3737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 current method, snow particles </a:t>
            </a:r>
            <a:r>
              <a:rPr lang="en-US" altLang="ja-JP" dirty="0"/>
              <a:t>are assumed as spherical particle. 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99615" y="1203598"/>
            <a:ext cx="1888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Scattering: Lorentz-Mie</a:t>
            </a:r>
            <a:endParaRPr kumimoji="1"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004048" y="1203598"/>
            <a:ext cx="366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Scattering: DDA(Discrete Dipole Approximation)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45340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9" name="Picture 15" descr="http://svkva.naps.kishou.go.jp/~suuchi49/dscat_f35.500_h2_h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15766"/>
            <a:ext cx="309202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1" name="Picture 17" descr="http://svkva.naps.kishou.go.jp/~suuchi49/dscat_f13.600_h2_h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941" y="2716006"/>
            <a:ext cx="309202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3" name="Picture 19" descr="http://svkva.naps.kishou.go.jp/~suuchi49/scat_f13.600_h2_h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9782"/>
            <a:ext cx="309202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5" name="Picture 21" descr="http://svkva.naps.kishou.go.jp/~suuchi49/scat_f35.500_h2_h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73" y="687732"/>
            <a:ext cx="309202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0314"/>
            <a:ext cx="8229600" cy="381068"/>
          </a:xfrm>
        </p:spPr>
        <p:txBody>
          <a:bodyPr/>
          <a:lstStyle/>
          <a:p>
            <a:r>
              <a:rPr lang="en-US" altLang="ja-JP" sz="3200" dirty="0"/>
              <a:t>Radar Reflectivity of Snow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95736" y="474226"/>
            <a:ext cx="1626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 err="1"/>
              <a:t>KuPR</a:t>
            </a:r>
            <a:r>
              <a:rPr kumimoji="1" lang="en-US" altLang="ja-JP" b="1" u="sng" dirty="0"/>
              <a:t>(13.6GHz)</a:t>
            </a:r>
            <a:endParaRPr kumimoji="1" lang="ja-JP" altLang="en-US" b="1" u="sng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20072" y="474226"/>
            <a:ext cx="1616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 err="1"/>
              <a:t>KaPR</a:t>
            </a:r>
            <a:r>
              <a:rPr kumimoji="1" lang="en-US" altLang="ja-JP" b="1" u="sng" dirty="0"/>
              <a:t>(35.5GHz)</a:t>
            </a:r>
            <a:endParaRPr kumimoji="1" lang="ja-JP" altLang="en-US" b="1" u="sng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87822" y="1275606"/>
            <a:ext cx="15600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Spherical snow particles</a:t>
            </a:r>
            <a:endParaRPr kumimoji="1" lang="en-US" altLang="ja-JP" sz="11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059832" y="1950100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srgbClr val="FF0000"/>
                </a:solidFill>
              </a:rPr>
              <a:t>Sector snowflakes</a:t>
            </a:r>
            <a:endParaRPr kumimoji="1" lang="en-US" altLang="ja-JP" sz="1100" dirty="0">
              <a:solidFill>
                <a:srgbClr val="FF0000"/>
              </a:solidFill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2843808" y="1491630"/>
            <a:ext cx="0" cy="1855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 flipV="1">
            <a:off x="3667530" y="1635646"/>
            <a:ext cx="1" cy="3777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7354738" y="929898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PSD</a:t>
            </a:r>
            <a:r>
              <a:rPr lang="en-US" altLang="ja-JP" sz="1200" dirty="0"/>
              <a:t>: exponential + modified gamma</a:t>
            </a:r>
          </a:p>
          <a:p>
            <a:r>
              <a:rPr kumimoji="1" lang="en-US" altLang="ja-JP" sz="1200" dirty="0"/>
              <a:t>(Field et al. 2007)</a:t>
            </a:r>
            <a:endParaRPr kumimoji="1" lang="ja-JP" altLang="en-US" sz="12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354738" y="1563638"/>
            <a:ext cx="98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Bulk density:</a:t>
            </a:r>
            <a:endParaRPr kumimoji="1" lang="ja-JP" altLang="en-US" sz="1200" dirty="0"/>
          </a:p>
        </p:txBody>
      </p:sp>
      <p:pic>
        <p:nvPicPr>
          <p:cNvPr id="34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3" b="32199"/>
          <a:stretch/>
        </p:blipFill>
        <p:spPr bwMode="auto">
          <a:xfrm>
            <a:off x="7502045" y="2199911"/>
            <a:ext cx="1490299" cy="73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直線矢印コネクタ 20"/>
          <p:cNvCxnSpPr/>
          <p:nvPr/>
        </p:nvCxnSpPr>
        <p:spPr>
          <a:xfrm>
            <a:off x="7596336" y="2954107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7380312" y="2965906"/>
            <a:ext cx="16610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Small                             Large</a:t>
            </a:r>
            <a:endParaRPr kumimoji="1" lang="ja-JP" altLang="en-US" sz="105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380312" y="1995686"/>
            <a:ext cx="9701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SCT </a:t>
            </a:r>
            <a:r>
              <a:rPr lang="en-US" altLang="ja-JP" sz="1100" dirty="0"/>
              <a:t>Liu(2008)</a:t>
            </a:r>
            <a:endParaRPr lang="ja-JP" altLang="en-US" sz="1100" dirty="0"/>
          </a:p>
          <a:p>
            <a:endParaRPr kumimoji="1" lang="ja-JP" altLang="en-US" sz="1100" dirty="0"/>
          </a:p>
        </p:txBody>
      </p:sp>
      <p:sp>
        <p:nvSpPr>
          <p:cNvPr id="6" name="正方形/長方形 5"/>
          <p:cNvSpPr/>
          <p:nvPr/>
        </p:nvSpPr>
        <p:spPr>
          <a:xfrm>
            <a:off x="1756989" y="2738309"/>
            <a:ext cx="900100" cy="265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rgbClr val="FF0000"/>
                </a:solidFill>
              </a:rPr>
              <a:t>SCT</a:t>
            </a:r>
            <a:r>
              <a:rPr kumimoji="1" lang="en-US" altLang="ja-JP" sz="1400" dirty="0"/>
              <a:t> - </a:t>
            </a:r>
            <a:r>
              <a:rPr kumimoji="1" lang="en-US" altLang="ja-JP" sz="1400" dirty="0">
                <a:solidFill>
                  <a:schemeClr val="tx1"/>
                </a:solidFill>
              </a:rPr>
              <a:t>SPH</a:t>
            </a:r>
            <a:r>
              <a:rPr kumimoji="1" lang="en-US" altLang="ja-JP" sz="1400" dirty="0">
                <a:solidFill>
                  <a:srgbClr val="FF0000"/>
                </a:solidFill>
              </a:rPr>
              <a:t> 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788024" y="2738309"/>
            <a:ext cx="900100" cy="265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rgbClr val="FF0000"/>
                </a:solidFill>
              </a:rPr>
              <a:t>SCT</a:t>
            </a:r>
            <a:r>
              <a:rPr kumimoji="1" lang="en-US" altLang="ja-JP" sz="1400" dirty="0"/>
              <a:t> - </a:t>
            </a:r>
            <a:r>
              <a:rPr kumimoji="1" lang="en-US" altLang="ja-JP" sz="1400" dirty="0">
                <a:solidFill>
                  <a:schemeClr val="tx1"/>
                </a:solidFill>
              </a:rPr>
              <a:t>SPH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BFDE7C6D-3EC0-479B-87A5-08B1515B8EFD}"/>
                  </a:ext>
                </a:extLst>
              </p:cNvPr>
              <p:cNvSpPr txBox="1"/>
              <p:nvPr/>
            </p:nvSpPr>
            <p:spPr>
              <a:xfrm>
                <a:off x="7452320" y="1779662"/>
                <a:ext cx="15841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10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kumimoji="1" lang="en-US" altLang="ja-JP" sz="1000" b="0" i="1" smtClean="0">
                          <a:latin typeface="Cambria Math" panose="02040503050406030204" pitchFamily="18" charset="0"/>
                        </a:rPr>
                        <m:t>=1.3</m:t>
                      </m:r>
                      <m:r>
                        <a:rPr kumimoji="1" lang="en-US" altLang="ja-JP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ja-JP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1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ja-JP" sz="1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kumimoji="1" lang="en-US" altLang="ja-JP" sz="10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nor/>
                        </m:rPr>
                        <a:rPr kumimoji="1" lang="en-US" altLang="ja-JP" sz="1000" b="0" i="0" smtClean="0">
                          <a:latin typeface="Cambria Math" panose="02040503050406030204" pitchFamily="18" charset="0"/>
                        </a:rPr>
                        <m:t>kg</m:t>
                      </m:r>
                      <m:sSup>
                        <m:sSupPr>
                          <m:ctrlPr>
                            <a:rPr kumimoji="1" lang="en-US" altLang="ja-JP" sz="1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1" lang="en-US" altLang="ja-JP" sz="1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1" lang="en-US" altLang="ja-JP" sz="10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kumimoji="1" lang="en-US" altLang="ja-JP" sz="1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kumimoji="1" lang="en-US" altLang="ja-JP" sz="10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 sz="1000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BFDE7C6D-3EC0-479B-87A5-08B1515B8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1779662"/>
                <a:ext cx="1584176" cy="153888"/>
              </a:xfrm>
              <a:prstGeom prst="rect">
                <a:avLst/>
              </a:prstGeom>
              <a:blipFill>
                <a:blip r:embed="rId7"/>
                <a:stretch>
                  <a:fillRect l="-1538" t="-4000" r="-3077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7900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F5B3ADD4-E2A1-4B90-BEB3-2860416E52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t="31535" r="37111" b="39677"/>
          <a:stretch/>
        </p:blipFill>
        <p:spPr>
          <a:xfrm>
            <a:off x="179513" y="897563"/>
            <a:ext cx="3789005" cy="3114347"/>
          </a:xfrm>
          <a:prstGeom prst="rect">
            <a:avLst/>
          </a:prstGeom>
          <a:effectLst/>
        </p:spPr>
      </p:pic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1547664" y="2931790"/>
            <a:ext cx="1440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eaLnBrk="0" hangingPunct="0"/>
            <a:r>
              <a:rPr lang="en-US" altLang="ja-JP" sz="1200" b="1" u="sng" dirty="0">
                <a:solidFill>
                  <a:srgbClr val="0000FF"/>
                </a:solidFill>
                <a:latin typeface="Tahoma" pitchFamily="34" charset="0"/>
                <a:ea typeface="HG丸ｺﾞｼｯｸM-PRO" pitchFamily="50" charset="-128"/>
              </a:rPr>
              <a:t>Local NWP System</a:t>
            </a:r>
          </a:p>
          <a:p>
            <a:pPr algn="r" eaLnBrk="0" hangingPunct="0"/>
            <a:r>
              <a:rPr lang="en-US" altLang="ja-JP" sz="1200" dirty="0">
                <a:solidFill>
                  <a:srgbClr val="0000FF"/>
                </a:solidFill>
                <a:latin typeface="Tahoma" pitchFamily="34" charset="0"/>
                <a:ea typeface="HG丸ｺﾞｼｯｸM-PRO" pitchFamily="50" charset="-128"/>
              </a:rPr>
              <a:t>Grid spacing: 2 km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317155" y="907674"/>
            <a:ext cx="166931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eaLnBrk="0" hangingPunct="0"/>
            <a:r>
              <a:rPr lang="en-US" altLang="ja-JP" sz="1200" b="1" u="sng" dirty="0">
                <a:solidFill>
                  <a:schemeClr val="bg1">
                    <a:lumMod val="75000"/>
                  </a:schemeClr>
                </a:solidFill>
                <a:latin typeface="Tahoma" pitchFamily="34" charset="0"/>
                <a:ea typeface="HG丸ｺﾞｼｯｸM-PRO" pitchFamily="50" charset="-128"/>
              </a:rPr>
              <a:t>Global NWP System</a:t>
            </a:r>
            <a:endParaRPr lang="en-US" altLang="ja-JP" sz="1200" dirty="0">
              <a:solidFill>
                <a:schemeClr val="bg1">
                  <a:lumMod val="75000"/>
                </a:schemeClr>
              </a:solidFill>
              <a:latin typeface="Tahoma" pitchFamily="34" charset="0"/>
              <a:ea typeface="HG丸ｺﾞｼｯｸM-PRO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/>
              <a:t>Operational </a:t>
            </a:r>
            <a:r>
              <a:rPr lang="en-US" altLang="ja-JP" sz="3200" dirty="0" err="1"/>
              <a:t>Meso</a:t>
            </a:r>
            <a:r>
              <a:rPr lang="en-US" altLang="ja-JP" sz="3200" dirty="0"/>
              <a:t>-scale NWP system</a:t>
            </a:r>
            <a:endParaRPr kumimoji="1" lang="ja-JP" altLang="en-US" sz="3200" dirty="0"/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C0DF11B6-C555-439B-A831-F4D6A5A9E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6332" y="735546"/>
            <a:ext cx="4949519" cy="3888432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b="1" u="sng" dirty="0"/>
              <a:t>Meso-scale NWP system</a:t>
            </a:r>
          </a:p>
          <a:p>
            <a:r>
              <a:rPr lang="en-US" altLang="ja-JP" sz="1800" dirty="0"/>
              <a:t>Main purpose</a:t>
            </a:r>
          </a:p>
          <a:p>
            <a:pPr lvl="1"/>
            <a:r>
              <a:rPr lang="en-US" altLang="ja-JP" sz="1600" dirty="0"/>
              <a:t>Disaster risk reduction</a:t>
            </a:r>
          </a:p>
          <a:p>
            <a:pPr lvl="1"/>
            <a:r>
              <a:rPr lang="en-US" altLang="ja-JP" sz="1600" dirty="0"/>
              <a:t>Aviation weather forecast</a:t>
            </a:r>
          </a:p>
          <a:p>
            <a:r>
              <a:rPr lang="en-US" altLang="ja-JP" sz="1800" dirty="0"/>
              <a:t>Meso-Scale model (MSM)</a:t>
            </a:r>
          </a:p>
          <a:p>
            <a:pPr lvl="1"/>
            <a:r>
              <a:rPr lang="en-US" altLang="ja-JP" sz="1600" dirty="0"/>
              <a:t>3-ice 6-class cloud microphysics process scheme</a:t>
            </a:r>
          </a:p>
          <a:p>
            <a:pPr lvl="2"/>
            <a:r>
              <a:rPr lang="en-US" altLang="ja-JP" sz="1600" dirty="0"/>
              <a:t>Prognostic hydrometeors </a:t>
            </a:r>
          </a:p>
          <a:p>
            <a:pPr lvl="3"/>
            <a:r>
              <a:rPr lang="en-US" altLang="ja-JP" sz="1600" dirty="0"/>
              <a:t>Water vapor, cloud, rain, ice, snow and graupel</a:t>
            </a:r>
          </a:p>
          <a:p>
            <a:r>
              <a:rPr lang="en-US" altLang="ja-JP" sz="1800" dirty="0" err="1"/>
              <a:t>Meso</a:t>
            </a:r>
            <a:r>
              <a:rPr lang="en-US" altLang="ja-JP" sz="1800" dirty="0"/>
              <a:t>-Scale Analysis (MA)</a:t>
            </a:r>
          </a:p>
          <a:p>
            <a:pPr lvl="1"/>
            <a:r>
              <a:rPr lang="en-US" altLang="ja-JP" sz="1800" dirty="0"/>
              <a:t>4D-Var data assimilation system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467546" y="627534"/>
            <a:ext cx="5976663" cy="410445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ja-JP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F14FEC8-280A-4114-89BD-BE202E7AE22B}"/>
              </a:ext>
            </a:extLst>
          </p:cNvPr>
          <p:cNvSpPr/>
          <p:nvPr/>
        </p:nvSpPr>
        <p:spPr>
          <a:xfrm>
            <a:off x="1475656" y="3507854"/>
            <a:ext cx="2420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u="sng" dirty="0">
                <a:solidFill>
                  <a:srgbClr val="FF0000"/>
                </a:solidFill>
                <a:latin typeface="Tahoma" pitchFamily="34" charset="0"/>
                <a:ea typeface="HG丸ｺﾞｼｯｸM-PRO" pitchFamily="50" charset="-128"/>
              </a:rPr>
              <a:t>Meso-Scale NWP System</a:t>
            </a:r>
          </a:p>
          <a:p>
            <a:pPr algn="r" eaLnBrk="0" hangingPunct="0"/>
            <a:r>
              <a:rPr lang="en-US" altLang="ja-JP" sz="1400" dirty="0">
                <a:solidFill>
                  <a:srgbClr val="FF0000"/>
                </a:solidFill>
                <a:latin typeface="Tahoma" pitchFamily="34" charset="0"/>
                <a:ea typeface="HG丸ｺﾞｼｯｸM-PRO" pitchFamily="50" charset="-128"/>
              </a:rPr>
              <a:t>Grid spacing: 5km</a:t>
            </a:r>
          </a:p>
        </p:txBody>
      </p:sp>
    </p:spTree>
    <p:extLst>
      <p:ext uri="{BB962C8B-B14F-4D97-AF65-F5344CB8AC3E}">
        <p14:creationId xmlns:p14="http://schemas.microsoft.com/office/powerpoint/2010/main" val="3882177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12086"/>
            <a:ext cx="8229600" cy="857250"/>
          </a:xfrm>
        </p:spPr>
        <p:txBody>
          <a:bodyPr/>
          <a:lstStyle/>
          <a:p>
            <a:r>
              <a:rPr lang="en-US" altLang="ja-JP" sz="3200" dirty="0"/>
              <a:t>CFADs of Radar Reflectivity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19458" name="Picture 2" descr="http://svkva.naps.kishou.go.jp/~suuchi49/ka_cfad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9942"/>
            <a:ext cx="411428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svkva.naps.kishou.go.jp/~suuchi49/ku_cfad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9" y="1419942"/>
            <a:ext cx="411428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95536" y="957957"/>
            <a:ext cx="851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u="sng" dirty="0" err="1"/>
              <a:t>KuPR</a:t>
            </a:r>
            <a:endParaRPr kumimoji="1" lang="ja-JP" altLang="en-US" sz="2400" b="1" u="sng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06685" y="954112"/>
            <a:ext cx="837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u="sng" dirty="0" err="1"/>
              <a:t>KaPR</a:t>
            </a:r>
            <a:endParaRPr kumimoji="1" lang="ja-JP" altLang="en-US" sz="2400" b="1" u="sng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90911" y="1327869"/>
            <a:ext cx="1097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u="sng" dirty="0"/>
              <a:t>Observation</a:t>
            </a:r>
            <a:endParaRPr kumimoji="1" lang="ja-JP" altLang="en-US" sz="1400" b="1" u="sng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14575" y="1327869"/>
            <a:ext cx="1368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u="sng" dirty="0"/>
              <a:t>Simulation(</a:t>
            </a:r>
            <a:r>
              <a:rPr lang="en-US" altLang="ja-JP" sz="1400" b="1" u="sng" dirty="0">
                <a:solidFill>
                  <a:srgbClr val="FF0000"/>
                </a:solidFill>
              </a:rPr>
              <a:t>SCT</a:t>
            </a:r>
            <a:r>
              <a:rPr lang="en-US" altLang="ja-JP" sz="1400" b="1" u="sng" dirty="0"/>
              <a:t>)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72222" y="1327869"/>
            <a:ext cx="1394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u="sng" dirty="0"/>
              <a:t>Simulation(SPH)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44008" y="1327869"/>
            <a:ext cx="1097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u="sng" dirty="0"/>
              <a:t>Observation</a:t>
            </a:r>
            <a:endParaRPr kumimoji="1" lang="ja-JP" altLang="en-US" sz="1400" b="1" u="sng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867672" y="1327869"/>
            <a:ext cx="1368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u="sng" dirty="0"/>
              <a:t>Simulation(</a:t>
            </a:r>
            <a:r>
              <a:rPr lang="en-US" altLang="ja-JP" sz="1400" b="1" u="sng" dirty="0">
                <a:solidFill>
                  <a:srgbClr val="FF0000"/>
                </a:solidFill>
              </a:rPr>
              <a:t>SCT</a:t>
            </a:r>
            <a:r>
              <a:rPr lang="en-US" altLang="ja-JP" sz="1400" b="1" u="sng" dirty="0"/>
              <a:t>)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425319" y="1327869"/>
            <a:ext cx="1394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u="sng" dirty="0"/>
              <a:t>Simulation(SPH)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2010" y="721028"/>
            <a:ext cx="4179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Contour frequency by altitude diagrams (CFADs)</a:t>
            </a:r>
            <a:endParaRPr kumimoji="1" lang="ja-JP" altLang="en-US" sz="16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47787" y="4083918"/>
            <a:ext cx="2742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SCT</a:t>
            </a:r>
            <a:r>
              <a:rPr lang="en-US" altLang="ja-JP" sz="1600" dirty="0"/>
              <a:t>: sector of snowflakes</a:t>
            </a:r>
          </a:p>
          <a:p>
            <a:r>
              <a:rPr kumimoji="1" lang="en-US" altLang="ja-JP" sz="1600" dirty="0"/>
              <a:t>SPH: spherical particle of snow</a:t>
            </a:r>
            <a:endParaRPr kumimoji="1" lang="ja-JP" altLang="en-US" sz="16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419588" y="4083917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SCT</a:t>
            </a:r>
            <a:r>
              <a:rPr lang="en-US" altLang="ja-JP" sz="1600" dirty="0"/>
              <a:t> is weaker than SPH, however model bias is larger than sensitivity to different particle shapes.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311703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/>
              <a:t>Tangent-linear and </a:t>
            </a:r>
            <a:r>
              <a:rPr kumimoji="1" lang="en-US" altLang="ja-JP" sz="3200" dirty="0" err="1"/>
              <a:t>Adjoint</a:t>
            </a:r>
            <a:r>
              <a:rPr kumimoji="1" lang="en-US" altLang="ja-JP" sz="3200" dirty="0"/>
              <a:t> of Radar </a:t>
            </a:r>
            <a:r>
              <a:rPr lang="en-US" altLang="ja-JP" sz="3200" dirty="0"/>
              <a:t>S</a:t>
            </a:r>
            <a:r>
              <a:rPr kumimoji="1" lang="en-US" altLang="ja-JP" sz="3200" dirty="0"/>
              <a:t>imulator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21</a:t>
            </a:fld>
            <a:endParaRPr kumimoji="1" lang="ja-JP" altLang="en-US"/>
          </a:p>
        </p:txBody>
      </p:sp>
      <p:grpSp>
        <p:nvGrpSpPr>
          <p:cNvPr id="18" name="グループ化 17"/>
          <p:cNvGrpSpPr/>
          <p:nvPr/>
        </p:nvGrpSpPr>
        <p:grpSpPr>
          <a:xfrm>
            <a:off x="4644008" y="1619776"/>
            <a:ext cx="3168352" cy="807958"/>
            <a:chOff x="5436096" y="1547768"/>
            <a:chExt cx="3168352" cy="807958"/>
          </a:xfrm>
        </p:grpSpPr>
        <p:sp>
          <p:nvSpPr>
            <p:cNvPr id="9" name="四角形吹き出し 8"/>
            <p:cNvSpPr/>
            <p:nvPr/>
          </p:nvSpPr>
          <p:spPr>
            <a:xfrm>
              <a:off x="5436096" y="1547768"/>
              <a:ext cx="3168352" cy="807958"/>
            </a:xfrm>
            <a:prstGeom prst="wedgeRectCallout">
              <a:avLst>
                <a:gd name="adj1" fmla="val -88335"/>
                <a:gd name="adj2" fmla="val 6385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graphicFrame>
          <p:nvGraphicFramePr>
            <p:cNvPr id="5" name="オブジェクト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615850"/>
                </p:ext>
              </p:extLst>
            </p:nvPr>
          </p:nvGraphicFramePr>
          <p:xfrm>
            <a:off x="5684082" y="1654423"/>
            <a:ext cx="211138" cy="211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044" name="数式" r:id="rId3" imgW="152280" imgH="164880" progId="Equation.3">
                    <p:embed/>
                  </p:oleObj>
                </mc:Choice>
                <mc:Fallback>
                  <p:oleObj name="数式" r:id="rId3" imgW="1522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84082" y="1654423"/>
                          <a:ext cx="211138" cy="211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オブジェクト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70019048"/>
                </p:ext>
              </p:extLst>
            </p:nvPr>
          </p:nvGraphicFramePr>
          <p:xfrm>
            <a:off x="5684082" y="1982713"/>
            <a:ext cx="300038" cy="2428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045" name="数式" r:id="rId5" imgW="215640" imgH="190440" progId="Equation.3">
                    <p:embed/>
                  </p:oleObj>
                </mc:Choice>
                <mc:Fallback>
                  <p:oleObj name="数式" r:id="rId5" imgW="215640" imgH="1904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84082" y="1982713"/>
                          <a:ext cx="300038" cy="242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テキスト ボックス 6"/>
            <p:cNvSpPr txBox="1"/>
            <p:nvPr/>
          </p:nvSpPr>
          <p:spPr>
            <a:xfrm>
              <a:off x="5871789" y="1582415"/>
              <a:ext cx="2575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: Tangent-linear operator</a:t>
              </a:r>
              <a:endParaRPr kumimoji="1" lang="ja-JP" altLang="en-US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5871789" y="1919481"/>
              <a:ext cx="1853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: </a:t>
              </a:r>
              <a:r>
                <a:rPr kumimoji="1" lang="en-US" altLang="ja-JP" dirty="0" err="1"/>
                <a:t>Adjoint</a:t>
              </a:r>
              <a:r>
                <a:rPr kumimoji="1" lang="en-US" altLang="ja-JP" dirty="0"/>
                <a:t> operator</a:t>
              </a:r>
              <a:endParaRPr kumimoji="1" lang="ja-JP" altLang="en-US" dirty="0"/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331141" y="755700"/>
            <a:ext cx="3432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/>
              <a:t>Function of reflectivity calculation</a:t>
            </a:r>
            <a:endParaRPr kumimoji="1" lang="ja-JP" altLang="en-US" b="1" u="sng" dirty="0"/>
          </a:p>
        </p:txBody>
      </p:sp>
      <p:pic>
        <p:nvPicPr>
          <p:cNvPr id="18458" name="Picture 26" descr="http://svkva.naps.kishou.go.jp/~suuchi49/scat_f13.600_ptb_z_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860022"/>
            <a:ext cx="308571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0" name="Picture 28" descr="http://svkva.naps.kishou.go.jp/~suuchi49/scat_f35.500_ptb_z_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514" y="2860022"/>
            <a:ext cx="308571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3193223" y="2778482"/>
            <a:ext cx="139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 err="1"/>
              <a:t>KuPR</a:t>
            </a:r>
            <a:r>
              <a:rPr kumimoji="1" lang="en-US" altLang="ja-JP" b="1" u="sng" dirty="0"/>
              <a:t> (snow)</a:t>
            </a:r>
            <a:endParaRPr kumimoji="1" lang="ja-JP" altLang="en-US" b="1" u="sng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217559" y="2778482"/>
            <a:ext cx="1381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 err="1"/>
              <a:t>KaPR</a:t>
            </a:r>
            <a:r>
              <a:rPr kumimoji="1" lang="en-US" altLang="ja-JP" b="1" u="sng" dirty="0"/>
              <a:t> (snow)</a:t>
            </a:r>
            <a:endParaRPr kumimoji="1" lang="ja-JP" altLang="en-US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331141" y="2387084"/>
                <a:ext cx="35378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u="sng" dirty="0"/>
                  <a:t>Similarity between </a:t>
                </a:r>
                <a14:m>
                  <m:oMath xmlns:m="http://schemas.openxmlformats.org/officeDocument/2006/math">
                    <m:r>
                      <a:rPr kumimoji="1" lang="en-US" altLang="ja-JP" b="0" i="1" u="sng" smtClean="0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ctrlPr>
                          <a:rPr kumimoji="1" lang="en-US" altLang="ja-JP" i="1" u="sng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u="sng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kumimoji="1" lang="en-US" altLang="ja-JP" b="0" i="1" u="sng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ja-JP" b="0" i="1" u="sng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kumimoji="1" lang="en-US" altLang="ja-JP" b="1" u="sng" dirty="0"/>
                  <a:t> and </a:t>
                </a:r>
                <a:r>
                  <a:rPr lang="en-US" altLang="ja-JP" b="1" u="sng" dirty="0"/>
                  <a:t> </a:t>
                </a:r>
                <a14:m>
                  <m:oMath xmlns:m="http://schemas.openxmlformats.org/officeDocument/2006/math">
                    <m:r>
                      <a:rPr lang="en-US" altLang="ja-JP" b="1" i="0" u="sng">
                        <a:latin typeface="Cambria Math" panose="02040503050406030204" pitchFamily="18" charset="0"/>
                      </a:rPr>
                      <m:t>𝐙</m:t>
                    </m:r>
                  </m:oMath>
                </a14:m>
                <a:r>
                  <a:rPr lang="en-US" altLang="ja-JP" b="1" u="sng" dirty="0"/>
                  <a:t> .</a:t>
                </a:r>
                <a:endParaRPr kumimoji="1" lang="ja-JP" altLang="en-US" b="1" u="sng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141" y="2387084"/>
                <a:ext cx="3537828" cy="369332"/>
              </a:xfrm>
              <a:prstGeom prst="rect">
                <a:avLst/>
              </a:prstGeom>
              <a:blipFill>
                <a:blip r:embed="rId9"/>
                <a:stretch>
                  <a:fillRect l="-1377" t="-10000" r="-344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/>
          <p:cNvSpPr txBox="1"/>
          <p:nvPr/>
        </p:nvSpPr>
        <p:spPr>
          <a:xfrm>
            <a:off x="287189" y="3329005"/>
            <a:ext cx="2803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Erro</a:t>
            </a:r>
            <a:r>
              <a:rPr lang="en-US" altLang="ja-JP" sz="1600" dirty="0"/>
              <a:t>r increases in low temperature and low mass. However, it is a practically sufficient accuracy.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61503" y="4536652"/>
            <a:ext cx="18902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(</a:t>
            </a:r>
            <a:r>
              <a:rPr lang="en-US" altLang="ja-JP" sz="1100" dirty="0"/>
              <a:t>M</a:t>
            </a:r>
            <a:r>
              <a:rPr kumimoji="1" lang="en-US" altLang="ja-JP" sz="1100" dirty="0"/>
              <a:t>aximum error </a:t>
            </a:r>
            <a:r>
              <a:rPr kumimoji="1" lang="ja-JP" altLang="en-US" sz="1100" dirty="0"/>
              <a:t>～</a:t>
            </a:r>
            <a:r>
              <a:rPr kumimoji="1" lang="en-US" altLang="ja-JP" sz="1100" dirty="0"/>
              <a:t>3.e-5 </a:t>
            </a:r>
            <a:r>
              <a:rPr kumimoji="1" lang="en-US" altLang="ja-JP" sz="1100" dirty="0" err="1"/>
              <a:t>dBZ</a:t>
            </a:r>
            <a:r>
              <a:rPr kumimoji="1" lang="en-US" altLang="ja-JP" sz="1100" dirty="0"/>
              <a:t>)</a:t>
            </a:r>
            <a:endParaRPr kumimoji="1" lang="ja-JP" altLang="en-US" sz="1100" dirty="0"/>
          </a:p>
        </p:txBody>
      </p:sp>
      <p:cxnSp>
        <p:nvCxnSpPr>
          <p:cNvPr id="21" name="直線矢印コネクタ 20"/>
          <p:cNvCxnSpPr>
            <a:stCxn id="19" idx="3"/>
          </p:cNvCxnSpPr>
          <p:nvPr/>
        </p:nvCxnSpPr>
        <p:spPr>
          <a:xfrm flipV="1">
            <a:off x="2651764" y="4536653"/>
            <a:ext cx="624095" cy="1308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EE8A17DC-4726-474E-AA66-4FEBD802F932}"/>
                  </a:ext>
                </a:extLst>
              </p:cNvPr>
              <p:cNvSpPr txBox="1"/>
              <p:nvPr/>
            </p:nvSpPr>
            <p:spPr>
              <a:xfrm>
                <a:off x="492611" y="1181954"/>
                <a:ext cx="3863365" cy="8118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ja-JP" altLang="en-US" sz="1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ja-JP" altLang="en-US" sz="1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altLang="ja-JP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US" altLang="ja-JP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num>
                        <m:den>
                          <m:r>
                            <a:rPr lang="ja-JP" alt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r>
                        <a:rPr lang="ja-JP" alt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altLang="ja-JP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altLang="ja-JP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num>
                        <m:den>
                          <m:r>
                            <a:rPr lang="ja-JP" alt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ja-JP" alt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altLang="ja-JP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altLang="ja-JP" sz="1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ja-JP" sz="1400" dirty="0">
                    <a:ea typeface="Cambria Math" panose="02040503050406030204" pitchFamily="18" charset="0"/>
                  </a:rPr>
                  <a:t>		              </a:t>
                </a:r>
                <a14:m>
                  <m:oMath xmlns:m="http://schemas.openxmlformats.org/officeDocument/2006/math">
                    <m:r>
                      <a:rPr lang="en-US" altLang="ja-JP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ja-JP" sz="1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𝐙</m:t>
                    </m:r>
                    <m:r>
                      <a:rPr lang="en-US" altLang="ja-JP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altLang="ja-JP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ja-JP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ja-JP" alt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1" lang="en-US" altLang="ja-JP" sz="1400" b="1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E8A17DC-4726-474E-AA66-4FEBD802F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11" y="1181954"/>
                <a:ext cx="3863365" cy="811889"/>
              </a:xfrm>
              <a:prstGeom prst="rect">
                <a:avLst/>
              </a:prstGeom>
              <a:blipFill rotWithShape="1">
                <a:blip r:embed="rId10"/>
                <a:stretch>
                  <a:fillRect t="-752" b="-60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2D4F485B-8C27-4F04-8330-393E71C4E660}"/>
                  </a:ext>
                </a:extLst>
              </p:cNvPr>
              <p:cNvSpPr txBox="1"/>
              <p:nvPr/>
            </p:nvSpPr>
            <p:spPr>
              <a:xfrm>
                <a:off x="323528" y="2852543"/>
                <a:ext cx="2737416" cy="4392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10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ja-JP" sz="105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ja-JP" sz="105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05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𝐙</m:t>
                          </m:r>
                          <m:r>
                            <a:rPr lang="en-US" altLang="ja-JP" sz="105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ja-JP" sz="105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ja-JP" altLang="en-US" sz="105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</m:t>
                                    </m:r>
                                    <m:r>
                                      <a:rPr lang="en-US" altLang="ja-JP" sz="105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ja-JP" altLang="en-US" sz="105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</m:t>
                                    </m:r>
                                    <m:r>
                                      <a:rPr lang="en-US" altLang="ja-JP" sz="105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altLang="ja-JP" sz="105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ja-JP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𝑍</m:t>
                          </m:r>
                          <m:d>
                            <m:dPr>
                              <m:ctrlP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ja-JP" altLang="en-US" sz="105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ja-JP" altLang="en-US" sz="105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𝑍</m:t>
                          </m:r>
                          <m:d>
                            <m:dPr>
                              <m:ctrlP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ja-JP" sz="105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ja-JP" altLang="en-US" sz="105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sz="105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kumimoji="1" lang="en-US" altLang="ja-JP" sz="105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105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kumimoji="1" lang="en-US" altLang="ja-JP" sz="10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ja-JP" sz="105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0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10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kumimoji="1" lang="en-US" altLang="ja-JP" sz="10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kumimoji="1" lang="ja-JP" altLang="en-US" sz="10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sz="10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kumimoji="1" lang="en-US" altLang="ja-JP" sz="10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10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kumimoji="1" lang="en-US" altLang="ja-JP" sz="10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ja-JP" sz="105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0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10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kumimoji="1" lang="en-US" altLang="ja-JP" sz="1050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D4F485B-8C27-4F04-8330-393E71C4E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852543"/>
                <a:ext cx="2737416" cy="439287"/>
              </a:xfrm>
              <a:prstGeom prst="rect">
                <a:avLst/>
              </a:prstGeom>
              <a:blipFill rotWithShape="1">
                <a:blip r:embed="rId11"/>
                <a:stretch>
                  <a:fillRect l="-1782" t="-4167" b="-97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8068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r>
              <a:rPr lang="ja-JP" altLang="en-US" dirty="0"/>
              <a:t> </a:t>
            </a:r>
            <a:r>
              <a:rPr lang="en-US" altLang="ja-JP" dirty="0"/>
              <a:t>and</a:t>
            </a:r>
            <a:r>
              <a:rPr lang="ja-JP" altLang="en-US" dirty="0"/>
              <a:t> </a:t>
            </a:r>
            <a:r>
              <a:rPr lang="en-US" altLang="ja-JP" dirty="0"/>
              <a:t>Future Plans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1600" dirty="0"/>
              <a:t>Development of Hybrid 4D-Var</a:t>
            </a:r>
          </a:p>
          <a:p>
            <a:pPr lvl="1"/>
            <a:r>
              <a:rPr lang="en-US" altLang="ja-JP" sz="1400" dirty="0"/>
              <a:t>TL/AD of cloud-microphysics scheme</a:t>
            </a:r>
          </a:p>
          <a:p>
            <a:pPr lvl="2"/>
            <a:r>
              <a:rPr lang="en-US" altLang="ja-JP" sz="1400" dirty="0"/>
              <a:t>The TL model grows the perturbation smoothly in almost processes.</a:t>
            </a:r>
          </a:p>
          <a:p>
            <a:pPr lvl="2"/>
            <a:r>
              <a:rPr lang="en-US" altLang="ja-JP" sz="1400" dirty="0"/>
              <a:t>The AD model propagates the gradient with respect to hydrometeors.</a:t>
            </a:r>
          </a:p>
          <a:p>
            <a:pPr lvl="1"/>
            <a:r>
              <a:rPr lang="en-US" altLang="ja-JP" sz="1400" dirty="0"/>
              <a:t>Benefit of flow-dependent DA</a:t>
            </a:r>
          </a:p>
          <a:p>
            <a:pPr lvl="2"/>
            <a:r>
              <a:rPr lang="en-US" altLang="ja-JP" sz="1400" dirty="0"/>
              <a:t>Analysis increments based on atmospheric flow</a:t>
            </a:r>
          </a:p>
          <a:p>
            <a:pPr lvl="2"/>
            <a:r>
              <a:rPr lang="en-US" altLang="ja-JP" sz="1400" dirty="0"/>
              <a:t>Improvement of precipitation forecast </a:t>
            </a:r>
          </a:p>
          <a:p>
            <a:r>
              <a:rPr lang="en-US" altLang="ja-JP" sz="1600" dirty="0"/>
              <a:t>Development of space-borne radar simulator with TL/AD</a:t>
            </a:r>
          </a:p>
          <a:p>
            <a:pPr lvl="1"/>
            <a:r>
              <a:rPr lang="en-US" altLang="ja-JP" sz="1400" b="1" dirty="0"/>
              <a:t>Reflectivity of non-spherical particles</a:t>
            </a:r>
          </a:p>
          <a:p>
            <a:pPr lvl="1"/>
            <a:r>
              <a:rPr lang="en-US" altLang="ja-JP" sz="1400" b="1" dirty="0"/>
              <a:t>Model bias is larger than influence from different scattering methods.</a:t>
            </a:r>
          </a:p>
          <a:p>
            <a:r>
              <a:rPr lang="en-US" altLang="ja-JP" sz="1600" dirty="0"/>
              <a:t>Future work</a:t>
            </a:r>
          </a:p>
          <a:p>
            <a:pPr lvl="1"/>
            <a:r>
              <a:rPr lang="en-US" altLang="ja-JP" sz="1400" b="1" dirty="0"/>
              <a:t>Enhancement of quality control  and bias correction for solid particles.</a:t>
            </a:r>
          </a:p>
          <a:p>
            <a:pPr lvl="1"/>
            <a:r>
              <a:rPr lang="en-US" altLang="ja-JP" sz="1400" dirty="0"/>
              <a:t>More case studies targeting severe weather event.</a:t>
            </a:r>
          </a:p>
          <a:p>
            <a:pPr lvl="1"/>
            <a:r>
              <a:rPr lang="en-US" altLang="ja-JP" sz="1400" dirty="0"/>
              <a:t>Log-term statistical verification.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1179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Thank you for your attention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6475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9613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svkva.naps.kishou.go.jp/~suuchi49/Mp_monit/Asm_sum_F07/fig_fsi/ir_ft09.png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5616" y="1635646"/>
            <a:ext cx="3254561" cy="293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Comparison of Simulation and Observation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88024" y="897564"/>
            <a:ext cx="4282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u="sng" dirty="0"/>
              <a:t>Observation (Himawari-8 AHI)</a:t>
            </a:r>
            <a:endParaRPr kumimoji="1" lang="ja-JP" altLang="en-US" sz="2400" u="sng" dirty="0"/>
          </a:p>
        </p:txBody>
      </p:sp>
      <p:pic>
        <p:nvPicPr>
          <p:cNvPr id="5" name="図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202" y="1329612"/>
            <a:ext cx="3293182" cy="3105000"/>
          </a:xfrm>
          <a:prstGeom prst="rect">
            <a:avLst/>
          </a:prstGeom>
        </p:spPr>
      </p:pic>
      <p:sp>
        <p:nvSpPr>
          <p:cNvPr id="11" name="正方形/長方形 10"/>
          <p:cNvSpPr>
            <a:spLocks/>
          </p:cNvSpPr>
          <p:nvPr/>
        </p:nvSpPr>
        <p:spPr>
          <a:xfrm>
            <a:off x="1475656" y="1835944"/>
            <a:ext cx="2633048" cy="2139962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err="1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11038" y="3941716"/>
            <a:ext cx="1072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srgbClr val="FFC000"/>
                </a:solidFill>
              </a:rPr>
              <a:t>Relaxation area</a:t>
            </a:r>
            <a:endParaRPr kumimoji="1" lang="ja-JP" altLang="en-US" sz="1100" dirty="0">
              <a:solidFill>
                <a:srgbClr val="FFC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71600" y="804649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u="sng" dirty="0"/>
              <a:t>Simulation</a:t>
            </a:r>
          </a:p>
          <a:p>
            <a:r>
              <a:rPr lang="en-US" altLang="ja-JP" sz="1200" u="sng" dirty="0"/>
              <a:t>Horizontal resolution: 2 km, Lead time: 9-hour</a:t>
            </a:r>
          </a:p>
          <a:p>
            <a:r>
              <a:rPr lang="en-US" altLang="ja-JP" sz="1200" u="sng" dirty="0"/>
              <a:t>Shape: non-spherical, Snow-PSD: </a:t>
            </a:r>
            <a:r>
              <a:rPr lang="en-US" altLang="ja-JP" sz="1200" u="sng" dirty="0" err="1"/>
              <a:t>exponential+gamma</a:t>
            </a:r>
            <a:endParaRPr kumimoji="1" lang="ja-JP" altLang="en-US" sz="1200" u="sng" dirty="0"/>
          </a:p>
        </p:txBody>
      </p:sp>
      <p:sp>
        <p:nvSpPr>
          <p:cNvPr id="4" name="正方形/長方形 3"/>
          <p:cNvSpPr/>
          <p:nvPr/>
        </p:nvSpPr>
        <p:spPr>
          <a:xfrm>
            <a:off x="5868144" y="1419622"/>
            <a:ext cx="24837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/>
              <a:t> 10.4 </a:t>
            </a:r>
            <a:r>
              <a:rPr lang="en-US" altLang="ja-JP" sz="900" dirty="0" err="1"/>
              <a:t>μm</a:t>
            </a:r>
            <a:endParaRPr lang="ja-JP" altLang="en-US" sz="900" dirty="0"/>
          </a:p>
        </p:txBody>
      </p:sp>
    </p:spTree>
    <p:extLst>
      <p:ext uri="{BB962C8B-B14F-4D97-AF65-F5344CB8AC3E}">
        <p14:creationId xmlns:p14="http://schemas.microsoft.com/office/powerpoint/2010/main" val="532807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dirty="0"/>
              <a:t>Function of AD Model of Cloud Microphysics in Identical Twin</a:t>
            </a:r>
            <a:endParaRPr kumimoji="1" lang="ja-JP" altLang="en-US" sz="1600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3" name="Picture 1111" descr="http://svkva.naps.kishou.go.jp/~suuchi49/Figs/test1_3.p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66" y="2609517"/>
            <a:ext cx="4103656" cy="142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svkva.naps.kishou.go.jp/~suuchi49/Figs/test1_2.pn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14" y="1110967"/>
            <a:ext cx="4103647" cy="146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83568" y="2379679"/>
            <a:ext cx="1116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True-Guess</a:t>
            </a:r>
            <a:endParaRPr kumimoji="1"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1561" y="867511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Guess</a:t>
            </a:r>
            <a:endParaRPr kumimoji="1"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3528" y="597481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u="sng" dirty="0"/>
              <a:t>Reflectivity (</a:t>
            </a:r>
            <a:r>
              <a:rPr kumimoji="1" lang="en-US" altLang="ja-JP" sz="2000" b="1" u="sng" dirty="0" err="1"/>
              <a:t>KuPR</a:t>
            </a:r>
            <a:r>
              <a:rPr kumimoji="1" lang="en-US" altLang="ja-JP" sz="2000" b="1" u="sng" dirty="0"/>
              <a:t>)</a:t>
            </a:r>
            <a:endParaRPr kumimoji="1" lang="ja-JP" altLang="en-US" sz="2000" b="1" u="sng" dirty="0"/>
          </a:p>
        </p:txBody>
      </p:sp>
      <p:pic>
        <p:nvPicPr>
          <p:cNvPr id="8" name="Picture 2" descr="http://svkva.naps.kishou.go.jp/~suuchi49/Figs/tb_cld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384" y="1059582"/>
            <a:ext cx="4752529" cy="143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svkva.naps.kishou.go.jp/~suuchi49/Figs/tb_cld7.pn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581210"/>
            <a:ext cx="4752528" cy="134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4788024" y="2379679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True-Guess</a:t>
            </a:r>
            <a:endParaRPr kumimoji="1"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88025" y="867511"/>
            <a:ext cx="1127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Guess</a:t>
            </a:r>
            <a:endParaRPr kumimoji="1" lang="ja-JP" altLang="en-US" sz="1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748118" y="627534"/>
            <a:ext cx="337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u="sng" dirty="0"/>
              <a:t>Brightness temperature (GMI)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44008" y="3975906"/>
            <a:ext cx="4499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/>
              <a:t>RTTOVSCATT (rttov11.3)</a:t>
            </a:r>
            <a:endParaRPr lang="en-US" altLang="ja-JP" sz="1100" b="1" u="sng" dirty="0"/>
          </a:p>
          <a:p>
            <a:r>
              <a:rPr lang="en-US" altLang="ja-JP" sz="1050" dirty="0"/>
              <a:t>Satellite: GPM, Sensor: GMI, Frequency: 1) 10.65 GHz(V), 2) 10.65 GHz(H), 3) 18.7 GHz(V), 4) 18.7 GHz(H), 5) 23.8 GHz, 6) 36.5 GHz(V), 7) 36.5 GHz(H), 8) 89.0 GHz(V), 9) 89.0 GHz(H), 10) 165.5 GHz(V), 11) 165.5 GHz(H), 12) 183.31±3 GHz,  13) 183.31±8 GHz</a:t>
            </a:r>
            <a:endParaRPr kumimoji="1" lang="ja-JP" altLang="en-US" sz="105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1560" y="4079780"/>
            <a:ext cx="3366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/>
              <a:t>○</a:t>
            </a:r>
            <a:r>
              <a:rPr lang="en-US" altLang="ja-JP" sz="2000" dirty="0"/>
              <a:t>: Pseudo </a:t>
            </a:r>
            <a:r>
              <a:rPr kumimoji="1" lang="en-US" altLang="ja-JP" sz="2000" dirty="0"/>
              <a:t>Observation points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2516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グループ化 29"/>
          <p:cNvGrpSpPr/>
          <p:nvPr/>
        </p:nvGrpSpPr>
        <p:grpSpPr>
          <a:xfrm>
            <a:off x="683568" y="778307"/>
            <a:ext cx="3384377" cy="3575413"/>
            <a:chOff x="653288" y="1281842"/>
            <a:chExt cx="3768649" cy="4991534"/>
          </a:xfrm>
        </p:grpSpPr>
        <p:pic>
          <p:nvPicPr>
            <p:cNvPr id="4" name="Picture 2" descr="http://svkva.naps.kishou.go.jp/~suuchi49/Figs/test2_2.png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288" y="1281842"/>
              <a:ext cx="3741140" cy="82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://svkva.naps.kishou.go.jp/~suuchi49/Figs/test2_3.png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704" y="2093274"/>
              <a:ext cx="3741140" cy="82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http://svkva.naps.kishou.go.jp/~suuchi49/Figs/test2_4.png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288" y="2910682"/>
              <a:ext cx="3741140" cy="82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http://svkva.naps.kishou.go.jp/~suuchi49/Figs/test2_5.png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97" y="3809356"/>
              <a:ext cx="3741140" cy="82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http://svkva.naps.kishou.go.jp/~suuchi49/Figs/test2_6.png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571" y="4630126"/>
              <a:ext cx="3741140" cy="82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http://svkva.naps.kishou.go.jp/~suuchi49/Figs/test2_7.png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571" y="5452606"/>
              <a:ext cx="3741140" cy="82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グループ化 26"/>
          <p:cNvGrpSpPr/>
          <p:nvPr/>
        </p:nvGrpSpPr>
        <p:grpSpPr>
          <a:xfrm>
            <a:off x="4869274" y="755755"/>
            <a:ext cx="3357627" cy="3663971"/>
            <a:chOff x="9317307" y="-2068561"/>
            <a:chExt cx="4398401" cy="7706484"/>
          </a:xfrm>
        </p:grpSpPr>
        <p:pic>
          <p:nvPicPr>
            <p:cNvPr id="21" name="Picture 2" descr="http://svkva.naps.kishou.go.jp/~suuchi49/Figs/test3_2.png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7307" y="-2068561"/>
              <a:ext cx="4363637" cy="141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http://svkva.naps.kishou.go.jp/~suuchi49/Figs/test3_3.png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7307" y="-797845"/>
              <a:ext cx="4363637" cy="141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http://svkva.naps.kishou.go.jp/~suuchi49/Figs/test3_4.png"/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7307" y="467750"/>
              <a:ext cx="4363637" cy="141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http://svkva.naps.kishou.go.jp/~suuchi49/Figs/test3_5.png"/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6285" y="1666888"/>
              <a:ext cx="4363637" cy="141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http://svkva.naps.kishou.go.jp/~suuchi49/Figs/test3_6.png"/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1586" y="2932168"/>
              <a:ext cx="4363637" cy="141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http://svkva.naps.kishou.go.jp/~suuchi49/Figs/test3_7.png"/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2071" y="4219741"/>
              <a:ext cx="4363637" cy="141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dirty="0"/>
              <a:t>Gradient </a:t>
            </a:r>
            <a:r>
              <a:rPr lang="en-US" altLang="ja-JP" sz="2800" dirty="0"/>
              <a:t>v</a:t>
            </a:r>
            <a:r>
              <a:rPr kumimoji="1" lang="en-US" altLang="ja-JP" sz="2800" dirty="0"/>
              <a:t>ector from pseudo observation</a:t>
            </a:r>
            <a:br>
              <a:rPr kumimoji="1" lang="en-US" altLang="ja-JP" sz="2800" dirty="0"/>
            </a:br>
            <a:endParaRPr kumimoji="1" lang="ja-JP" altLang="en-US" sz="2800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27</a:t>
            </a:fld>
            <a:endParaRPr kumimoji="1" lang="ja-JP" altLang="en-US"/>
          </a:p>
        </p:txBody>
      </p:sp>
      <p:graphicFrame>
        <p:nvGraphicFramePr>
          <p:cNvPr id="17" name="オブジェクト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6335168"/>
              </p:ext>
            </p:extLst>
          </p:nvPr>
        </p:nvGraphicFramePr>
        <p:xfrm>
          <a:off x="4963874" y="4598880"/>
          <a:ext cx="1440052" cy="241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2" name="数式" r:id="rId15" imgW="1091880" imgH="203040" progId="Equation.3">
                  <p:embed/>
                </p:oleObj>
              </mc:Choice>
              <mc:Fallback>
                <p:oleObj name="数式" r:id="rId15" imgW="1091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3874" y="4598880"/>
                        <a:ext cx="1440052" cy="2411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テキスト ボックス 27"/>
          <p:cNvSpPr txBox="1"/>
          <p:nvPr/>
        </p:nvSpPr>
        <p:spPr>
          <a:xfrm>
            <a:off x="827584" y="35750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u="sng" dirty="0"/>
              <a:t>Reflectivity</a:t>
            </a:r>
            <a:endParaRPr kumimoji="1" lang="ja-JP" altLang="en-US" b="1" u="sng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004049" y="357504"/>
            <a:ext cx="2495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/>
              <a:t>Brightness temperature </a:t>
            </a:r>
          </a:p>
        </p:txBody>
      </p:sp>
      <p:grpSp>
        <p:nvGrpSpPr>
          <p:cNvPr id="38" name="グループ化 37"/>
          <p:cNvGrpSpPr/>
          <p:nvPr/>
        </p:nvGrpSpPr>
        <p:grpSpPr>
          <a:xfrm>
            <a:off x="5455918" y="653186"/>
            <a:ext cx="2422996" cy="97236"/>
            <a:chOff x="5508104" y="836712"/>
            <a:chExt cx="2392572" cy="143528"/>
          </a:xfrm>
          <a:solidFill>
            <a:schemeClr val="bg1">
              <a:lumMod val="50000"/>
            </a:schemeClr>
          </a:solidFill>
        </p:grpSpPr>
        <p:sp>
          <p:nvSpPr>
            <p:cNvPr id="31" name="下矢印 30"/>
            <p:cNvSpPr/>
            <p:nvPr/>
          </p:nvSpPr>
          <p:spPr>
            <a:xfrm>
              <a:off x="7684652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2" name="下矢印 31"/>
            <p:cNvSpPr/>
            <p:nvPr/>
          </p:nvSpPr>
          <p:spPr>
            <a:xfrm>
              <a:off x="730830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3" name="下矢印 32"/>
            <p:cNvSpPr/>
            <p:nvPr/>
          </p:nvSpPr>
          <p:spPr>
            <a:xfrm>
              <a:off x="694067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下矢印 33"/>
            <p:cNvSpPr/>
            <p:nvPr/>
          </p:nvSpPr>
          <p:spPr>
            <a:xfrm>
              <a:off x="658822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5" name="下矢印 34"/>
            <p:cNvSpPr/>
            <p:nvPr/>
          </p:nvSpPr>
          <p:spPr>
            <a:xfrm>
              <a:off x="622818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6" name="下矢印 35"/>
            <p:cNvSpPr/>
            <p:nvPr/>
          </p:nvSpPr>
          <p:spPr>
            <a:xfrm>
              <a:off x="586814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7" name="下矢印 36"/>
            <p:cNvSpPr/>
            <p:nvPr/>
          </p:nvSpPr>
          <p:spPr>
            <a:xfrm>
              <a:off x="550810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9" name="グループ化 38"/>
          <p:cNvGrpSpPr/>
          <p:nvPr/>
        </p:nvGrpSpPr>
        <p:grpSpPr>
          <a:xfrm>
            <a:off x="1259632" y="664997"/>
            <a:ext cx="2422996" cy="97236"/>
            <a:chOff x="5508104" y="836712"/>
            <a:chExt cx="2392572" cy="143528"/>
          </a:xfrm>
          <a:solidFill>
            <a:schemeClr val="bg1">
              <a:lumMod val="50000"/>
            </a:schemeClr>
          </a:solidFill>
        </p:grpSpPr>
        <p:sp>
          <p:nvSpPr>
            <p:cNvPr id="40" name="下矢印 39"/>
            <p:cNvSpPr/>
            <p:nvPr/>
          </p:nvSpPr>
          <p:spPr>
            <a:xfrm>
              <a:off x="7684652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1" name="下矢印 40"/>
            <p:cNvSpPr/>
            <p:nvPr/>
          </p:nvSpPr>
          <p:spPr>
            <a:xfrm>
              <a:off x="730830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2" name="下矢印 41"/>
            <p:cNvSpPr/>
            <p:nvPr/>
          </p:nvSpPr>
          <p:spPr>
            <a:xfrm>
              <a:off x="694067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3" name="下矢印 42"/>
            <p:cNvSpPr/>
            <p:nvPr/>
          </p:nvSpPr>
          <p:spPr>
            <a:xfrm>
              <a:off x="658822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4" name="下矢印 43"/>
            <p:cNvSpPr/>
            <p:nvPr/>
          </p:nvSpPr>
          <p:spPr>
            <a:xfrm>
              <a:off x="622818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5" name="下矢印 44"/>
            <p:cNvSpPr/>
            <p:nvPr/>
          </p:nvSpPr>
          <p:spPr>
            <a:xfrm>
              <a:off x="586814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6" name="下矢印 45"/>
            <p:cNvSpPr/>
            <p:nvPr/>
          </p:nvSpPr>
          <p:spPr>
            <a:xfrm>
              <a:off x="550810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3638798" y="396702"/>
            <a:ext cx="107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Observation</a:t>
            </a:r>
            <a:endParaRPr kumimoji="1" lang="ja-JP" altLang="en-US" sz="1400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884368" y="411510"/>
            <a:ext cx="107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Observation</a:t>
            </a:r>
            <a:endParaRPr kumimoji="1" lang="ja-JP" altLang="en-US" sz="1400" dirty="0"/>
          </a:p>
        </p:txBody>
      </p:sp>
      <p:cxnSp>
        <p:nvCxnSpPr>
          <p:cNvPr id="11" name="直線コネクタ 10"/>
          <p:cNvCxnSpPr>
            <a:stCxn id="3" idx="1"/>
            <a:endCxn id="40" idx="0"/>
          </p:cNvCxnSpPr>
          <p:nvPr/>
        </p:nvCxnSpPr>
        <p:spPr>
          <a:xfrm flipH="1">
            <a:off x="3573243" y="550591"/>
            <a:ext cx="65555" cy="1144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コネクタ 13"/>
          <p:cNvCxnSpPr>
            <a:stCxn id="49" idx="1"/>
            <a:endCxn id="31" idx="0"/>
          </p:cNvCxnSpPr>
          <p:nvPr/>
        </p:nvCxnSpPr>
        <p:spPr>
          <a:xfrm flipH="1">
            <a:off x="7769529" y="565399"/>
            <a:ext cx="114839" cy="877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4869273" y="4407954"/>
            <a:ext cx="1344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u="sng" dirty="0"/>
              <a:t>Gradient vector</a:t>
            </a:r>
            <a:endParaRPr kumimoji="1" lang="ja-JP" altLang="en-US" sz="1400" b="1" u="sng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17636" y="1407621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Qc</a:t>
            </a:r>
            <a:endParaRPr kumimoji="1" lang="ja-JP" altLang="en-US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335268" y="2016778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Qr</a:t>
            </a:r>
            <a:endParaRPr kumimoji="1" lang="ja-JP" altLang="en-US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23528" y="2634466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Qi</a:t>
            </a:r>
            <a:endParaRPr kumimoji="1" lang="ja-JP" altLang="en-US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23528" y="3210530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Qs</a:t>
            </a:r>
            <a:endParaRPr kumimoji="1" lang="ja-JP" altLang="en-US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323528" y="3795886"/>
            <a:ext cx="455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Qg</a:t>
            </a:r>
            <a:endParaRPr kumimoji="1" lang="ja-JP" altLang="en-US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23528" y="852934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Qv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07276" y="4371950"/>
            <a:ext cx="4020708" cy="5232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1400" dirty="0"/>
              <a:t>Reflectivity doesn’t have direct sensitivity of water vapor, cloud and ice.</a:t>
            </a:r>
            <a:endParaRPr kumimoji="1" lang="ja-JP" altLang="en-US" sz="1400" dirty="0"/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FCF5718B-48CC-450A-A2AB-49B9344405CF}"/>
              </a:ext>
            </a:extLst>
          </p:cNvPr>
          <p:cNvSpPr/>
          <p:nvPr/>
        </p:nvSpPr>
        <p:spPr>
          <a:xfrm rot="10800000">
            <a:off x="1505104" y="3516103"/>
            <a:ext cx="2850564" cy="3600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0C28BAA-F579-4579-A52B-A41237DF8834}"/>
              </a:ext>
            </a:extLst>
          </p:cNvPr>
          <p:cNvSpPr txBox="1"/>
          <p:nvPr/>
        </p:nvSpPr>
        <p:spPr>
          <a:xfrm>
            <a:off x="1547664" y="3579862"/>
            <a:ext cx="3041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solidFill>
                  <a:schemeClr val="bg1"/>
                </a:solidFill>
              </a:rPr>
              <a:t>Direction of time integration is backward in AD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04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グループ化 29"/>
          <p:cNvGrpSpPr/>
          <p:nvPr/>
        </p:nvGrpSpPr>
        <p:grpSpPr>
          <a:xfrm>
            <a:off x="683568" y="778307"/>
            <a:ext cx="3384377" cy="3575413"/>
            <a:chOff x="653288" y="1281842"/>
            <a:chExt cx="3768649" cy="4991534"/>
          </a:xfrm>
        </p:grpSpPr>
        <p:pic>
          <p:nvPicPr>
            <p:cNvPr id="4" name="Picture 2" descr="http://svkva.naps.kishou.go.jp/~suuchi49/Figs/test2_2.png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288" y="1281842"/>
              <a:ext cx="3741140" cy="82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://svkva.naps.kishou.go.jp/~suuchi49/Figs/test2_3.png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704" y="2093274"/>
              <a:ext cx="3741140" cy="82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http://svkva.naps.kishou.go.jp/~suuchi49/Figs/test2_4.png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288" y="2910682"/>
              <a:ext cx="3741140" cy="82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http://svkva.naps.kishou.go.jp/~suuchi49/Figs/test2_5.png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97" y="3809356"/>
              <a:ext cx="3741140" cy="82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http://svkva.naps.kishou.go.jp/~suuchi49/Figs/test2_6.png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571" y="4630126"/>
              <a:ext cx="3741140" cy="82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http://svkva.naps.kishou.go.jp/~suuchi49/Figs/test2_7.png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571" y="5452606"/>
              <a:ext cx="3741140" cy="82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グループ化 26"/>
          <p:cNvGrpSpPr/>
          <p:nvPr/>
        </p:nvGrpSpPr>
        <p:grpSpPr>
          <a:xfrm>
            <a:off x="4869274" y="755755"/>
            <a:ext cx="3357627" cy="3663971"/>
            <a:chOff x="9317307" y="-2068561"/>
            <a:chExt cx="4398401" cy="7706484"/>
          </a:xfrm>
        </p:grpSpPr>
        <p:pic>
          <p:nvPicPr>
            <p:cNvPr id="21" name="Picture 2" descr="http://svkva.naps.kishou.go.jp/~suuchi49/Figs/test3_2.png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7307" y="-2068561"/>
              <a:ext cx="4363637" cy="141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http://svkva.naps.kishou.go.jp/~suuchi49/Figs/test3_3.png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7307" y="-797845"/>
              <a:ext cx="4363637" cy="141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http://svkva.naps.kishou.go.jp/~suuchi49/Figs/test3_4.png"/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7307" y="467750"/>
              <a:ext cx="4363637" cy="141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http://svkva.naps.kishou.go.jp/~suuchi49/Figs/test3_5.png"/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6285" y="1666888"/>
              <a:ext cx="4363637" cy="141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http://svkva.naps.kishou.go.jp/~suuchi49/Figs/test3_6.png"/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1586" y="2932168"/>
              <a:ext cx="4363637" cy="141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http://svkva.naps.kishou.go.jp/~suuchi49/Figs/test3_7.png"/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2071" y="4219741"/>
              <a:ext cx="4363637" cy="141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/>
              <a:t>Gradient </a:t>
            </a:r>
            <a:r>
              <a:rPr lang="en-US" altLang="ja-JP" sz="2800"/>
              <a:t>Vector from pseudo observation</a:t>
            </a:r>
            <a:br>
              <a:rPr kumimoji="1" lang="en-US" altLang="ja-JP" sz="2800" dirty="0"/>
            </a:br>
            <a:endParaRPr kumimoji="1" lang="ja-JP" altLang="en-US" sz="2800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28</a:t>
            </a:fld>
            <a:endParaRPr kumimoji="1" lang="ja-JP" altLang="en-US"/>
          </a:p>
        </p:txBody>
      </p:sp>
      <p:graphicFrame>
        <p:nvGraphicFramePr>
          <p:cNvPr id="17" name="オブジェクト 16"/>
          <p:cNvGraphicFramePr>
            <a:graphicFrameLocks noChangeAspect="1"/>
          </p:cNvGraphicFramePr>
          <p:nvPr>
            <p:extLst/>
          </p:nvPr>
        </p:nvGraphicFramePr>
        <p:xfrm>
          <a:off x="4963874" y="4598880"/>
          <a:ext cx="1440052" cy="241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86" name="数式" r:id="rId15" imgW="1091880" imgH="203040" progId="Equation.3">
                  <p:embed/>
                </p:oleObj>
              </mc:Choice>
              <mc:Fallback>
                <p:oleObj name="数式" r:id="rId15" imgW="1091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3874" y="4598880"/>
                        <a:ext cx="1440052" cy="2411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テキスト ボックス 27"/>
          <p:cNvSpPr txBox="1"/>
          <p:nvPr/>
        </p:nvSpPr>
        <p:spPr>
          <a:xfrm>
            <a:off x="827584" y="35750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u="sng" dirty="0"/>
              <a:t>Reflectivity</a:t>
            </a:r>
            <a:endParaRPr kumimoji="1" lang="ja-JP" altLang="en-US" b="1" u="sng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004049" y="357504"/>
            <a:ext cx="2495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/>
              <a:t>Brightness temperature </a:t>
            </a:r>
          </a:p>
        </p:txBody>
      </p:sp>
      <p:grpSp>
        <p:nvGrpSpPr>
          <p:cNvPr id="38" name="グループ化 37"/>
          <p:cNvGrpSpPr/>
          <p:nvPr/>
        </p:nvGrpSpPr>
        <p:grpSpPr>
          <a:xfrm>
            <a:off x="5455918" y="653186"/>
            <a:ext cx="2422996" cy="97236"/>
            <a:chOff x="5508104" y="836712"/>
            <a:chExt cx="2392572" cy="143528"/>
          </a:xfrm>
          <a:solidFill>
            <a:schemeClr val="bg1">
              <a:lumMod val="50000"/>
            </a:schemeClr>
          </a:solidFill>
        </p:grpSpPr>
        <p:sp>
          <p:nvSpPr>
            <p:cNvPr id="31" name="下矢印 30"/>
            <p:cNvSpPr/>
            <p:nvPr/>
          </p:nvSpPr>
          <p:spPr>
            <a:xfrm>
              <a:off x="7684652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2" name="下矢印 31"/>
            <p:cNvSpPr/>
            <p:nvPr/>
          </p:nvSpPr>
          <p:spPr>
            <a:xfrm>
              <a:off x="730830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3" name="下矢印 32"/>
            <p:cNvSpPr/>
            <p:nvPr/>
          </p:nvSpPr>
          <p:spPr>
            <a:xfrm>
              <a:off x="694067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下矢印 33"/>
            <p:cNvSpPr/>
            <p:nvPr/>
          </p:nvSpPr>
          <p:spPr>
            <a:xfrm>
              <a:off x="658822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5" name="下矢印 34"/>
            <p:cNvSpPr/>
            <p:nvPr/>
          </p:nvSpPr>
          <p:spPr>
            <a:xfrm>
              <a:off x="622818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6" name="下矢印 35"/>
            <p:cNvSpPr/>
            <p:nvPr/>
          </p:nvSpPr>
          <p:spPr>
            <a:xfrm>
              <a:off x="586814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7" name="下矢印 36"/>
            <p:cNvSpPr/>
            <p:nvPr/>
          </p:nvSpPr>
          <p:spPr>
            <a:xfrm>
              <a:off x="550810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9" name="グループ化 38"/>
          <p:cNvGrpSpPr/>
          <p:nvPr/>
        </p:nvGrpSpPr>
        <p:grpSpPr>
          <a:xfrm>
            <a:off x="1259632" y="664997"/>
            <a:ext cx="2422996" cy="97236"/>
            <a:chOff x="5508104" y="836712"/>
            <a:chExt cx="2392572" cy="143528"/>
          </a:xfrm>
          <a:solidFill>
            <a:schemeClr val="bg1">
              <a:lumMod val="50000"/>
            </a:schemeClr>
          </a:solidFill>
        </p:grpSpPr>
        <p:sp>
          <p:nvSpPr>
            <p:cNvPr id="40" name="下矢印 39"/>
            <p:cNvSpPr/>
            <p:nvPr/>
          </p:nvSpPr>
          <p:spPr>
            <a:xfrm>
              <a:off x="7684652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1" name="下矢印 40"/>
            <p:cNvSpPr/>
            <p:nvPr/>
          </p:nvSpPr>
          <p:spPr>
            <a:xfrm>
              <a:off x="730830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2" name="下矢印 41"/>
            <p:cNvSpPr/>
            <p:nvPr/>
          </p:nvSpPr>
          <p:spPr>
            <a:xfrm>
              <a:off x="694067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3" name="下矢印 42"/>
            <p:cNvSpPr/>
            <p:nvPr/>
          </p:nvSpPr>
          <p:spPr>
            <a:xfrm>
              <a:off x="658822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4" name="下矢印 43"/>
            <p:cNvSpPr/>
            <p:nvPr/>
          </p:nvSpPr>
          <p:spPr>
            <a:xfrm>
              <a:off x="622818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5" name="下矢印 44"/>
            <p:cNvSpPr/>
            <p:nvPr/>
          </p:nvSpPr>
          <p:spPr>
            <a:xfrm>
              <a:off x="586814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6" name="下矢印 45"/>
            <p:cNvSpPr/>
            <p:nvPr/>
          </p:nvSpPr>
          <p:spPr>
            <a:xfrm>
              <a:off x="550810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7" name="テキスト ボックス 46"/>
          <p:cNvSpPr txBox="1"/>
          <p:nvPr/>
        </p:nvSpPr>
        <p:spPr>
          <a:xfrm>
            <a:off x="3203848" y="1491630"/>
            <a:ext cx="5400600" cy="3077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400" dirty="0"/>
              <a:t>Gradient of water vapor</a:t>
            </a:r>
            <a:r>
              <a:rPr lang="en-US" altLang="ja-JP" sz="1400" dirty="0"/>
              <a:t>, cloud and ice are given by</a:t>
            </a:r>
            <a:r>
              <a:rPr lang="ja-JP" altLang="en-US" sz="1400" dirty="0"/>
              <a:t> </a:t>
            </a:r>
            <a:r>
              <a:rPr lang="en-US" altLang="ja-JP" sz="1400" dirty="0"/>
              <a:t>AD model.</a:t>
            </a:r>
            <a:endParaRPr kumimoji="1" lang="ja-JP" altLang="en-US" sz="1400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779312" y="987574"/>
            <a:ext cx="1296745" cy="3077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400" dirty="0"/>
              <a:t>Saturated layer</a:t>
            </a:r>
            <a:endParaRPr kumimoji="1" lang="ja-JP" altLang="en-US" sz="1400" dirty="0"/>
          </a:p>
        </p:txBody>
      </p:sp>
      <p:cxnSp>
        <p:nvCxnSpPr>
          <p:cNvPr id="50" name="直線矢印コネクタ 49"/>
          <p:cNvCxnSpPr>
            <a:cxnSpLocks/>
            <a:stCxn id="48" idx="3"/>
          </p:cNvCxnSpPr>
          <p:nvPr/>
        </p:nvCxnSpPr>
        <p:spPr>
          <a:xfrm flipV="1">
            <a:off x="5076057" y="1134214"/>
            <a:ext cx="265809" cy="7249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>
            <a:cxnSpLocks/>
            <a:stCxn id="48" idx="1"/>
          </p:cNvCxnSpPr>
          <p:nvPr/>
        </p:nvCxnSpPr>
        <p:spPr>
          <a:xfrm flipH="1" flipV="1">
            <a:off x="3563039" y="1126965"/>
            <a:ext cx="216273" cy="1449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3638798" y="396702"/>
            <a:ext cx="107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Observation</a:t>
            </a:r>
            <a:endParaRPr kumimoji="1" lang="ja-JP" altLang="en-US" sz="1400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884368" y="411510"/>
            <a:ext cx="107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Observation</a:t>
            </a:r>
            <a:endParaRPr kumimoji="1" lang="ja-JP" altLang="en-US" sz="1400" dirty="0"/>
          </a:p>
        </p:txBody>
      </p:sp>
      <p:cxnSp>
        <p:nvCxnSpPr>
          <p:cNvPr id="11" name="直線コネクタ 10"/>
          <p:cNvCxnSpPr>
            <a:stCxn id="3" idx="1"/>
            <a:endCxn id="40" idx="0"/>
          </p:cNvCxnSpPr>
          <p:nvPr/>
        </p:nvCxnSpPr>
        <p:spPr>
          <a:xfrm flipH="1">
            <a:off x="3573243" y="550591"/>
            <a:ext cx="65555" cy="1144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コネクタ 13"/>
          <p:cNvCxnSpPr>
            <a:stCxn id="49" idx="1"/>
            <a:endCxn id="31" idx="0"/>
          </p:cNvCxnSpPr>
          <p:nvPr/>
        </p:nvCxnSpPr>
        <p:spPr>
          <a:xfrm flipH="1">
            <a:off x="7769529" y="565399"/>
            <a:ext cx="114839" cy="877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4869273" y="4407954"/>
            <a:ext cx="1344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u="sng" dirty="0"/>
              <a:t>Gradient vector</a:t>
            </a:r>
            <a:endParaRPr kumimoji="1" lang="ja-JP" altLang="en-US" sz="1400" b="1" u="sng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3563888" y="3345254"/>
            <a:ext cx="2677110" cy="738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1400" dirty="0" err="1"/>
              <a:t>Adjoint</a:t>
            </a:r>
            <a:r>
              <a:rPr lang="en-US" altLang="ja-JP" sz="1400" dirty="0"/>
              <a:t> of solid-phase processes propagate the observation information to upper atmosphere.</a:t>
            </a:r>
            <a:endParaRPr kumimoji="1" lang="ja-JP" altLang="en-US" sz="1400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17636" y="1407621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Qc</a:t>
            </a:r>
            <a:endParaRPr kumimoji="1" lang="ja-JP" altLang="en-US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335268" y="2016778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Qr</a:t>
            </a:r>
            <a:endParaRPr kumimoji="1" lang="ja-JP" altLang="en-US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23528" y="2634466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Qi</a:t>
            </a:r>
            <a:endParaRPr kumimoji="1" lang="ja-JP" altLang="en-US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23528" y="3210530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Qs</a:t>
            </a:r>
            <a:endParaRPr kumimoji="1" lang="ja-JP" altLang="en-US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323528" y="3795886"/>
            <a:ext cx="455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Qg</a:t>
            </a:r>
            <a:endParaRPr kumimoji="1" lang="ja-JP" altLang="en-US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23528" y="852934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Qv</a:t>
            </a:r>
            <a:endParaRPr kumimoji="1" lang="ja-JP" altLang="en-US" dirty="0"/>
          </a:p>
        </p:txBody>
      </p:sp>
      <p:cxnSp>
        <p:nvCxnSpPr>
          <p:cNvPr id="59" name="直線矢印コネクタ 58"/>
          <p:cNvCxnSpPr/>
          <p:nvPr/>
        </p:nvCxnSpPr>
        <p:spPr>
          <a:xfrm flipH="1" flipV="1">
            <a:off x="2572258" y="3435846"/>
            <a:ext cx="1033762" cy="153888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>
            <a:cxnSpLocks/>
          </p:cNvCxnSpPr>
          <p:nvPr/>
        </p:nvCxnSpPr>
        <p:spPr>
          <a:xfrm flipH="1" flipV="1">
            <a:off x="2724658" y="1059582"/>
            <a:ext cx="704856" cy="576064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661078F9-6092-4EA3-A9D7-8876108CA7FC}"/>
              </a:ext>
            </a:extLst>
          </p:cNvPr>
          <p:cNvCxnSpPr>
            <a:cxnSpLocks/>
          </p:cNvCxnSpPr>
          <p:nvPr/>
        </p:nvCxnSpPr>
        <p:spPr>
          <a:xfrm flipH="1">
            <a:off x="2611826" y="1729377"/>
            <a:ext cx="689668" cy="1062753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029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グループ化 29"/>
          <p:cNvGrpSpPr/>
          <p:nvPr/>
        </p:nvGrpSpPr>
        <p:grpSpPr>
          <a:xfrm>
            <a:off x="683568" y="778307"/>
            <a:ext cx="3384377" cy="3575413"/>
            <a:chOff x="653288" y="1281842"/>
            <a:chExt cx="3768649" cy="4991534"/>
          </a:xfrm>
        </p:grpSpPr>
        <p:pic>
          <p:nvPicPr>
            <p:cNvPr id="4" name="Picture 2" descr="http://svkva.naps.kishou.go.jp/~suuchi49/Figs/test2_2.png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288" y="1281842"/>
              <a:ext cx="3741140" cy="82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://svkva.naps.kishou.go.jp/~suuchi49/Figs/test2_3.png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704" y="2093274"/>
              <a:ext cx="3741140" cy="82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http://svkva.naps.kishou.go.jp/~suuchi49/Figs/test2_4.png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288" y="2910682"/>
              <a:ext cx="3741140" cy="82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http://svkva.naps.kishou.go.jp/~suuchi49/Figs/test2_5.png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97" y="3809356"/>
              <a:ext cx="3741140" cy="82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http://svkva.naps.kishou.go.jp/~suuchi49/Figs/test2_6.png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571" y="4630126"/>
              <a:ext cx="3741140" cy="82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http://svkva.naps.kishou.go.jp/~suuchi49/Figs/test2_7.png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571" y="5452606"/>
              <a:ext cx="3741140" cy="82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グループ化 26"/>
          <p:cNvGrpSpPr/>
          <p:nvPr/>
        </p:nvGrpSpPr>
        <p:grpSpPr>
          <a:xfrm>
            <a:off x="4869274" y="755755"/>
            <a:ext cx="3357627" cy="3663971"/>
            <a:chOff x="9317307" y="-2068561"/>
            <a:chExt cx="4398401" cy="7706484"/>
          </a:xfrm>
        </p:grpSpPr>
        <p:pic>
          <p:nvPicPr>
            <p:cNvPr id="21" name="Picture 2" descr="http://svkva.naps.kishou.go.jp/~suuchi49/Figs/test3_2.png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7307" y="-2068561"/>
              <a:ext cx="4363637" cy="141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http://svkva.naps.kishou.go.jp/~suuchi49/Figs/test3_3.png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7307" y="-797845"/>
              <a:ext cx="4363637" cy="141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http://svkva.naps.kishou.go.jp/~suuchi49/Figs/test3_4.png"/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7307" y="467750"/>
              <a:ext cx="4363637" cy="141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http://svkva.naps.kishou.go.jp/~suuchi49/Figs/test3_5.png"/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6285" y="1666888"/>
              <a:ext cx="4363637" cy="141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http://svkva.naps.kishou.go.jp/~suuchi49/Figs/test3_6.png"/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1586" y="2932168"/>
              <a:ext cx="4363637" cy="141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http://svkva.naps.kishou.go.jp/~suuchi49/Figs/test3_7.png"/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2071" y="4219741"/>
              <a:ext cx="4363637" cy="141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dirty="0"/>
              <a:t>Gradient </a:t>
            </a:r>
            <a:r>
              <a:rPr lang="en-US" altLang="ja-JP" sz="2800" dirty="0"/>
              <a:t>Vector from pseudo observation</a:t>
            </a:r>
            <a:br>
              <a:rPr kumimoji="1" lang="en-US" altLang="ja-JP" sz="2800" dirty="0"/>
            </a:br>
            <a:endParaRPr kumimoji="1" lang="ja-JP" altLang="en-US" sz="2800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29</a:t>
            </a:fld>
            <a:endParaRPr kumimoji="1" lang="ja-JP" altLang="en-US"/>
          </a:p>
        </p:txBody>
      </p:sp>
      <p:graphicFrame>
        <p:nvGraphicFramePr>
          <p:cNvPr id="17" name="オブジェクト 16"/>
          <p:cNvGraphicFramePr>
            <a:graphicFrameLocks noChangeAspect="1"/>
          </p:cNvGraphicFramePr>
          <p:nvPr>
            <p:extLst/>
          </p:nvPr>
        </p:nvGraphicFramePr>
        <p:xfrm>
          <a:off x="4963874" y="4598880"/>
          <a:ext cx="1440052" cy="241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14" name="数式" r:id="rId15" imgW="1091880" imgH="203040" progId="Equation.3">
                  <p:embed/>
                </p:oleObj>
              </mc:Choice>
              <mc:Fallback>
                <p:oleObj name="数式" r:id="rId15" imgW="1091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3874" y="4598880"/>
                        <a:ext cx="1440052" cy="2411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テキスト ボックス 27"/>
          <p:cNvSpPr txBox="1"/>
          <p:nvPr/>
        </p:nvSpPr>
        <p:spPr>
          <a:xfrm>
            <a:off x="827584" y="35750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u="sng" dirty="0"/>
              <a:t>Reflectivity</a:t>
            </a:r>
            <a:endParaRPr kumimoji="1" lang="ja-JP" altLang="en-US" b="1" u="sng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004049" y="357504"/>
            <a:ext cx="2495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/>
              <a:t>Brightness temperature </a:t>
            </a:r>
          </a:p>
        </p:txBody>
      </p:sp>
      <p:grpSp>
        <p:nvGrpSpPr>
          <p:cNvPr id="38" name="グループ化 37"/>
          <p:cNvGrpSpPr/>
          <p:nvPr/>
        </p:nvGrpSpPr>
        <p:grpSpPr>
          <a:xfrm>
            <a:off x="5455918" y="653186"/>
            <a:ext cx="2422996" cy="97236"/>
            <a:chOff x="5508104" y="836712"/>
            <a:chExt cx="2392572" cy="143528"/>
          </a:xfrm>
          <a:solidFill>
            <a:schemeClr val="bg1">
              <a:lumMod val="50000"/>
            </a:schemeClr>
          </a:solidFill>
        </p:grpSpPr>
        <p:sp>
          <p:nvSpPr>
            <p:cNvPr id="31" name="下矢印 30"/>
            <p:cNvSpPr/>
            <p:nvPr/>
          </p:nvSpPr>
          <p:spPr>
            <a:xfrm>
              <a:off x="7684652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2" name="下矢印 31"/>
            <p:cNvSpPr/>
            <p:nvPr/>
          </p:nvSpPr>
          <p:spPr>
            <a:xfrm>
              <a:off x="730830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3" name="下矢印 32"/>
            <p:cNvSpPr/>
            <p:nvPr/>
          </p:nvSpPr>
          <p:spPr>
            <a:xfrm>
              <a:off x="694067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下矢印 33"/>
            <p:cNvSpPr/>
            <p:nvPr/>
          </p:nvSpPr>
          <p:spPr>
            <a:xfrm>
              <a:off x="658822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5" name="下矢印 34"/>
            <p:cNvSpPr/>
            <p:nvPr/>
          </p:nvSpPr>
          <p:spPr>
            <a:xfrm>
              <a:off x="622818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6" name="下矢印 35"/>
            <p:cNvSpPr/>
            <p:nvPr/>
          </p:nvSpPr>
          <p:spPr>
            <a:xfrm>
              <a:off x="586814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7" name="下矢印 36"/>
            <p:cNvSpPr/>
            <p:nvPr/>
          </p:nvSpPr>
          <p:spPr>
            <a:xfrm>
              <a:off x="550810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9" name="グループ化 38"/>
          <p:cNvGrpSpPr/>
          <p:nvPr/>
        </p:nvGrpSpPr>
        <p:grpSpPr>
          <a:xfrm>
            <a:off x="1259632" y="664997"/>
            <a:ext cx="2422996" cy="97236"/>
            <a:chOff x="5508104" y="836712"/>
            <a:chExt cx="2392572" cy="143528"/>
          </a:xfrm>
          <a:solidFill>
            <a:schemeClr val="bg1">
              <a:lumMod val="50000"/>
            </a:schemeClr>
          </a:solidFill>
        </p:grpSpPr>
        <p:sp>
          <p:nvSpPr>
            <p:cNvPr id="40" name="下矢印 39"/>
            <p:cNvSpPr/>
            <p:nvPr/>
          </p:nvSpPr>
          <p:spPr>
            <a:xfrm>
              <a:off x="7684652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1" name="下矢印 40"/>
            <p:cNvSpPr/>
            <p:nvPr/>
          </p:nvSpPr>
          <p:spPr>
            <a:xfrm>
              <a:off x="730830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2" name="下矢印 41"/>
            <p:cNvSpPr/>
            <p:nvPr/>
          </p:nvSpPr>
          <p:spPr>
            <a:xfrm>
              <a:off x="694067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3" name="下矢印 42"/>
            <p:cNvSpPr/>
            <p:nvPr/>
          </p:nvSpPr>
          <p:spPr>
            <a:xfrm>
              <a:off x="658822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4" name="下矢印 43"/>
            <p:cNvSpPr/>
            <p:nvPr/>
          </p:nvSpPr>
          <p:spPr>
            <a:xfrm>
              <a:off x="622818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5" name="下矢印 44"/>
            <p:cNvSpPr/>
            <p:nvPr/>
          </p:nvSpPr>
          <p:spPr>
            <a:xfrm>
              <a:off x="586814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6" name="下矢印 45"/>
            <p:cNvSpPr/>
            <p:nvPr/>
          </p:nvSpPr>
          <p:spPr>
            <a:xfrm>
              <a:off x="5508104" y="836712"/>
              <a:ext cx="216024" cy="143528"/>
            </a:xfrm>
            <a:prstGeom prst="downArrow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 err="1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cxnSp>
        <p:nvCxnSpPr>
          <p:cNvPr id="50" name="直線矢印コネクタ 49"/>
          <p:cNvCxnSpPr>
            <a:cxnSpLocks/>
          </p:cNvCxnSpPr>
          <p:nvPr/>
        </p:nvCxnSpPr>
        <p:spPr>
          <a:xfrm flipV="1">
            <a:off x="5076057" y="1134214"/>
            <a:ext cx="265809" cy="7249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3638798" y="396702"/>
            <a:ext cx="107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Observation</a:t>
            </a:r>
            <a:endParaRPr kumimoji="1" lang="ja-JP" altLang="en-US" sz="1400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884368" y="411510"/>
            <a:ext cx="107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Observation</a:t>
            </a:r>
            <a:endParaRPr kumimoji="1" lang="ja-JP" altLang="en-US" sz="1400" dirty="0"/>
          </a:p>
        </p:txBody>
      </p:sp>
      <p:cxnSp>
        <p:nvCxnSpPr>
          <p:cNvPr id="11" name="直線コネクタ 10"/>
          <p:cNvCxnSpPr>
            <a:stCxn id="3" idx="1"/>
            <a:endCxn id="40" idx="0"/>
          </p:cNvCxnSpPr>
          <p:nvPr/>
        </p:nvCxnSpPr>
        <p:spPr>
          <a:xfrm flipH="1">
            <a:off x="3573243" y="550591"/>
            <a:ext cx="65555" cy="1144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コネクタ 13"/>
          <p:cNvCxnSpPr>
            <a:stCxn id="49" idx="1"/>
            <a:endCxn id="31" idx="0"/>
          </p:cNvCxnSpPr>
          <p:nvPr/>
        </p:nvCxnSpPr>
        <p:spPr>
          <a:xfrm flipH="1">
            <a:off x="7769529" y="565399"/>
            <a:ext cx="114839" cy="877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4869273" y="4407954"/>
            <a:ext cx="1344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u="sng" dirty="0"/>
              <a:t>Gradient vector</a:t>
            </a:r>
            <a:endParaRPr kumimoji="1" lang="ja-JP" altLang="en-US" sz="1400" b="1" u="sng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3563888" y="3345254"/>
            <a:ext cx="2677110" cy="738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1400" dirty="0" err="1"/>
              <a:t>Adjoint</a:t>
            </a:r>
            <a:r>
              <a:rPr lang="en-US" altLang="ja-JP" sz="1400" dirty="0"/>
              <a:t> of solid-phase processes propagate the observation information to upper atmosphere.</a:t>
            </a:r>
            <a:endParaRPr kumimoji="1" lang="ja-JP" altLang="en-US" sz="1400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17636" y="1407621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Qc</a:t>
            </a:r>
            <a:endParaRPr kumimoji="1" lang="ja-JP" altLang="en-US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335268" y="2016778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Qr</a:t>
            </a:r>
            <a:endParaRPr kumimoji="1" lang="ja-JP" altLang="en-US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23528" y="2634466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Qi</a:t>
            </a:r>
            <a:endParaRPr kumimoji="1" lang="ja-JP" altLang="en-US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23528" y="3210530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Qs</a:t>
            </a:r>
            <a:endParaRPr kumimoji="1" lang="ja-JP" altLang="en-US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323528" y="3795886"/>
            <a:ext cx="455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Qg</a:t>
            </a:r>
            <a:endParaRPr kumimoji="1" lang="ja-JP" altLang="en-US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23528" y="852934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Qv</a:t>
            </a:r>
            <a:endParaRPr kumimoji="1" lang="ja-JP" altLang="en-US" dirty="0"/>
          </a:p>
        </p:txBody>
      </p:sp>
      <p:cxnSp>
        <p:nvCxnSpPr>
          <p:cNvPr id="59" name="直線矢印コネクタ 58"/>
          <p:cNvCxnSpPr/>
          <p:nvPr/>
        </p:nvCxnSpPr>
        <p:spPr>
          <a:xfrm flipH="1" flipV="1">
            <a:off x="2572258" y="3435846"/>
            <a:ext cx="1033762" cy="153888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>
            <a:cxnSpLocks/>
          </p:cNvCxnSpPr>
          <p:nvPr/>
        </p:nvCxnSpPr>
        <p:spPr>
          <a:xfrm flipH="1" flipV="1">
            <a:off x="2724658" y="1059582"/>
            <a:ext cx="704856" cy="576064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7E77E789-4F34-4DCA-9682-53AC0F98CFC1}"/>
              </a:ext>
            </a:extLst>
          </p:cNvPr>
          <p:cNvSpPr txBox="1"/>
          <p:nvPr/>
        </p:nvSpPr>
        <p:spPr>
          <a:xfrm>
            <a:off x="3779312" y="987574"/>
            <a:ext cx="1296745" cy="3077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400" dirty="0"/>
              <a:t>Saturated layer</a:t>
            </a:r>
            <a:endParaRPr kumimoji="1" lang="ja-JP" altLang="en-US" sz="1400" dirty="0"/>
          </a:p>
        </p:txBody>
      </p: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E58177A3-57FC-4DEE-86DC-331E5936B85B}"/>
              </a:ext>
            </a:extLst>
          </p:cNvPr>
          <p:cNvCxnSpPr>
            <a:cxnSpLocks/>
            <a:stCxn id="61" idx="1"/>
          </p:cNvCxnSpPr>
          <p:nvPr/>
        </p:nvCxnSpPr>
        <p:spPr>
          <a:xfrm flipH="1" flipV="1">
            <a:off x="3563039" y="1126965"/>
            <a:ext cx="216273" cy="1449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610E91C5-1114-41D0-BE67-A5073EB91E5D}"/>
              </a:ext>
            </a:extLst>
          </p:cNvPr>
          <p:cNvCxnSpPr>
            <a:cxnSpLocks/>
          </p:cNvCxnSpPr>
          <p:nvPr/>
        </p:nvCxnSpPr>
        <p:spPr>
          <a:xfrm flipH="1">
            <a:off x="2611826" y="1729377"/>
            <a:ext cx="689668" cy="1062753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>
            <a:off x="3203848" y="1491630"/>
            <a:ext cx="5400600" cy="18158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400" dirty="0"/>
              <a:t>Gradient of water vapor</a:t>
            </a:r>
            <a:r>
              <a:rPr lang="en-US" altLang="ja-JP" sz="1400" dirty="0"/>
              <a:t>, cloud and ice are given by</a:t>
            </a:r>
            <a:r>
              <a:rPr lang="ja-JP" altLang="en-US" sz="1400" dirty="0"/>
              <a:t> </a:t>
            </a:r>
            <a:r>
              <a:rPr lang="en-US" altLang="ja-JP" sz="1400" dirty="0"/>
              <a:t>AD model.</a:t>
            </a:r>
          </a:p>
          <a:p>
            <a:r>
              <a:rPr lang="en-US" altLang="ja-JP" sz="1400" dirty="0"/>
              <a:t>AD of Microphysics Processes with</a:t>
            </a:r>
            <a:r>
              <a:rPr lang="en-US" altLang="ja-JP" sz="1400" u="sng" dirty="0"/>
              <a:t> ice and water vapor</a:t>
            </a:r>
            <a:r>
              <a:rPr lang="en-US" altLang="ja-JP" sz="1400" dirty="0"/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 err="1"/>
              <a:t>A</a:t>
            </a:r>
            <a:r>
              <a:rPr kumimoji="1" lang="en-US" altLang="ja-JP" sz="1400" dirty="0" err="1"/>
              <a:t>utoconversion_AD</a:t>
            </a:r>
            <a:r>
              <a:rPr kumimoji="1" lang="en-US" altLang="ja-JP" sz="1400" dirty="0"/>
              <a:t>: </a:t>
            </a:r>
            <a:r>
              <a:rPr lang="el-GR" altLang="ja-JP" sz="1400" dirty="0"/>
              <a:t>δ</a:t>
            </a:r>
            <a:r>
              <a:rPr lang="en-US" altLang="ja-JP" sz="1400" dirty="0"/>
              <a:t>Qs, </a:t>
            </a:r>
            <a:r>
              <a:rPr lang="el-GR" altLang="ja-JP" sz="1400" dirty="0"/>
              <a:t>δ</a:t>
            </a:r>
            <a:r>
              <a:rPr lang="en-US" altLang="ja-JP" sz="1400" dirty="0"/>
              <a:t>Qi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 err="1"/>
              <a:t>Nucleation_AD</a:t>
            </a:r>
            <a:r>
              <a:rPr lang="en-US" altLang="ja-JP" sz="1400" dirty="0"/>
              <a:t>: </a:t>
            </a:r>
            <a:r>
              <a:rPr lang="el-GR" altLang="ja-JP" sz="1400" dirty="0"/>
              <a:t>δ</a:t>
            </a:r>
            <a:r>
              <a:rPr lang="en-US" altLang="ja-JP" sz="1400" dirty="0"/>
              <a:t>Qv, </a:t>
            </a:r>
            <a:r>
              <a:rPr lang="el-GR" altLang="ja-JP" sz="1400" dirty="0"/>
              <a:t>δ</a:t>
            </a:r>
            <a:r>
              <a:rPr lang="en-US" altLang="ja-JP" sz="1400" dirty="0"/>
              <a:t>Qi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/>
              <a:t>Evap/</a:t>
            </a:r>
            <a:r>
              <a:rPr lang="en-US" altLang="ja-JP" sz="1400" dirty="0" err="1"/>
              <a:t>Dep_AD</a:t>
            </a:r>
            <a:r>
              <a:rPr lang="en-US" altLang="ja-JP" sz="1400" dirty="0"/>
              <a:t>: </a:t>
            </a:r>
            <a:r>
              <a:rPr lang="el-GR" altLang="ja-JP" sz="1400" dirty="0"/>
              <a:t>δ</a:t>
            </a:r>
            <a:r>
              <a:rPr lang="en-US" altLang="ja-JP" sz="1400" dirty="0"/>
              <a:t>Qv, </a:t>
            </a:r>
            <a:r>
              <a:rPr lang="el-GR" altLang="ja-JP" sz="1400" dirty="0"/>
              <a:t>δ</a:t>
            </a:r>
            <a:r>
              <a:rPr lang="en-US" altLang="ja-JP" sz="1400" dirty="0" err="1"/>
              <a:t>Qr</a:t>
            </a:r>
            <a:r>
              <a:rPr lang="en-US" altLang="ja-JP" sz="1400" dirty="0"/>
              <a:t>, </a:t>
            </a:r>
            <a:r>
              <a:rPr lang="el-GR" altLang="ja-JP" sz="1400" dirty="0"/>
              <a:t>δ</a:t>
            </a:r>
            <a:r>
              <a:rPr lang="en-US" altLang="ja-JP" sz="1400" dirty="0"/>
              <a:t>Qi, </a:t>
            </a:r>
            <a:r>
              <a:rPr lang="el-GR" altLang="ja-JP" sz="1400" dirty="0"/>
              <a:t>δ</a:t>
            </a:r>
            <a:r>
              <a:rPr lang="en-US" altLang="ja-JP" sz="1400" dirty="0"/>
              <a:t>Qs, </a:t>
            </a:r>
            <a:r>
              <a:rPr lang="el-GR" altLang="ja-JP" sz="1400" dirty="0"/>
              <a:t>δ</a:t>
            </a:r>
            <a:r>
              <a:rPr lang="en-US" altLang="ja-JP" sz="1400" dirty="0" err="1"/>
              <a:t>Qg</a:t>
            </a:r>
            <a:endParaRPr lang="en-US" altLang="ja-JP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 err="1"/>
              <a:t>Melting_AD</a:t>
            </a:r>
            <a:r>
              <a:rPr kumimoji="1" lang="en-US" altLang="ja-JP" sz="1400" dirty="0"/>
              <a:t>: </a:t>
            </a:r>
            <a:r>
              <a:rPr lang="el-GR" altLang="ja-JP" sz="1400" dirty="0"/>
              <a:t>δ</a:t>
            </a:r>
            <a:r>
              <a:rPr kumimoji="1" lang="en-US" altLang="ja-JP" sz="1400" dirty="0" err="1"/>
              <a:t>Qr</a:t>
            </a:r>
            <a:r>
              <a:rPr lang="en-US" altLang="ja-JP" sz="1400" dirty="0"/>
              <a:t>, </a:t>
            </a:r>
            <a:r>
              <a:rPr lang="el-GR" altLang="ja-JP" sz="1400" dirty="0"/>
              <a:t>δ</a:t>
            </a:r>
            <a:r>
              <a:rPr kumimoji="1" lang="en-US" altLang="ja-JP" sz="1400" dirty="0"/>
              <a:t>Qi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 err="1"/>
              <a:t>Freezing_AD</a:t>
            </a:r>
            <a:r>
              <a:rPr lang="en-US" altLang="ja-JP" sz="1400" dirty="0"/>
              <a:t>: </a:t>
            </a:r>
            <a:r>
              <a:rPr lang="el-GR" altLang="ja-JP" sz="1400" dirty="0"/>
              <a:t>δ</a:t>
            </a:r>
            <a:r>
              <a:rPr lang="en-US" altLang="ja-JP" sz="1400" dirty="0"/>
              <a:t>Qi, </a:t>
            </a:r>
            <a:r>
              <a:rPr lang="el-GR" altLang="ja-JP" sz="1400" dirty="0"/>
              <a:t>δ</a:t>
            </a:r>
            <a:r>
              <a:rPr lang="en-US" altLang="ja-JP" sz="1400" dirty="0"/>
              <a:t>Qc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 err="1"/>
              <a:t>Collection_AD</a:t>
            </a:r>
            <a:r>
              <a:rPr lang="en-US" altLang="ja-JP" sz="1400" dirty="0"/>
              <a:t>:  </a:t>
            </a:r>
            <a:r>
              <a:rPr lang="el-GR" altLang="ja-JP" sz="1400" dirty="0"/>
              <a:t>δ</a:t>
            </a:r>
            <a:r>
              <a:rPr lang="en-US" altLang="ja-JP" sz="1400" dirty="0"/>
              <a:t>Qc ,</a:t>
            </a:r>
            <a:r>
              <a:rPr lang="el-GR" altLang="ja-JP" sz="1400" dirty="0"/>
              <a:t> δ</a:t>
            </a:r>
            <a:r>
              <a:rPr lang="en-US" altLang="ja-JP" sz="1400" dirty="0"/>
              <a:t>Qi, </a:t>
            </a:r>
            <a:r>
              <a:rPr lang="el-GR" altLang="ja-JP" sz="1400" dirty="0"/>
              <a:t>δ</a:t>
            </a:r>
            <a:r>
              <a:rPr lang="en-US" altLang="ja-JP" sz="1400" dirty="0"/>
              <a:t>Qs,</a:t>
            </a:r>
            <a:r>
              <a:rPr lang="el-GR" altLang="ja-JP" sz="1400" dirty="0"/>
              <a:t> δ</a:t>
            </a:r>
            <a:r>
              <a:rPr lang="en-US" altLang="ja-JP" sz="1400" dirty="0" err="1"/>
              <a:t>Qg</a:t>
            </a:r>
            <a:endParaRPr lang="en-US" altLang="ja-JP" sz="1400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E22AEC9-FA8E-4B9A-95A4-E81620532A6A}"/>
              </a:ext>
            </a:extLst>
          </p:cNvPr>
          <p:cNvGrpSpPr/>
          <p:nvPr/>
        </p:nvGrpSpPr>
        <p:grpSpPr>
          <a:xfrm>
            <a:off x="6588224" y="2355726"/>
            <a:ext cx="2232248" cy="792088"/>
            <a:chOff x="6768242" y="2252810"/>
            <a:chExt cx="2232248" cy="792088"/>
          </a:xfrm>
        </p:grpSpPr>
        <p:sp>
          <p:nvSpPr>
            <p:cNvPr id="64" name="吹き出し: 角を丸めた四角形 63">
              <a:extLst>
                <a:ext uri="{FF2B5EF4-FFF2-40B4-BE49-F238E27FC236}">
                  <a16:creationId xmlns:a16="http://schemas.microsoft.com/office/drawing/2014/main" id="{AD4FCCFC-AA20-4137-8EA3-6A5C9C4FCB4E}"/>
                </a:ext>
              </a:extLst>
            </p:cNvPr>
            <p:cNvSpPr/>
            <p:nvPr/>
          </p:nvSpPr>
          <p:spPr>
            <a:xfrm>
              <a:off x="6768242" y="2252810"/>
              <a:ext cx="2232248" cy="792088"/>
            </a:xfrm>
            <a:prstGeom prst="wedgeRoundRectCallout">
              <a:avLst>
                <a:gd name="adj1" fmla="val -72037"/>
                <a:gd name="adj2" fmla="val -74988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5" name="グループ化 64">
              <a:extLst>
                <a:ext uri="{FF2B5EF4-FFF2-40B4-BE49-F238E27FC236}">
                  <a16:creationId xmlns:a16="http://schemas.microsoft.com/office/drawing/2014/main" id="{46757A40-9CDA-446A-B113-7E669A2DD79E}"/>
                </a:ext>
              </a:extLst>
            </p:cNvPr>
            <p:cNvGrpSpPr/>
            <p:nvPr/>
          </p:nvGrpSpPr>
          <p:grpSpPr>
            <a:xfrm>
              <a:off x="6902545" y="2392180"/>
              <a:ext cx="1830377" cy="482600"/>
              <a:chOff x="2258031" y="1563638"/>
              <a:chExt cx="1830377" cy="482600"/>
            </a:xfrm>
          </p:grpSpPr>
          <p:graphicFrame>
            <p:nvGraphicFramePr>
              <p:cNvPr id="66" name="オブジェクト 65">
                <a:extLst>
                  <a:ext uri="{FF2B5EF4-FFF2-40B4-BE49-F238E27FC236}">
                    <a16:creationId xmlns:a16="http://schemas.microsoft.com/office/drawing/2014/main" id="{CF55C9F7-B295-4344-9DD7-00964E68EA3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43539136"/>
                  </p:ext>
                </p:extLst>
              </p:nvPr>
            </p:nvGraphicFramePr>
            <p:xfrm>
              <a:off x="2843808" y="1563638"/>
              <a:ext cx="12446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7515" name="数式" r:id="rId17" imgW="1244520" imgH="482400" progId="Equation.3">
                      <p:embed/>
                    </p:oleObj>
                  </mc:Choice>
                  <mc:Fallback>
                    <p:oleObj name="数式" r:id="rId17" imgW="1244520" imgH="4824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2843808" y="1563638"/>
                            <a:ext cx="12446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7" name="テキスト ボックス 66">
                <a:extLst>
                  <a:ext uri="{FF2B5EF4-FFF2-40B4-BE49-F238E27FC236}">
                    <a16:creationId xmlns:a16="http://schemas.microsoft.com/office/drawing/2014/main" id="{49855E4B-9F86-4E7F-A2AD-D47C14902810}"/>
                  </a:ext>
                </a:extLst>
              </p:cNvPr>
              <p:cNvSpPr txBox="1"/>
              <p:nvPr/>
            </p:nvSpPr>
            <p:spPr>
              <a:xfrm>
                <a:off x="2258031" y="1599192"/>
                <a:ext cx="4777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err="1"/>
                  <a:t>e</a:t>
                </a:r>
                <a:r>
                  <a:rPr kumimoji="1" lang="en-US" altLang="ja-JP" dirty="0" err="1"/>
                  <a:t>g</a:t>
                </a:r>
                <a:r>
                  <a:rPr kumimoji="1" lang="en-US" altLang="ja-JP" dirty="0"/>
                  <a:t>.</a:t>
                </a:r>
                <a:endParaRPr kumimoji="1" lang="ja-JP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4476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/>
              <a:t>Current State </a:t>
            </a:r>
            <a:r>
              <a:rPr kumimoji="1" lang="en-US" altLang="ja-JP" sz="3200" dirty="0"/>
              <a:t>of GPM/</a:t>
            </a:r>
            <a:r>
              <a:rPr kumimoji="1" lang="en-US" altLang="ja-JP" sz="3200"/>
              <a:t>DPR Assimilation </a:t>
            </a:r>
            <a:r>
              <a:rPr kumimoji="1" lang="en-US" altLang="ja-JP" sz="3200" dirty="0"/>
              <a:t>at JMA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303" y="860214"/>
            <a:ext cx="6024865" cy="3943784"/>
          </a:xfrm>
        </p:spPr>
        <p:txBody>
          <a:bodyPr/>
          <a:lstStyle/>
          <a:p>
            <a:r>
              <a:rPr lang="en-US" altLang="ja-JP" sz="2400" dirty="0"/>
              <a:t>In the operational </a:t>
            </a:r>
            <a:r>
              <a:rPr lang="en-US" altLang="ja-JP" sz="2400" dirty="0" err="1"/>
              <a:t>Meso</a:t>
            </a:r>
            <a:r>
              <a:rPr lang="en-US" altLang="ja-JP" sz="2400" dirty="0"/>
              <a:t>-Scale NWP system</a:t>
            </a:r>
          </a:p>
          <a:p>
            <a:pPr lvl="1"/>
            <a:r>
              <a:rPr lang="en-US" altLang="ja-JP" sz="2000" dirty="0"/>
              <a:t>Traditional 4DVAR</a:t>
            </a:r>
          </a:p>
          <a:p>
            <a:pPr lvl="2"/>
            <a:r>
              <a:rPr lang="en-US" altLang="ja-JP" sz="1800" dirty="0"/>
              <a:t>Climatological background error covariance</a:t>
            </a:r>
          </a:p>
          <a:p>
            <a:pPr lvl="2"/>
            <a:r>
              <a:rPr lang="en-US" altLang="ja-JP" sz="1800" dirty="0"/>
              <a:t>Hydrometeors are “</a:t>
            </a:r>
            <a:r>
              <a:rPr lang="en-US" altLang="ja-JP" sz="1800" b="1" dirty="0"/>
              <a:t>not”</a:t>
            </a:r>
            <a:r>
              <a:rPr lang="en-US" altLang="ja-JP" sz="1800" dirty="0"/>
              <a:t> analysis variables.</a:t>
            </a:r>
          </a:p>
          <a:p>
            <a:pPr lvl="1"/>
            <a:r>
              <a:rPr lang="en-US" altLang="ja-JP" sz="2000" b="1" dirty="0"/>
              <a:t>GPM/DPR assimilation method</a:t>
            </a:r>
          </a:p>
          <a:p>
            <a:pPr lvl="2"/>
            <a:r>
              <a:rPr lang="en-US" altLang="ja-JP" sz="1800" dirty="0"/>
              <a:t>Indirect assimilation (1D+4DVAR)</a:t>
            </a:r>
          </a:p>
          <a:p>
            <a:pPr lvl="2"/>
            <a:r>
              <a:rPr lang="en-US" altLang="ja-JP" sz="1800" dirty="0"/>
              <a:t>Assimilation of relative humidity profile</a:t>
            </a:r>
            <a:br>
              <a:rPr lang="en-US" altLang="ja-JP" sz="1800" dirty="0"/>
            </a:br>
            <a:r>
              <a:rPr lang="en-US" altLang="ja-JP" sz="1800" dirty="0"/>
              <a:t> retrieved from reflectivity</a:t>
            </a:r>
            <a:endParaRPr lang="en-US" altLang="ja-JP" sz="18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51202" name="Picture 2" descr="http://svkva.naps.kishou.go.jp/~suuchi49/CostMonitor/Rtn/Ma/Data/cdamap_Ma_201805072100_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8537" r="35334" b="50060"/>
          <a:stretch/>
        </p:blipFill>
        <p:spPr bwMode="auto">
          <a:xfrm>
            <a:off x="5364088" y="1360095"/>
            <a:ext cx="2094864" cy="20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vkva.naps.kishou.go.jp/~suuchi49/CostMonitor/Rtn/Ma/Data/cdamap_Ma_201805072100_1.png">
            <a:extLst>
              <a:ext uri="{FF2B5EF4-FFF2-40B4-BE49-F238E27FC236}">
                <a16:creationId xmlns:a16="http://schemas.microsoft.com/office/drawing/2014/main" id="{E2BF26D0-922D-404B-B476-97126B2E5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33" t="51824" r="4000" b="27446"/>
          <a:stretch/>
        </p:blipFill>
        <p:spPr bwMode="auto">
          <a:xfrm>
            <a:off x="6997204" y="2748962"/>
            <a:ext cx="2146796" cy="205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9144FF-343E-4B14-A890-41836B45D238}"/>
              </a:ext>
            </a:extLst>
          </p:cNvPr>
          <p:cNvSpPr txBox="1"/>
          <p:nvPr/>
        </p:nvSpPr>
        <p:spPr>
          <a:xfrm>
            <a:off x="6749134" y="2320222"/>
            <a:ext cx="21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5"/>
                </a:solidFill>
              </a:rPr>
              <a:t>Ground</a:t>
            </a:r>
            <a:r>
              <a:rPr lang="en-US" altLang="ja-JP" dirty="0">
                <a:solidFill>
                  <a:schemeClr val="accent5"/>
                </a:solidFill>
              </a:rPr>
              <a:t>-</a:t>
            </a:r>
            <a:r>
              <a:rPr kumimoji="1" lang="en-US" altLang="ja-JP" dirty="0">
                <a:solidFill>
                  <a:schemeClr val="accent5"/>
                </a:solidFill>
              </a:rPr>
              <a:t>based Radar</a:t>
            </a:r>
            <a:endParaRPr kumimoji="1" lang="ja-JP" altLang="en-US" dirty="0">
              <a:solidFill>
                <a:schemeClr val="accent5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705AE51-17E6-4708-A552-EE81132DB671}"/>
              </a:ext>
            </a:extLst>
          </p:cNvPr>
          <p:cNvSpPr txBox="1"/>
          <p:nvPr/>
        </p:nvSpPr>
        <p:spPr>
          <a:xfrm>
            <a:off x="5436096" y="1489838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GPM/DPR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D11AD8C-06A2-4846-A136-905536ED3CAF}"/>
              </a:ext>
            </a:extLst>
          </p:cNvPr>
          <p:cNvSpPr txBox="1"/>
          <p:nvPr/>
        </p:nvSpPr>
        <p:spPr>
          <a:xfrm>
            <a:off x="6997204" y="2787774"/>
            <a:ext cx="15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Radar Analysis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A16F115-0D16-4C55-A82A-FFD12007D97D}"/>
              </a:ext>
            </a:extLst>
          </p:cNvPr>
          <p:cNvSpPr txBox="1"/>
          <p:nvPr/>
        </p:nvSpPr>
        <p:spPr>
          <a:xfrm>
            <a:off x="6660232" y="1347614"/>
            <a:ext cx="8451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2018 05 07 21UTC</a:t>
            </a:r>
            <a:endParaRPr kumimoji="1" lang="ja-JP" altLang="en-US" sz="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17489" y="3660011"/>
            <a:ext cx="1558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2"/>
                </a:solidFill>
              </a:rPr>
              <a:t>Assimilated as precipitation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458952" y="1421363"/>
            <a:ext cx="1558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2"/>
                </a:solidFill>
              </a:rPr>
              <a:t>Assimilated as RH profiles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cxnSp>
        <p:nvCxnSpPr>
          <p:cNvPr id="13" name="直線矢印コネクタ 12"/>
          <p:cNvCxnSpPr>
            <a:endCxn id="10" idx="3"/>
          </p:cNvCxnSpPr>
          <p:nvPr/>
        </p:nvCxnSpPr>
        <p:spPr>
          <a:xfrm flipH="1">
            <a:off x="6558519" y="1674504"/>
            <a:ext cx="900433" cy="0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>
            <a:stCxn id="12" idx="2"/>
          </p:cNvCxnSpPr>
          <p:nvPr/>
        </p:nvCxnSpPr>
        <p:spPr>
          <a:xfrm flipH="1">
            <a:off x="8238335" y="2067694"/>
            <a:ext cx="1" cy="252528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stCxn id="7" idx="3"/>
          </p:cNvCxnSpPr>
          <p:nvPr/>
        </p:nvCxnSpPr>
        <p:spPr>
          <a:xfrm flipV="1">
            <a:off x="6876256" y="3983176"/>
            <a:ext cx="720081" cy="1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472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000" dirty="0"/>
              <a:t>2. Enhancement of quality control and space-borne radar simulator</a:t>
            </a:r>
            <a:endParaRPr kumimoji="1" lang="ja-JP" altLang="en-US" sz="2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860214"/>
            <a:ext cx="8229600" cy="3943784"/>
          </a:xfrm>
        </p:spPr>
        <p:txBody>
          <a:bodyPr/>
          <a:lstStyle/>
          <a:p>
            <a:r>
              <a:rPr kumimoji="1" lang="en-US" altLang="ja-JP" sz="1800" dirty="0"/>
              <a:t>SCATDB </a:t>
            </a:r>
            <a:r>
              <a:rPr lang="en-US" altLang="ja-JP" sz="1800" dirty="0"/>
              <a:t>(Liu 2008, </a:t>
            </a:r>
            <a:r>
              <a:rPr lang="en-US" altLang="ja-JP" sz="1800" dirty="0" err="1"/>
              <a:t>Honeyager</a:t>
            </a:r>
            <a:r>
              <a:rPr lang="en-US" altLang="ja-JP" sz="1800" dirty="0"/>
              <a:t> et al. 2016)</a:t>
            </a:r>
          </a:p>
          <a:p>
            <a:pPr lvl="1"/>
            <a:r>
              <a:rPr lang="en-US" altLang="ja-JP" sz="1600" dirty="0"/>
              <a:t>Database of scattering coefficients for n</a:t>
            </a:r>
            <a:r>
              <a:rPr kumimoji="1" lang="en-US" altLang="ja-JP" sz="1600" dirty="0"/>
              <a:t>on-spherical particle.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71600" y="170765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/>
              <a:t>13GHz</a:t>
            </a:r>
            <a:endParaRPr kumimoji="1" lang="ja-JP" altLang="en-US" b="1" u="sng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23928" y="170765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/>
              <a:t>36</a:t>
            </a:r>
            <a:r>
              <a:rPr kumimoji="1" lang="en-US" altLang="ja-JP" b="1" u="sng" dirty="0"/>
              <a:t>GHz</a:t>
            </a:r>
            <a:endParaRPr kumimoji="1" lang="ja-JP" altLang="en-US" b="1" u="sng" dirty="0"/>
          </a:p>
        </p:txBody>
      </p:sp>
      <p:pic>
        <p:nvPicPr>
          <p:cNvPr id="17413" name="Picture 5" descr="C:\Users\JMA6033\Desktop\PMM_20170123\output_13GH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995562"/>
            <a:ext cx="3024336" cy="245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JMA6033\Desktop\PMM_20170123\output_35GH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95562"/>
            <a:ext cx="3024336" cy="245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0272" y="1275606"/>
            <a:ext cx="1728192" cy="328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7981653" y="4515966"/>
            <a:ext cx="9108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/>
              <a:t>Liu (2008)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30338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dirty="0"/>
              <a:t>Flow-dependent </a:t>
            </a:r>
            <a:r>
              <a:rPr lang="en-US" altLang="ja-JP" sz="2800" dirty="0"/>
              <a:t>T</a:t>
            </a:r>
            <a:r>
              <a:rPr kumimoji="1" lang="en-US" altLang="ja-JP" sz="2800" dirty="0"/>
              <a:t>erm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681541"/>
            <a:ext cx="8229600" cy="3943784"/>
          </a:xfrm>
        </p:spPr>
        <p:txBody>
          <a:bodyPr/>
          <a:lstStyle/>
          <a:p>
            <a:r>
              <a:rPr lang="en-US" altLang="ja-JP" sz="1800" dirty="0"/>
              <a:t>Extended control variable method (</a:t>
            </a:r>
            <a:r>
              <a:rPr lang="en-US" altLang="ja-JP" sz="1800" dirty="0" err="1"/>
              <a:t>Lorenc</a:t>
            </a:r>
            <a:r>
              <a:rPr lang="en-US" altLang="ja-JP" sz="1800" dirty="0"/>
              <a:t> 2003)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31</a:t>
            </a:fld>
            <a:endParaRPr kumimoji="1" lang="ja-JP" altLang="en-US"/>
          </a:p>
        </p:txBody>
      </p:sp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595121"/>
              </p:ext>
            </p:extLst>
          </p:nvPr>
        </p:nvGraphicFramePr>
        <p:xfrm>
          <a:off x="1412274" y="2359144"/>
          <a:ext cx="3643313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87" name="数式" r:id="rId3" imgW="1854000" imgH="241200" progId="Equation.3">
                  <p:embed/>
                </p:oleObj>
              </mc:Choice>
              <mc:Fallback>
                <p:oleObj name="数式" r:id="rId3" imgW="185400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12274" y="2359144"/>
                        <a:ext cx="3643313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5014045"/>
              </p:ext>
            </p:extLst>
          </p:nvPr>
        </p:nvGraphicFramePr>
        <p:xfrm>
          <a:off x="1468630" y="3652113"/>
          <a:ext cx="3530600" cy="564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88" name="数式" r:id="rId5" imgW="1841400" imgH="393480" progId="Equation.3">
                  <p:embed/>
                </p:oleObj>
              </mc:Choice>
              <mc:Fallback>
                <p:oleObj name="数式" r:id="rId5" imgW="18414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8630" y="3652113"/>
                        <a:ext cx="3530600" cy="564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3951420"/>
              </p:ext>
            </p:extLst>
          </p:nvPr>
        </p:nvGraphicFramePr>
        <p:xfrm>
          <a:off x="1508696" y="2850972"/>
          <a:ext cx="4249737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89" name="数式" r:id="rId7" imgW="2755800" imgH="419040" progId="Equation.3">
                  <p:embed/>
                </p:oleObj>
              </mc:Choice>
              <mc:Fallback>
                <p:oleObj name="数式" r:id="rId7" imgW="27558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8696" y="2850972"/>
                        <a:ext cx="4249737" cy="48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5760132" y="3564379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Spatial localization</a:t>
            </a:r>
            <a:endParaRPr kumimoji="1" lang="ja-JP" altLang="en-US" sz="1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61507" y="2024513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Control variables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347864" y="1995686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Extended control variables</a:t>
            </a:r>
            <a:endParaRPr kumimoji="1" lang="ja-JP" altLang="en-US" sz="1400" dirty="0"/>
          </a:p>
        </p:txBody>
      </p:sp>
      <p:cxnSp>
        <p:nvCxnSpPr>
          <p:cNvPr id="27" name="直線コネクタ 26"/>
          <p:cNvCxnSpPr/>
          <p:nvPr/>
        </p:nvCxnSpPr>
        <p:spPr>
          <a:xfrm flipH="1" flipV="1">
            <a:off x="5311660" y="3159765"/>
            <a:ext cx="412468" cy="5585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endCxn id="6" idx="0"/>
          </p:cNvCxnSpPr>
          <p:nvPr/>
        </p:nvCxnSpPr>
        <p:spPr>
          <a:xfrm>
            <a:off x="2916232" y="2182279"/>
            <a:ext cx="317698" cy="1768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線コネクタ 30"/>
          <p:cNvCxnSpPr>
            <a:cxnSpLocks/>
          </p:cNvCxnSpPr>
          <p:nvPr/>
        </p:nvCxnSpPr>
        <p:spPr>
          <a:xfrm flipH="1">
            <a:off x="4636551" y="2270711"/>
            <a:ext cx="151473" cy="1390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971600" y="3330860"/>
            <a:ext cx="145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/>
              <a:t>Cost function</a:t>
            </a:r>
            <a:endParaRPr kumimoji="1" lang="ja-JP" altLang="en-US" b="1" u="sng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71600" y="1059582"/>
            <a:ext cx="557857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u="sng" dirty="0"/>
              <a:t>Background error covariance</a:t>
            </a:r>
          </a:p>
          <a:p>
            <a:r>
              <a:rPr lang="en-US" altLang="ja-JP" sz="1400" dirty="0"/>
              <a:t>  Mixing the climatological BG error and the ensemble estimated BG error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971600" y="1707654"/>
            <a:ext cx="1870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u="sng" dirty="0"/>
              <a:t>Preconditioning</a:t>
            </a:r>
            <a:endParaRPr kumimoji="1" lang="ja-JP" altLang="en-US" sz="2000" b="1" u="sng" dirty="0"/>
          </a:p>
        </p:txBody>
      </p:sp>
      <p:sp>
        <p:nvSpPr>
          <p:cNvPr id="5" name="吹き出し: 四角形 4"/>
          <p:cNvSpPr/>
          <p:nvPr/>
        </p:nvSpPr>
        <p:spPr>
          <a:xfrm>
            <a:off x="5796136" y="670558"/>
            <a:ext cx="3240359" cy="608267"/>
          </a:xfrm>
          <a:prstGeom prst="wedgeRectCallout">
            <a:avLst>
              <a:gd name="adj1" fmla="val -58986"/>
              <a:gd name="adj2" fmla="val -1232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/>
              <a:t>The flow-dependent method is employed extended control variables method.</a:t>
            </a:r>
            <a:endParaRPr lang="ja-JP" altLang="ja-JP" sz="1400" dirty="0"/>
          </a:p>
        </p:txBody>
      </p:sp>
      <p:sp>
        <p:nvSpPr>
          <p:cNvPr id="18" name="吹き出し: 四角形 17"/>
          <p:cNvSpPr/>
          <p:nvPr/>
        </p:nvSpPr>
        <p:spPr>
          <a:xfrm>
            <a:off x="5592683" y="2067694"/>
            <a:ext cx="3466908" cy="721930"/>
          </a:xfrm>
          <a:prstGeom prst="wedgeRectCallout">
            <a:avLst>
              <a:gd name="adj1" fmla="val -59124"/>
              <a:gd name="adj2" fmla="val 1407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600" dirty="0"/>
              <a:t>The analysis variable is given by control variable and extended control variables.</a:t>
            </a:r>
            <a:endParaRPr lang="ja-JP" altLang="ja-JP" sz="1600" dirty="0"/>
          </a:p>
        </p:txBody>
      </p:sp>
    </p:spTree>
    <p:extLst>
      <p:ext uri="{BB962C8B-B14F-4D97-AF65-F5344CB8AC3E}">
        <p14:creationId xmlns:p14="http://schemas.microsoft.com/office/powerpoint/2010/main" val="384508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6856" y="51470"/>
            <a:ext cx="8229600" cy="504056"/>
          </a:xfrm>
        </p:spPr>
        <p:txBody>
          <a:bodyPr/>
          <a:lstStyle/>
          <a:p>
            <a:r>
              <a:rPr lang="en-US" altLang="ja-JP" sz="3200" dirty="0"/>
              <a:t>Statistical BG Error Vertical Covariance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17410" name="Picture 2" descr="H:\Cov\Fig01\jan_ju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93592" y="1295400"/>
            <a:ext cx="112648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H:\Cov\Fig01\Jul\cor_ave_Jan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2" t="13856" b="17527"/>
          <a:stretch/>
        </p:blipFill>
        <p:spPr bwMode="auto">
          <a:xfrm>
            <a:off x="323528" y="1347990"/>
            <a:ext cx="3995664" cy="321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:\Cov\Fig01\Jan\cor_ave_Jan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2" t="13845" b="17538"/>
          <a:stretch/>
        </p:blipFill>
        <p:spPr bwMode="auto">
          <a:xfrm>
            <a:off x="5338192" y="1347990"/>
            <a:ext cx="3986336" cy="321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3995936" y="843558"/>
            <a:ext cx="123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Covariance</a:t>
            </a:r>
            <a:endParaRPr kumimoji="1" lang="ja-JP" altLang="en-US" b="1" dirty="0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5267854"/>
              </p:ext>
            </p:extLst>
          </p:nvPr>
        </p:nvGraphicFramePr>
        <p:xfrm>
          <a:off x="150813" y="449263"/>
          <a:ext cx="2717800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11" name="数式" r:id="rId6" imgW="1917360" imgH="304560" progId="Equation.3">
                  <p:embed/>
                </p:oleObj>
              </mc:Choice>
              <mc:Fallback>
                <p:oleObj name="数式" r:id="rId6" imgW="1917360" imgH="3045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0813" y="449263"/>
                        <a:ext cx="2717800" cy="430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932465"/>
              </p:ext>
            </p:extLst>
          </p:nvPr>
        </p:nvGraphicFramePr>
        <p:xfrm>
          <a:off x="437738" y="1134572"/>
          <a:ext cx="3198158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12" name="数式" r:id="rId8" imgW="2323800" imgH="241200" progId="Equation.3">
                  <p:embed/>
                </p:oleObj>
              </mc:Choice>
              <mc:Fallback>
                <p:oleObj name="数式" r:id="rId8" imgW="2323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738" y="1134572"/>
                        <a:ext cx="3198158" cy="29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722124"/>
              </p:ext>
            </p:extLst>
          </p:nvPr>
        </p:nvGraphicFramePr>
        <p:xfrm>
          <a:off x="5477643" y="1140882"/>
          <a:ext cx="3198813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13" name="数式" r:id="rId10" imgW="2323800" imgH="241200" progId="Equation.3">
                  <p:embed/>
                </p:oleObj>
              </mc:Choice>
              <mc:Fallback>
                <p:oleObj name="数式" r:id="rId10" imgW="2323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7643" y="1140882"/>
                        <a:ext cx="3198813" cy="29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0869346"/>
              </p:ext>
            </p:extLst>
          </p:nvPr>
        </p:nvGraphicFramePr>
        <p:xfrm>
          <a:off x="68263" y="1411288"/>
          <a:ext cx="409575" cy="304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14" name="数式" r:id="rId12" imgW="304560" imgH="2539800" progId="Equation.3">
                  <p:embed/>
                </p:oleObj>
              </mc:Choice>
              <mc:Fallback>
                <p:oleObj name="数式" r:id="rId12" imgW="304560" imgH="25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3" y="1411288"/>
                        <a:ext cx="409575" cy="304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テキスト ボックス 15"/>
          <p:cNvSpPr txBox="1"/>
          <p:nvPr/>
        </p:nvSpPr>
        <p:spPr>
          <a:xfrm>
            <a:off x="285211" y="843558"/>
            <a:ext cx="3538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C</a:t>
            </a:r>
            <a:r>
              <a:rPr kumimoji="1" lang="en-US" altLang="ja-JP" b="1" dirty="0">
                <a:solidFill>
                  <a:srgbClr val="FF0000"/>
                </a:solidFill>
              </a:rPr>
              <a:t>orrelation in Jul </a:t>
            </a:r>
            <a:r>
              <a:rPr kumimoji="1" lang="en-US" altLang="ja-JP" sz="1200" b="1" dirty="0">
                <a:solidFill>
                  <a:srgbClr val="FF0000"/>
                </a:solidFill>
              </a:rPr>
              <a:t>( sample # 8x31 forecasts )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366756" y="843558"/>
            <a:ext cx="3595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70C0"/>
                </a:solidFill>
              </a:rPr>
              <a:t>Correlation in Jan </a:t>
            </a:r>
            <a:r>
              <a:rPr kumimoji="1" lang="en-US" altLang="ja-JP" sz="1200" b="1" dirty="0">
                <a:solidFill>
                  <a:srgbClr val="0070C0"/>
                </a:solidFill>
              </a:rPr>
              <a:t>( sample # 8x31 forecasts )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graphicFrame>
        <p:nvGraphicFramePr>
          <p:cNvPr id="14" name="オブジェクト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074572"/>
              </p:ext>
            </p:extLst>
          </p:nvPr>
        </p:nvGraphicFramePr>
        <p:xfrm>
          <a:off x="5076056" y="1419622"/>
          <a:ext cx="409575" cy="304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15" name="数式" r:id="rId14" imgW="304560" imgH="2539800" progId="Equation.3">
                  <p:embed/>
                </p:oleObj>
              </mc:Choice>
              <mc:Fallback>
                <p:oleObj name="数式" r:id="rId14" imgW="304560" imgH="25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1419622"/>
                        <a:ext cx="409575" cy="304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4992846" y="4645174"/>
            <a:ext cx="12353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/>
              <a:t>* </a:t>
            </a:r>
            <a:r>
              <a:rPr lang="en-US" altLang="ja-JP" sz="900" dirty="0" err="1"/>
              <a:t>Cov</a:t>
            </a:r>
            <a:r>
              <a:rPr lang="en-US" altLang="ja-JP" sz="900" dirty="0"/>
              <a:t> are </a:t>
            </a:r>
            <a:r>
              <a:rPr kumimoji="1" lang="en-US" altLang="ja-JP" sz="900" dirty="0"/>
              <a:t>rescaled</a:t>
            </a:r>
            <a:endParaRPr kumimoji="1" lang="ja-JP" altLang="en-US" sz="900" dirty="0"/>
          </a:p>
        </p:txBody>
      </p:sp>
    </p:spTree>
    <p:extLst>
      <p:ext uri="{BB962C8B-B14F-4D97-AF65-F5344CB8AC3E}">
        <p14:creationId xmlns:p14="http://schemas.microsoft.com/office/powerpoint/2010/main" val="1414235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タイトル 1"/>
          <p:cNvSpPr>
            <a:spLocks noGrp="1"/>
          </p:cNvSpPr>
          <p:nvPr>
            <p:ph type="title"/>
          </p:nvPr>
        </p:nvSpPr>
        <p:spPr>
          <a:xfrm>
            <a:off x="446856" y="51470"/>
            <a:ext cx="8229600" cy="504056"/>
          </a:xfrm>
        </p:spPr>
        <p:txBody>
          <a:bodyPr/>
          <a:lstStyle/>
          <a:p>
            <a:r>
              <a:rPr lang="en-US" altLang="ja-JP" sz="3200" dirty="0"/>
              <a:t>Statistical BG Error Vertical Covariance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A03AF9F-6500-4C2F-B437-C023E67C8E01}"/>
              </a:ext>
            </a:extLst>
          </p:cNvPr>
          <p:cNvSpPr txBox="1"/>
          <p:nvPr/>
        </p:nvSpPr>
        <p:spPr>
          <a:xfrm>
            <a:off x="285211" y="843558"/>
            <a:ext cx="3538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C</a:t>
            </a:r>
            <a:r>
              <a:rPr kumimoji="1" lang="en-US" altLang="ja-JP" b="1" dirty="0">
                <a:solidFill>
                  <a:srgbClr val="FF0000"/>
                </a:solidFill>
              </a:rPr>
              <a:t>orrelation in Jul </a:t>
            </a:r>
            <a:r>
              <a:rPr kumimoji="1" lang="en-US" altLang="ja-JP" sz="1200" b="1" dirty="0">
                <a:solidFill>
                  <a:srgbClr val="FF0000"/>
                </a:solidFill>
              </a:rPr>
              <a:t>( sample # 8x31 forecasts )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B1D0AED-D5C4-4196-B512-55B6DE34D996}"/>
              </a:ext>
            </a:extLst>
          </p:cNvPr>
          <p:cNvSpPr txBox="1"/>
          <p:nvPr/>
        </p:nvSpPr>
        <p:spPr>
          <a:xfrm>
            <a:off x="5366756" y="843558"/>
            <a:ext cx="3595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70C0"/>
                </a:solidFill>
              </a:rPr>
              <a:t>Correlation in Jan </a:t>
            </a:r>
            <a:r>
              <a:rPr kumimoji="1" lang="en-US" altLang="ja-JP" sz="1200" b="1" dirty="0">
                <a:solidFill>
                  <a:srgbClr val="0070C0"/>
                </a:solidFill>
              </a:rPr>
              <a:t>( sample # 8x31 forecasts )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pic>
        <p:nvPicPr>
          <p:cNvPr id="17410" name="Picture 2" descr="H:\Cov\Fig01\jan_ju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93592" y="1295400"/>
            <a:ext cx="112648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H:\Cov\Fig01\Jul\cor_ave_Jan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2" t="13856" b="17527"/>
          <a:stretch/>
        </p:blipFill>
        <p:spPr bwMode="auto">
          <a:xfrm>
            <a:off x="323528" y="1347990"/>
            <a:ext cx="3995664" cy="321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:\Cov\Fig01\Jan\cor_ave_Jan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2" t="13845" b="17538"/>
          <a:stretch/>
        </p:blipFill>
        <p:spPr bwMode="auto">
          <a:xfrm>
            <a:off x="5338192" y="1347990"/>
            <a:ext cx="3986336" cy="321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3995936" y="843558"/>
            <a:ext cx="123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Covariance</a:t>
            </a:r>
            <a:endParaRPr kumimoji="1" lang="ja-JP" altLang="en-US" b="1" dirty="0"/>
          </a:p>
        </p:txBody>
      </p:sp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9344425"/>
              </p:ext>
            </p:extLst>
          </p:nvPr>
        </p:nvGraphicFramePr>
        <p:xfrm>
          <a:off x="437738" y="1134572"/>
          <a:ext cx="3198158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35" name="数式" r:id="rId6" imgW="2323800" imgH="241200" progId="Equation.3">
                  <p:embed/>
                </p:oleObj>
              </mc:Choice>
              <mc:Fallback>
                <p:oleObj name="数式" r:id="rId6" imgW="2323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738" y="1134572"/>
                        <a:ext cx="3198158" cy="29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579810"/>
              </p:ext>
            </p:extLst>
          </p:nvPr>
        </p:nvGraphicFramePr>
        <p:xfrm>
          <a:off x="5477643" y="1140882"/>
          <a:ext cx="3198813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36" name="数式" r:id="rId8" imgW="2323800" imgH="241200" progId="Equation.3">
                  <p:embed/>
                </p:oleObj>
              </mc:Choice>
              <mc:Fallback>
                <p:oleObj name="数式" r:id="rId8" imgW="2323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7643" y="1140882"/>
                        <a:ext cx="3198813" cy="29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/>
          <p:cNvSpPr/>
          <p:nvPr/>
        </p:nvSpPr>
        <p:spPr>
          <a:xfrm>
            <a:off x="2123728" y="1419622"/>
            <a:ext cx="1440160" cy="1404000"/>
          </a:xfrm>
          <a:prstGeom prst="rect">
            <a:avLst/>
          </a:prstGeom>
          <a:noFill/>
          <a:ln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7130380" y="1427242"/>
            <a:ext cx="1440160" cy="1404000"/>
          </a:xfrm>
          <a:prstGeom prst="rect">
            <a:avLst/>
          </a:prstGeom>
          <a:noFill/>
          <a:ln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35934" y="2859782"/>
            <a:ext cx="1499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2"/>
                </a:solidFill>
              </a:rPr>
              <a:t>hydrometeors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104486" y="2859782"/>
            <a:ext cx="1499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2"/>
                </a:solidFill>
              </a:rPr>
              <a:t>hydrometeors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115089" y="1419622"/>
            <a:ext cx="960967" cy="1388522"/>
          </a:xfrm>
          <a:prstGeom prst="rect">
            <a:avLst/>
          </a:prstGeom>
          <a:noFill/>
          <a:ln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851920" y="1059582"/>
            <a:ext cx="1499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2"/>
                </a:solidFill>
              </a:rPr>
              <a:t>hydrometeors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974504" y="1428914"/>
            <a:ext cx="285128" cy="2510988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971600" y="3672000"/>
            <a:ext cx="2592288" cy="2880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5976000" y="1428914"/>
            <a:ext cx="285128" cy="2510988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5976000" y="3672000"/>
            <a:ext cx="2592288" cy="2880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4093592" y="3651870"/>
            <a:ext cx="982464" cy="30751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8" name="オブジェクト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978715"/>
              </p:ext>
            </p:extLst>
          </p:nvPr>
        </p:nvGraphicFramePr>
        <p:xfrm>
          <a:off x="68263" y="1411288"/>
          <a:ext cx="409575" cy="304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37" name="数式" r:id="rId10" imgW="304560" imgH="2539800" progId="Equation.3">
                  <p:embed/>
                </p:oleObj>
              </mc:Choice>
              <mc:Fallback>
                <p:oleObj name="数式" r:id="rId10" imgW="304560" imgH="25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3" y="1411288"/>
                        <a:ext cx="409575" cy="304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オブジェクト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163442"/>
              </p:ext>
            </p:extLst>
          </p:nvPr>
        </p:nvGraphicFramePr>
        <p:xfrm>
          <a:off x="5076056" y="1419622"/>
          <a:ext cx="409575" cy="304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38" name="数式" r:id="rId12" imgW="304560" imgH="2539800" progId="Equation.3">
                  <p:embed/>
                </p:oleObj>
              </mc:Choice>
              <mc:Fallback>
                <p:oleObj name="数式" r:id="rId12" imgW="304560" imgH="25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1419622"/>
                        <a:ext cx="409575" cy="304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オブジェクト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469632"/>
              </p:ext>
            </p:extLst>
          </p:nvPr>
        </p:nvGraphicFramePr>
        <p:xfrm>
          <a:off x="150813" y="449263"/>
          <a:ext cx="2717800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39" name="数式" r:id="rId13" imgW="1917360" imgH="304560" progId="Equation.3">
                  <p:embed/>
                </p:oleObj>
              </mc:Choice>
              <mc:Fallback>
                <p:oleObj name="数式" r:id="rId13" imgW="1917360" imgH="3045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0813" y="449263"/>
                        <a:ext cx="2717800" cy="430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テキスト ボックス 31"/>
          <p:cNvSpPr txBox="1"/>
          <p:nvPr/>
        </p:nvSpPr>
        <p:spPr>
          <a:xfrm>
            <a:off x="4992846" y="4645174"/>
            <a:ext cx="12353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/>
              <a:t>* </a:t>
            </a:r>
            <a:r>
              <a:rPr lang="en-US" altLang="ja-JP" sz="900" dirty="0" err="1"/>
              <a:t>Cov</a:t>
            </a:r>
            <a:r>
              <a:rPr lang="en-US" altLang="ja-JP" sz="900" dirty="0"/>
              <a:t> are </a:t>
            </a:r>
            <a:r>
              <a:rPr kumimoji="1" lang="en-US" altLang="ja-JP" sz="900" dirty="0"/>
              <a:t>rescaled</a:t>
            </a:r>
            <a:endParaRPr kumimoji="1" lang="ja-JP" altLang="en-US" sz="900" dirty="0"/>
          </a:p>
        </p:txBody>
      </p:sp>
      <p:sp>
        <p:nvSpPr>
          <p:cNvPr id="20" name="角丸四角形吹き出し 19"/>
          <p:cNvSpPr/>
          <p:nvPr/>
        </p:nvSpPr>
        <p:spPr>
          <a:xfrm>
            <a:off x="6228184" y="3226029"/>
            <a:ext cx="2016224" cy="403275"/>
          </a:xfrm>
          <a:prstGeom prst="wedgeRoundRectCallout">
            <a:avLst>
              <a:gd name="adj1" fmla="val -2986"/>
              <a:gd name="adj2" fmla="val -143512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/>
              <a:t>Large correlation</a:t>
            </a:r>
            <a:endParaRPr lang="ja-JP" altLang="en-US" dirty="0"/>
          </a:p>
        </p:txBody>
      </p:sp>
      <p:sp>
        <p:nvSpPr>
          <p:cNvPr id="25" name="角丸四角形吹き出し 24"/>
          <p:cNvSpPr/>
          <p:nvPr/>
        </p:nvSpPr>
        <p:spPr>
          <a:xfrm>
            <a:off x="1043608" y="4283187"/>
            <a:ext cx="2520280" cy="403275"/>
          </a:xfrm>
          <a:prstGeom prst="wedgeRoundRectCallout">
            <a:avLst>
              <a:gd name="adj1" fmla="val -4520"/>
              <a:gd name="adj2" fmla="val -121839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/>
              <a:t>Correlation with hydrometeors </a:t>
            </a:r>
            <a:endParaRPr lang="ja-JP" altLang="en-US" sz="1400" dirty="0"/>
          </a:p>
        </p:txBody>
      </p:sp>
      <p:sp>
        <p:nvSpPr>
          <p:cNvPr id="12" name="角丸四角形吹き出し 11"/>
          <p:cNvSpPr/>
          <p:nvPr/>
        </p:nvSpPr>
        <p:spPr>
          <a:xfrm>
            <a:off x="3707904" y="163929"/>
            <a:ext cx="5355664" cy="751637"/>
          </a:xfrm>
          <a:prstGeom prst="wedgeRoundRectCallout">
            <a:avLst>
              <a:gd name="adj1" fmla="val -35688"/>
              <a:gd name="adj2" fmla="val 97938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/>
              <a:t>Dependence on seasons and meteorological situations</a:t>
            </a:r>
          </a:p>
          <a:p>
            <a:r>
              <a:rPr lang="en-US" altLang="ja-JP" dirty="0"/>
              <a:t>-&gt; We need flow-dependent BG Error covariance.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58101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/>
          <p:cNvSpPr/>
          <p:nvPr/>
        </p:nvSpPr>
        <p:spPr>
          <a:xfrm>
            <a:off x="7152978" y="3291830"/>
            <a:ext cx="1523077" cy="15197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6508155" y="2643558"/>
            <a:ext cx="652886" cy="6482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5800165" y="1923678"/>
            <a:ext cx="707989" cy="720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5436097" y="1563638"/>
            <a:ext cx="36407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5076056" y="1203598"/>
            <a:ext cx="36407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Simplification of Background Error Covariance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34</a:t>
            </a:fld>
            <a:endParaRPr kumimoji="1" lang="ja-JP" altLang="en-US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5189244"/>
              </p:ext>
            </p:extLst>
          </p:nvPr>
        </p:nvGraphicFramePr>
        <p:xfrm>
          <a:off x="467544" y="1229162"/>
          <a:ext cx="3888432" cy="272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0" name="数式" r:id="rId4" imgW="3454200" imgH="253800" progId="Equation.3">
                  <p:embed/>
                </p:oleObj>
              </mc:Choice>
              <mc:Fallback>
                <p:oleObj name="数式" r:id="rId4" imgW="345420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7544" y="1229162"/>
                        <a:ext cx="3888432" cy="272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オブジェクト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3348132"/>
              </p:ext>
            </p:extLst>
          </p:nvPr>
        </p:nvGraphicFramePr>
        <p:xfrm>
          <a:off x="5117390" y="829394"/>
          <a:ext cx="246698" cy="220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1" name="数式" r:id="rId6" imgW="190440" imgH="177480" progId="Equation.3">
                  <p:embed/>
                </p:oleObj>
              </mc:Choice>
              <mc:Fallback>
                <p:oleObj name="数式" r:id="rId6" imgW="19044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17390" y="829394"/>
                        <a:ext cx="246698" cy="2208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オブジェクト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329685"/>
              </p:ext>
            </p:extLst>
          </p:nvPr>
        </p:nvGraphicFramePr>
        <p:xfrm>
          <a:off x="5868144" y="843558"/>
          <a:ext cx="576064" cy="225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2" name="数式" r:id="rId8" imgW="698400" imgH="241200" progId="Equation.3">
                  <p:embed/>
                </p:oleObj>
              </mc:Choice>
              <mc:Fallback>
                <p:oleObj name="数式" r:id="rId8" imgW="69840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868144" y="843558"/>
                        <a:ext cx="576064" cy="2259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オブジェクト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66687"/>
              </p:ext>
            </p:extLst>
          </p:nvPr>
        </p:nvGraphicFramePr>
        <p:xfrm>
          <a:off x="5508105" y="840294"/>
          <a:ext cx="229948" cy="21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3" name="数式" r:id="rId10" imgW="177480" imgH="177480" progId="Equation.3">
                  <p:embed/>
                </p:oleObj>
              </mc:Choice>
              <mc:Fallback>
                <p:oleObj name="数式" r:id="rId10" imgW="17748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08105" y="840294"/>
                        <a:ext cx="229948" cy="21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オブジェクト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82192"/>
              </p:ext>
            </p:extLst>
          </p:nvPr>
        </p:nvGraphicFramePr>
        <p:xfrm>
          <a:off x="7236296" y="833116"/>
          <a:ext cx="1440160" cy="298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4" name="数式" r:id="rId12" imgW="1168200" imgH="241200" progId="Equation.3">
                  <p:embed/>
                </p:oleObj>
              </mc:Choice>
              <mc:Fallback>
                <p:oleObj name="数式" r:id="rId12" imgW="116820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236296" y="833116"/>
                        <a:ext cx="1440160" cy="2984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オブジェクト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649979"/>
              </p:ext>
            </p:extLst>
          </p:nvPr>
        </p:nvGraphicFramePr>
        <p:xfrm>
          <a:off x="6582570" y="843558"/>
          <a:ext cx="504056" cy="228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5" name="数式" r:id="rId14" imgW="558720" imgH="241200" progId="Equation.3">
                  <p:embed/>
                </p:oleObj>
              </mc:Choice>
              <mc:Fallback>
                <p:oleObj name="数式" r:id="rId14" imgW="55872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582570" y="843558"/>
                        <a:ext cx="504056" cy="228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グループ化 12"/>
          <p:cNvGrpSpPr/>
          <p:nvPr/>
        </p:nvGrpSpPr>
        <p:grpSpPr>
          <a:xfrm>
            <a:off x="4932040" y="1131590"/>
            <a:ext cx="3888433" cy="3679968"/>
            <a:chOff x="4932040" y="1131590"/>
            <a:chExt cx="3888433" cy="3679968"/>
          </a:xfrm>
        </p:grpSpPr>
        <p:graphicFrame>
          <p:nvGraphicFramePr>
            <p:cNvPr id="6" name="オブジェクト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96386176"/>
                </p:ext>
              </p:extLst>
            </p:nvPr>
          </p:nvGraphicFramePr>
          <p:xfrm>
            <a:off x="5145287" y="1203598"/>
            <a:ext cx="291519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216" name="数式" r:id="rId16" imgW="203040" imgH="228600" progId="Equation.3">
                    <p:embed/>
                  </p:oleObj>
                </mc:Choice>
                <mc:Fallback>
                  <p:oleObj name="数式" r:id="rId16" imgW="20304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5145287" y="1203598"/>
                          <a:ext cx="291519" cy="381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オブジェクト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8099124"/>
                </p:ext>
              </p:extLst>
            </p:nvPr>
          </p:nvGraphicFramePr>
          <p:xfrm>
            <a:off x="5491441" y="1563638"/>
            <a:ext cx="291519" cy="379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217" name="数式" r:id="rId18" imgW="203040" imgH="228600" progId="Equation.3">
                    <p:embed/>
                  </p:oleObj>
                </mc:Choice>
                <mc:Fallback>
                  <p:oleObj name="数式" r:id="rId18" imgW="20304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5491441" y="1563638"/>
                          <a:ext cx="291519" cy="3792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オブジェクト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17250929"/>
                </p:ext>
              </p:extLst>
            </p:nvPr>
          </p:nvGraphicFramePr>
          <p:xfrm>
            <a:off x="6026990" y="2120506"/>
            <a:ext cx="273202" cy="379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218" name="数式" r:id="rId20" imgW="190440" imgH="228600" progId="Equation.3">
                    <p:embed/>
                  </p:oleObj>
                </mc:Choice>
                <mc:Fallback>
                  <p:oleObj name="数式" r:id="rId20" imgW="19044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6026990" y="2120506"/>
                          <a:ext cx="273202" cy="3792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オブジェクト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0618915"/>
                </p:ext>
              </p:extLst>
            </p:nvPr>
          </p:nvGraphicFramePr>
          <p:xfrm>
            <a:off x="6710438" y="2787774"/>
            <a:ext cx="309834" cy="4004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219" name="数式" r:id="rId22" imgW="215640" imgH="241200" progId="Equation.3">
                    <p:embed/>
                  </p:oleObj>
                </mc:Choice>
                <mc:Fallback>
                  <p:oleObj name="数式" r:id="rId22" imgW="215640" imgH="241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6710438" y="2787774"/>
                          <a:ext cx="309834" cy="40040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オブジェクト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98213767"/>
                </p:ext>
              </p:extLst>
            </p:nvPr>
          </p:nvGraphicFramePr>
          <p:xfrm>
            <a:off x="7706825" y="3923541"/>
            <a:ext cx="291518" cy="4004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220" name="数式" r:id="rId24" imgW="203040" imgH="241200" progId="Equation.3">
                    <p:embed/>
                  </p:oleObj>
                </mc:Choice>
                <mc:Fallback>
                  <p:oleObj name="数式" r:id="rId24" imgW="203040" imgH="241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7706825" y="3923541"/>
                          <a:ext cx="291518" cy="40040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" name="直線コネクタ 10"/>
            <p:cNvCxnSpPr>
              <a:cxnSpLocks/>
            </p:cNvCxnSpPr>
            <p:nvPr/>
          </p:nvCxnSpPr>
          <p:spPr>
            <a:xfrm>
              <a:off x="5076056" y="1563638"/>
              <a:ext cx="360000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>
              <a:cxnSpLocks/>
            </p:cNvCxnSpPr>
            <p:nvPr/>
          </p:nvCxnSpPr>
          <p:spPr>
            <a:xfrm flipH="1">
              <a:off x="5436096" y="1203598"/>
              <a:ext cx="8061" cy="36000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>
              <a:cxnSpLocks/>
            </p:cNvCxnSpPr>
            <p:nvPr/>
          </p:nvCxnSpPr>
          <p:spPr>
            <a:xfrm>
              <a:off x="5076056" y="1923678"/>
              <a:ext cx="360000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>
              <a:cxnSpLocks/>
            </p:cNvCxnSpPr>
            <p:nvPr/>
          </p:nvCxnSpPr>
          <p:spPr>
            <a:xfrm>
              <a:off x="5076056" y="3291830"/>
              <a:ext cx="360000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>
              <a:cxnSpLocks/>
            </p:cNvCxnSpPr>
            <p:nvPr/>
          </p:nvCxnSpPr>
          <p:spPr>
            <a:xfrm flipH="1">
              <a:off x="5796136" y="1203598"/>
              <a:ext cx="8061" cy="36000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>
              <a:cxnSpLocks/>
            </p:cNvCxnSpPr>
            <p:nvPr/>
          </p:nvCxnSpPr>
          <p:spPr>
            <a:xfrm flipH="1">
              <a:off x="6508155" y="1203598"/>
              <a:ext cx="8061" cy="36000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>
              <a:cxnSpLocks/>
            </p:cNvCxnSpPr>
            <p:nvPr/>
          </p:nvCxnSpPr>
          <p:spPr>
            <a:xfrm flipH="1">
              <a:off x="7152979" y="1203598"/>
              <a:ext cx="8061" cy="36000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>
              <a:cxnSpLocks/>
            </p:cNvCxnSpPr>
            <p:nvPr/>
          </p:nvCxnSpPr>
          <p:spPr>
            <a:xfrm>
              <a:off x="5076056" y="3523856"/>
              <a:ext cx="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大かっこ 11"/>
            <p:cNvSpPr/>
            <p:nvPr/>
          </p:nvSpPr>
          <p:spPr>
            <a:xfrm>
              <a:off x="4932040" y="1131590"/>
              <a:ext cx="3888433" cy="3679968"/>
            </a:xfrm>
            <a:prstGeom prst="bracketPair">
              <a:avLst>
                <a:gd name="adj" fmla="val 4285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0" name="直線コネクタ 29"/>
            <p:cNvCxnSpPr>
              <a:cxnSpLocks/>
            </p:cNvCxnSpPr>
            <p:nvPr/>
          </p:nvCxnSpPr>
          <p:spPr>
            <a:xfrm>
              <a:off x="5076056" y="2643758"/>
              <a:ext cx="360000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テキスト ボックス 14"/>
          <p:cNvSpPr txBox="1"/>
          <p:nvPr/>
        </p:nvSpPr>
        <p:spPr>
          <a:xfrm>
            <a:off x="323528" y="1907532"/>
            <a:ext cx="4104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u="sng" dirty="0"/>
              <a:t>Rank reduction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Horizontal velocity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Weak correlations between </a:t>
            </a:r>
            <a:r>
              <a:rPr lang="en-US" altLang="ja-JP" sz="1600" dirty="0" err="1"/>
              <a:t>δu</a:t>
            </a:r>
            <a:r>
              <a:rPr lang="en-US" altLang="ja-JP" sz="1600" dirty="0"/>
              <a:t> and </a:t>
            </a:r>
            <a:r>
              <a:rPr lang="en-US" altLang="ja-JP" sz="1600" dirty="0" err="1"/>
              <a:t>δv</a:t>
            </a:r>
            <a:endParaRPr lang="en-US" altLang="ja-JP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Vertical velocity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600" u="sng" dirty="0"/>
              <a:t>Effect is l</a:t>
            </a:r>
            <a:r>
              <a:rPr kumimoji="1" lang="en-US" altLang="ja-JP" sz="1600" u="sng" dirty="0"/>
              <a:t>ost on early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Pressure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Substituted with hydrostatic pressure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23528" y="830476"/>
            <a:ext cx="1874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/>
              <a:t>Analysis variables</a:t>
            </a:r>
            <a:endParaRPr kumimoji="1" lang="ja-JP" altLang="en-US" b="1" u="sng" dirty="0"/>
          </a:p>
        </p:txBody>
      </p:sp>
      <p:graphicFrame>
        <p:nvGraphicFramePr>
          <p:cNvPr id="23" name="オブジェクト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171123"/>
              </p:ext>
            </p:extLst>
          </p:nvPr>
        </p:nvGraphicFramePr>
        <p:xfrm>
          <a:off x="4572000" y="1269380"/>
          <a:ext cx="246063" cy="22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21" name="数式" r:id="rId26" imgW="190440" imgH="177480" progId="Equation.3">
                  <p:embed/>
                </p:oleObj>
              </mc:Choice>
              <mc:Fallback>
                <p:oleObj name="数式" r:id="rId26" imgW="1904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269380"/>
                        <a:ext cx="246063" cy="22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オブジェクト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6778752"/>
              </p:ext>
            </p:extLst>
          </p:nvPr>
        </p:nvGraphicFramePr>
        <p:xfrm>
          <a:off x="4572000" y="1632595"/>
          <a:ext cx="230188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22" name="数式" r:id="rId28" imgW="177480" imgH="177480" progId="Equation.3">
                  <p:embed/>
                </p:oleObj>
              </mc:Choice>
              <mc:Fallback>
                <p:oleObj name="数式" r:id="rId28" imgW="1774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632595"/>
                        <a:ext cx="230188" cy="21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オブジェクト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6392"/>
              </p:ext>
            </p:extLst>
          </p:nvPr>
        </p:nvGraphicFramePr>
        <p:xfrm>
          <a:off x="4572000" y="1995686"/>
          <a:ext cx="252413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23" name="数式" r:id="rId30" imgW="304560" imgH="660240" progId="Equation.3">
                  <p:embed/>
                </p:oleObj>
              </mc:Choice>
              <mc:Fallback>
                <p:oleObj name="数式" r:id="rId30" imgW="30456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995686"/>
                        <a:ext cx="252413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オブジェクト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280774"/>
              </p:ext>
            </p:extLst>
          </p:nvPr>
        </p:nvGraphicFramePr>
        <p:xfrm>
          <a:off x="4572000" y="2762622"/>
          <a:ext cx="3206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24" name="数式" r:id="rId32" imgW="355320" imgH="482400" progId="Equation.3">
                  <p:embed/>
                </p:oleObj>
              </mc:Choice>
              <mc:Fallback>
                <p:oleObj name="数式" r:id="rId32" imgW="3553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762622"/>
                        <a:ext cx="3206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オブジェクト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853012"/>
              </p:ext>
            </p:extLst>
          </p:nvPr>
        </p:nvGraphicFramePr>
        <p:xfrm>
          <a:off x="4572000" y="3357785"/>
          <a:ext cx="358775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25" name="数式" r:id="rId34" imgW="291960" imgH="1168200" progId="Equation.3">
                  <p:embed/>
                </p:oleObj>
              </mc:Choice>
              <mc:Fallback>
                <p:oleObj name="数式" r:id="rId34" imgW="291960" imgH="116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357785"/>
                        <a:ext cx="358775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直線コネクタ 38"/>
          <p:cNvCxnSpPr/>
          <p:nvPr/>
        </p:nvCxnSpPr>
        <p:spPr>
          <a:xfrm>
            <a:off x="2915816" y="1563638"/>
            <a:ext cx="1368152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1322474" y="1563638"/>
            <a:ext cx="2277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u="sng" dirty="0"/>
              <a:t>Additional variables in this study</a:t>
            </a:r>
            <a:endParaRPr kumimoji="1" lang="ja-JP" altLang="en-US" sz="1200" b="1" u="sng" dirty="0"/>
          </a:p>
        </p:txBody>
      </p:sp>
      <p:cxnSp>
        <p:nvCxnSpPr>
          <p:cNvPr id="43" name="直線コネクタ 42"/>
          <p:cNvCxnSpPr>
            <a:stCxn id="41" idx="3"/>
          </p:cNvCxnSpPr>
          <p:nvPr/>
        </p:nvCxnSpPr>
        <p:spPr>
          <a:xfrm flipV="1">
            <a:off x="3599892" y="1563638"/>
            <a:ext cx="108012" cy="1385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951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Further Utilization of GPM/DPR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3184" y="789553"/>
            <a:ext cx="5338936" cy="3943784"/>
          </a:xfrm>
        </p:spPr>
        <p:txBody>
          <a:bodyPr/>
          <a:lstStyle/>
          <a:p>
            <a:r>
              <a:rPr lang="en-US" altLang="ja-JP" sz="2000" dirty="0"/>
              <a:t>Characteristics of DPR observation</a:t>
            </a:r>
          </a:p>
          <a:p>
            <a:pPr lvl="1"/>
            <a:r>
              <a:rPr lang="en-US" altLang="ja-JP" sz="1800" b="1" u="sng" dirty="0"/>
              <a:t>3-D information of hydrometeors</a:t>
            </a:r>
          </a:p>
          <a:p>
            <a:pPr lvl="1"/>
            <a:r>
              <a:rPr lang="en-US" altLang="ja-JP" sz="1800" b="1" u="sng" dirty="0"/>
              <a:t>Sensitivity to snow particles</a:t>
            </a:r>
          </a:p>
          <a:p>
            <a:r>
              <a:rPr lang="en-US" altLang="ja-JP" sz="2000" dirty="0"/>
              <a:t>Benefit of the direct assimilation of DPR in DA</a:t>
            </a:r>
          </a:p>
          <a:p>
            <a:pPr lvl="1"/>
            <a:r>
              <a:rPr lang="en-US" altLang="ja-JP" sz="1800" dirty="0"/>
              <a:t>Improvement of </a:t>
            </a:r>
            <a:r>
              <a:rPr lang="en-US" altLang="ja-JP" sz="1800" b="1" dirty="0"/>
              <a:t>hydrometeors</a:t>
            </a:r>
            <a:r>
              <a:rPr lang="en-US" altLang="ja-JP" sz="1800" dirty="0">
                <a:solidFill>
                  <a:schemeClr val="accent2"/>
                </a:solidFill>
              </a:rPr>
              <a:t> </a:t>
            </a:r>
            <a:r>
              <a:rPr lang="en-US" altLang="ja-JP" sz="1800" dirty="0"/>
              <a:t>in initial time</a:t>
            </a:r>
          </a:p>
          <a:p>
            <a:pPr lvl="2"/>
            <a:r>
              <a:rPr lang="en-US" altLang="ja-JP" sz="1800" dirty="0"/>
              <a:t>Elementary processes (evap. / depo. , conversion, melting, latent heating …) work well on early time.</a:t>
            </a:r>
          </a:p>
          <a:p>
            <a:pPr marL="914400" lvl="2" indent="0">
              <a:buNone/>
            </a:pPr>
            <a:r>
              <a:rPr lang="en-US" altLang="ja-JP" sz="1800" dirty="0"/>
              <a:t>-&gt; Water vapor, temperature and precipitation become more accurate.</a:t>
            </a:r>
          </a:p>
          <a:p>
            <a:pPr marL="0" indent="0">
              <a:buNone/>
            </a:pPr>
            <a:r>
              <a:rPr lang="en-US" altLang="ja-JP" sz="1800" dirty="0"/>
              <a:t>      -&gt; Improvement of precipitation forecast </a:t>
            </a:r>
          </a:p>
          <a:p>
            <a:endParaRPr lang="en-US" altLang="ja-JP" sz="1800" dirty="0"/>
          </a:p>
          <a:p>
            <a:endParaRPr kumimoji="1" lang="en-US" altLang="ja-JP" sz="18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4" name="角丸四角形吹き出し 3"/>
          <p:cNvSpPr/>
          <p:nvPr/>
        </p:nvSpPr>
        <p:spPr>
          <a:xfrm>
            <a:off x="5724128" y="987574"/>
            <a:ext cx="2448272" cy="648072"/>
          </a:xfrm>
          <a:prstGeom prst="wedgeRoundRectCallout">
            <a:avLst>
              <a:gd name="adj1" fmla="val -67456"/>
              <a:gd name="adj2" fmla="val 25744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can not be utilized in the current system</a:t>
            </a:r>
            <a:endParaRPr kumimoji="1" lang="en-US" altLang="ja-JP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AB2A4D1-5F1B-42D4-9B80-B2A21CD76E72}"/>
              </a:ext>
            </a:extLst>
          </p:cNvPr>
          <p:cNvSpPr txBox="1"/>
          <p:nvPr/>
        </p:nvSpPr>
        <p:spPr>
          <a:xfrm>
            <a:off x="5724128" y="2387664"/>
            <a:ext cx="2841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/>
              <a:t>JAXA/EORC Tropical Cyclone Database</a:t>
            </a:r>
          </a:p>
          <a:p>
            <a:r>
              <a:rPr lang="en-US" altLang="ja-JP" sz="1000" dirty="0"/>
              <a:t>(http://sharaku.eorc.jaxa.jp/TYP_DB/index_j.shtml)</a:t>
            </a:r>
            <a:endParaRPr kumimoji="1" lang="ja-JP" altLang="en-US" sz="1000" dirty="0"/>
          </a:p>
        </p:txBody>
      </p:sp>
      <p:pic>
        <p:nvPicPr>
          <p:cNvPr id="7" name="3DDPR.20180610.024332.05B.06W">
            <a:hlinkClick r:id="" action="ppaction://media"/>
            <a:extLst>
              <a:ext uri="{FF2B5EF4-FFF2-40B4-BE49-F238E27FC236}">
                <a16:creationId xmlns:a16="http://schemas.microsoft.com/office/drawing/2014/main" id="{58A0FBFD-5D79-42A4-B001-1336E7DED7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5992" y="2787774"/>
            <a:ext cx="3382512" cy="190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1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/>
              <a:t>Next step of GPM/DPR Assimilation</a:t>
            </a:r>
            <a:endParaRPr kumimoji="1" lang="ja-JP" altLang="en-US" sz="32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57200" y="2067694"/>
            <a:ext cx="8229600" cy="2691299"/>
          </a:xfrm>
        </p:spPr>
        <p:txBody>
          <a:bodyPr/>
          <a:lstStyle/>
          <a:p>
            <a:pPr marL="0" indent="0" algn="ctr">
              <a:buNone/>
            </a:pPr>
            <a:r>
              <a:rPr kumimoji="1" lang="en-US" altLang="ja-JP" sz="2800" b="1" u="sng" dirty="0"/>
              <a:t>Indirect assimilation</a:t>
            </a:r>
          </a:p>
          <a:p>
            <a:pPr marL="0" indent="0" algn="ctr">
              <a:buNone/>
            </a:pPr>
            <a:r>
              <a:rPr lang="en-US" altLang="ja-JP" sz="1800" dirty="0"/>
              <a:t>using retrieved </a:t>
            </a:r>
            <a:r>
              <a:rPr kumimoji="1" lang="en-US" altLang="ja-JP" sz="1800" dirty="0"/>
              <a:t>RH profiles</a:t>
            </a:r>
            <a:br>
              <a:rPr kumimoji="1" lang="en-US" altLang="ja-JP" sz="1800" dirty="0"/>
            </a:br>
            <a:r>
              <a:rPr lang="en-US" altLang="ja-JP" sz="1800" dirty="0"/>
              <a:t>in </a:t>
            </a:r>
            <a:r>
              <a:rPr lang="en-US" altLang="ja-JP" sz="1800" b="1" dirty="0"/>
              <a:t>traditional 4DVAR</a:t>
            </a:r>
            <a:endParaRPr kumimoji="1" lang="en-US" altLang="ja-JP" sz="1800" b="1" dirty="0"/>
          </a:p>
          <a:p>
            <a:pPr marL="0" indent="0" algn="ctr">
              <a:buNone/>
            </a:pPr>
            <a:endParaRPr kumimoji="1" lang="en-US" altLang="ja-JP" sz="2400" dirty="0"/>
          </a:p>
          <a:p>
            <a:pPr marL="0" indent="0" algn="ctr">
              <a:buNone/>
            </a:pPr>
            <a:r>
              <a:rPr lang="en-US" altLang="ja-JP" sz="2800" b="1" u="sng" dirty="0"/>
              <a:t>Direct assimilation of GPM/DPR </a:t>
            </a:r>
          </a:p>
          <a:p>
            <a:pPr marL="0" indent="0" algn="ctr">
              <a:buNone/>
            </a:pPr>
            <a:r>
              <a:rPr lang="en-US" altLang="ja-JP" sz="1800" dirty="0">
                <a:solidFill>
                  <a:schemeClr val="accent2"/>
                </a:solidFill>
              </a:rPr>
              <a:t>using reflectivity (</a:t>
            </a:r>
            <a:r>
              <a:rPr lang="en-US" altLang="ja-JP" sz="1800" dirty="0" err="1">
                <a:solidFill>
                  <a:schemeClr val="accent2"/>
                </a:solidFill>
              </a:rPr>
              <a:t>KuPR</a:t>
            </a:r>
            <a:r>
              <a:rPr lang="en-US" altLang="ja-JP" sz="1800" dirty="0">
                <a:solidFill>
                  <a:schemeClr val="accent2"/>
                </a:solidFill>
              </a:rPr>
              <a:t>, </a:t>
            </a:r>
            <a:r>
              <a:rPr lang="en-US" altLang="ja-JP" sz="1800" dirty="0" err="1">
                <a:solidFill>
                  <a:schemeClr val="accent2"/>
                </a:solidFill>
              </a:rPr>
              <a:t>KaPR</a:t>
            </a:r>
            <a:r>
              <a:rPr lang="en-US" altLang="ja-JP" sz="1800" dirty="0">
                <a:solidFill>
                  <a:schemeClr val="accent2"/>
                </a:solidFill>
              </a:rPr>
              <a:t>) profiles</a:t>
            </a:r>
            <a:br>
              <a:rPr lang="en-US" altLang="ja-JP" sz="1800" dirty="0">
                <a:solidFill>
                  <a:schemeClr val="accent2"/>
                </a:solidFill>
              </a:rPr>
            </a:br>
            <a:r>
              <a:rPr lang="en-US" altLang="ja-JP" sz="1800" dirty="0">
                <a:solidFill>
                  <a:schemeClr val="accent2"/>
                </a:solidFill>
              </a:rPr>
              <a:t>in </a:t>
            </a:r>
            <a:r>
              <a:rPr lang="en-US" altLang="ja-JP" sz="1800" b="1" dirty="0">
                <a:solidFill>
                  <a:schemeClr val="accent2"/>
                </a:solidFill>
              </a:rPr>
              <a:t>new Hybrid-4DVAR</a:t>
            </a:r>
            <a:endParaRPr kumimoji="1" lang="ja-JP" altLang="en-US" sz="24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>
            <a:off x="3995936" y="3273828"/>
            <a:ext cx="1080120" cy="378042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575556" y="987574"/>
            <a:ext cx="79568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altLang="ja-JP" sz="2800" b="1" u="sng" dirty="0"/>
              <a:t>Future Plan</a:t>
            </a:r>
            <a:r>
              <a:rPr lang="en-US" altLang="ja-JP" sz="2400" b="1" dirty="0"/>
              <a:t>: </a:t>
            </a:r>
            <a:r>
              <a:rPr lang="en-US" altLang="ja-JP" sz="2400" dirty="0"/>
              <a:t>Implementation of </a:t>
            </a:r>
            <a:r>
              <a:rPr lang="en-US" altLang="ja-JP" sz="2400" b="1" dirty="0"/>
              <a:t>Hybrid-4DVar with control variable of hydrometeors</a:t>
            </a:r>
            <a:r>
              <a:rPr lang="en-US" altLang="ja-JP" sz="2400" dirty="0"/>
              <a:t> into the operational Meso-Analysis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11741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5F91F53-8C43-4548-89F5-DF6BC6AAE1E0}"/>
              </a:ext>
            </a:extLst>
          </p:cNvPr>
          <p:cNvSpPr/>
          <p:nvPr/>
        </p:nvSpPr>
        <p:spPr>
          <a:xfrm>
            <a:off x="539552" y="483518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Cloud microphysics scheme with TL/AD are needed for </a:t>
            </a:r>
            <a:r>
              <a:rPr lang="en-US" altLang="ja-JP" b="1" dirty="0"/>
              <a:t>reflectivity</a:t>
            </a:r>
            <a:r>
              <a:rPr lang="en-US" altLang="ja-JP" dirty="0"/>
              <a:t> and </a:t>
            </a:r>
            <a:r>
              <a:rPr lang="en-US" altLang="ja-JP" b="1" dirty="0"/>
              <a:t>cloudy radiance</a:t>
            </a:r>
            <a:r>
              <a:rPr lang="en-US" altLang="ja-JP" dirty="0"/>
              <a:t> direct assimilation in 4D-Var.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This scheme is developed to avoid </a:t>
            </a:r>
            <a:r>
              <a:rPr lang="en-US" altLang="ja-JP" b="1" dirty="0"/>
              <a:t>strong non-linear code</a:t>
            </a:r>
            <a:r>
              <a:rPr lang="en-US" altLang="ja-JP" dirty="0"/>
              <a:t>, </a:t>
            </a:r>
            <a:r>
              <a:rPr lang="en-US" altLang="ja-JP" b="1" dirty="0"/>
              <a:t>numerical divergence</a:t>
            </a:r>
            <a:r>
              <a:rPr lang="en-US" altLang="ja-JP" dirty="0"/>
              <a:t> and </a:t>
            </a:r>
            <a:r>
              <a:rPr lang="en-US" altLang="ja-JP" b="1" dirty="0"/>
              <a:t>large bias</a:t>
            </a:r>
            <a:r>
              <a:rPr lang="en-US" altLang="ja-JP" dirty="0"/>
              <a:t>.</a:t>
            </a:r>
            <a:endParaRPr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9565" y="2946938"/>
            <a:ext cx="1651972" cy="113698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1204"/>
            <a:ext cx="8229600" cy="412314"/>
          </a:xfrm>
        </p:spPr>
        <p:txBody>
          <a:bodyPr/>
          <a:lstStyle/>
          <a:p>
            <a:r>
              <a:rPr kumimoji="1" lang="en-US" altLang="ja-JP" sz="3200" dirty="0"/>
              <a:t>1-moment Cloud </a:t>
            </a:r>
            <a:r>
              <a:rPr lang="en-US" altLang="ja-JP" sz="3200" dirty="0"/>
              <a:t>m</a:t>
            </a:r>
            <a:r>
              <a:rPr kumimoji="1" lang="en-US" altLang="ja-JP" sz="3200" dirty="0"/>
              <a:t>icrophysics optimized for DA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8316416" y="4894008"/>
            <a:ext cx="648072" cy="216024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2939" y="2499742"/>
            <a:ext cx="1285900" cy="110502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808452" y="3579862"/>
            <a:ext cx="19178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/>
              <a:t> </a:t>
            </a:r>
            <a:r>
              <a:rPr lang="en-US" altLang="ja-JP" sz="1000" dirty="0" err="1"/>
              <a:t>Heymsfield</a:t>
            </a:r>
            <a:r>
              <a:rPr lang="en-US" altLang="ja-JP" sz="1000" dirty="0"/>
              <a:t> and </a:t>
            </a:r>
            <a:r>
              <a:rPr lang="en-US" altLang="ja-JP" sz="1000" dirty="0" err="1"/>
              <a:t>Iaquinta</a:t>
            </a:r>
            <a:r>
              <a:rPr lang="en-US" altLang="ja-JP" sz="1000" dirty="0"/>
              <a:t> (2000)</a:t>
            </a:r>
            <a:endParaRPr kumimoji="1" lang="ja-JP" altLang="en-US" sz="1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46688" y="1707654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u="sng" dirty="0"/>
              <a:t>Ice particle</a:t>
            </a:r>
            <a:endParaRPr kumimoji="1" lang="ja-JP" altLang="en-US" sz="1400" b="1" u="sng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947496" y="1707654"/>
            <a:ext cx="120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u="sng" dirty="0"/>
              <a:t>Snow</a:t>
            </a:r>
            <a:r>
              <a:rPr kumimoji="1" lang="en-US" altLang="ja-JP" sz="1400" b="1" u="sng" dirty="0"/>
              <a:t> particle</a:t>
            </a:r>
            <a:endParaRPr kumimoji="1" lang="ja-JP" altLang="en-US" sz="1400" b="1" u="sng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818696" y="1940660"/>
            <a:ext cx="1828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PSD: mono-dispersion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030041" y="1923679"/>
            <a:ext cx="156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PSD: ex</a:t>
            </a:r>
            <a:r>
              <a:rPr lang="en-US" altLang="ja-JP" sz="1400" dirty="0"/>
              <a:t>ponential + modified gamma</a:t>
            </a:r>
            <a:endParaRPr kumimoji="1" lang="ja-JP" altLang="en-US" sz="14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923152" y="1916655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Mass:</a:t>
            </a:r>
            <a:endParaRPr kumimoji="1" lang="ja-JP" altLang="en-US" sz="1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923152" y="2139122"/>
            <a:ext cx="1537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Bulk snow density:</a:t>
            </a:r>
            <a:endParaRPr kumimoji="1" lang="ja-JP" altLang="en-US" sz="14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829745" y="2150162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Mass:</a:t>
            </a:r>
            <a:endParaRPr kumimoji="1" lang="ja-JP" altLang="en-US" sz="14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830182" y="4038672"/>
            <a:ext cx="22424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/>
              <a:t>For midlatitude cloud (Field et al. 2007)</a:t>
            </a:r>
            <a:endParaRPr kumimoji="1" lang="ja-JP" altLang="en-US" sz="10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387834" y="4053721"/>
            <a:ext cx="14207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/>
              <a:t> Thompson et al. (2008)</a:t>
            </a:r>
            <a:endParaRPr kumimoji="1" lang="ja-JP" altLang="en-US" sz="1000" dirty="0"/>
          </a:p>
        </p:txBody>
      </p:sp>
      <p:pic>
        <p:nvPicPr>
          <p:cNvPr id="3" name="図 2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84" y="2720094"/>
            <a:ext cx="1563667" cy="131035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178286" y="2473873"/>
            <a:ext cx="14230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/>
              <a:t>T=-10 </a:t>
            </a:r>
            <a:r>
              <a:rPr kumimoji="1" lang="ja-JP" altLang="en-US" sz="1000" dirty="0"/>
              <a:t>℃</a:t>
            </a:r>
            <a:r>
              <a:rPr kumimoji="1" lang="en-US" altLang="ja-JP" sz="1000" dirty="0"/>
              <a:t>, Qs=0.2 g kg</a:t>
            </a:r>
            <a:r>
              <a:rPr kumimoji="1" lang="en-US" altLang="ja-JP" sz="1000" baseline="30000" dirty="0"/>
              <a:t>-1</a:t>
            </a:r>
            <a:endParaRPr kumimoji="1" lang="ja-JP" altLang="en-US" sz="1000" baseline="30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296463" y="2643758"/>
            <a:ext cx="15410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/>
              <a:t>Ice   &lt;--&gt; large snow flake </a:t>
            </a:r>
            <a:endParaRPr kumimoji="1" lang="ja-JP" altLang="en-US" sz="10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326240F-08CE-4BCC-A538-5657F51C7958}"/>
              </a:ext>
            </a:extLst>
          </p:cNvPr>
          <p:cNvSpPr txBox="1"/>
          <p:nvPr/>
        </p:nvSpPr>
        <p:spPr>
          <a:xfrm>
            <a:off x="685027" y="2568630"/>
            <a:ext cx="2205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u="sng" dirty="0"/>
              <a:t>Rain and graupel</a:t>
            </a:r>
            <a:r>
              <a:rPr kumimoji="1" lang="en-US" altLang="ja-JP" sz="1400" b="1" u="sng" dirty="0"/>
              <a:t> particle</a:t>
            </a:r>
            <a:endParaRPr kumimoji="1" lang="ja-JP" altLang="en-US" sz="1400" b="1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5068AA0-2D54-48CE-9890-B79FA3F28C63}"/>
              </a:ext>
            </a:extLst>
          </p:cNvPr>
          <p:cNvSpPr txBox="1"/>
          <p:nvPr/>
        </p:nvSpPr>
        <p:spPr>
          <a:xfrm>
            <a:off x="802472" y="2784654"/>
            <a:ext cx="1491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PSD: ex</a:t>
            </a:r>
            <a:r>
              <a:rPr lang="en-US" altLang="ja-JP" sz="1400" dirty="0"/>
              <a:t>ponential 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35D2C63-4624-4DA3-BA92-47E9112BD1E4}"/>
              </a:ext>
            </a:extLst>
          </p:cNvPr>
          <p:cNvSpPr txBox="1"/>
          <p:nvPr/>
        </p:nvSpPr>
        <p:spPr>
          <a:xfrm>
            <a:off x="676765" y="1707654"/>
            <a:ext cx="1920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u="sng" dirty="0"/>
              <a:t>Cloud particle</a:t>
            </a:r>
            <a:endParaRPr kumimoji="1" lang="ja-JP" altLang="en-US" sz="1400" b="1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D7056BE-A857-44BA-A20C-7CE89C5B33CA}"/>
              </a:ext>
            </a:extLst>
          </p:cNvPr>
          <p:cNvSpPr txBox="1"/>
          <p:nvPr/>
        </p:nvSpPr>
        <p:spPr>
          <a:xfrm>
            <a:off x="792020" y="1923678"/>
            <a:ext cx="1915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PSD: mono-dispersion</a:t>
            </a:r>
            <a:endParaRPr lang="en-US" altLang="ja-JP" sz="1400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0001E82-072E-4807-A1B5-B8DB8E97812D}"/>
              </a:ext>
            </a:extLst>
          </p:cNvPr>
          <p:cNvSpPr txBox="1"/>
          <p:nvPr/>
        </p:nvSpPr>
        <p:spPr>
          <a:xfrm>
            <a:off x="802472" y="2191965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Mass:</a:t>
            </a:r>
            <a:endParaRPr kumimoji="1" lang="ja-JP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A0197862-3DF5-47FA-A857-08D6299E534D}"/>
                  </a:ext>
                </a:extLst>
              </p:cNvPr>
              <p:cNvSpPr txBox="1"/>
              <p:nvPr/>
            </p:nvSpPr>
            <p:spPr>
              <a:xfrm>
                <a:off x="1135182" y="2194290"/>
                <a:ext cx="1423049" cy="3149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ja-JP" altLang="en-US" sz="1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sSup>
                        <m:sSup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nor/>
                        </m:rPr>
                        <a:rPr kumimoji="1" lang="en-US" altLang="ja-JP" sz="1200" b="0" i="0" smtClean="0">
                          <a:latin typeface="Cambria Math" panose="02040503050406030204" pitchFamily="18" charset="0"/>
                        </a:rPr>
                        <m:t>kg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A0197862-3DF5-47FA-A857-08D6299E5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182" y="2194290"/>
                <a:ext cx="1423049" cy="314958"/>
              </a:xfrm>
              <a:prstGeom prst="rect">
                <a:avLst/>
              </a:prstGeom>
              <a:blipFill>
                <a:blip r:embed="rId6"/>
                <a:stretch>
                  <a:fillRect t="-1923" b="-153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D77BF05-7365-4481-8ECF-D866F24DFFBD}"/>
              </a:ext>
            </a:extLst>
          </p:cNvPr>
          <p:cNvSpPr txBox="1"/>
          <p:nvPr/>
        </p:nvSpPr>
        <p:spPr>
          <a:xfrm>
            <a:off x="802472" y="3056061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Mass:</a:t>
            </a:r>
            <a:endParaRPr kumimoji="1" lang="ja-JP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1F186AEA-0D09-4FD1-B447-4B0074D21D37}"/>
                  </a:ext>
                </a:extLst>
              </p:cNvPr>
              <p:cNvSpPr txBox="1"/>
              <p:nvPr/>
            </p:nvSpPr>
            <p:spPr>
              <a:xfrm>
                <a:off x="1135182" y="3048880"/>
                <a:ext cx="1423049" cy="3149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ja-JP" altLang="en-US" sz="1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sSup>
                        <m:sSup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nor/>
                        </m:rPr>
                        <a:rPr kumimoji="1" lang="en-US" altLang="ja-JP" sz="1200" b="0" i="0" smtClean="0">
                          <a:latin typeface="Cambria Math" panose="02040503050406030204" pitchFamily="18" charset="0"/>
                        </a:rPr>
                        <m:t>kg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1F186AEA-0D09-4FD1-B447-4B0074D21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182" y="3048880"/>
                <a:ext cx="1423049" cy="314958"/>
              </a:xfrm>
              <a:prstGeom prst="rect">
                <a:avLst/>
              </a:prstGeom>
              <a:blipFill>
                <a:blip r:embed="rId7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5D472ACE-9C0F-492B-91A6-753CA30E3439}"/>
                  </a:ext>
                </a:extLst>
              </p:cNvPr>
              <p:cNvSpPr txBox="1"/>
              <p:nvPr/>
            </p:nvSpPr>
            <p:spPr>
              <a:xfrm>
                <a:off x="3406975" y="2223867"/>
                <a:ext cx="1423049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=7×</m:t>
                      </m:r>
                      <m:sSup>
                        <m:sSup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nor/>
                        </m:rPr>
                        <a:rPr kumimoji="1" lang="en-US" altLang="ja-JP" sz="1200" b="0" i="0" smtClean="0">
                          <a:latin typeface="Cambria Math" panose="02040503050406030204" pitchFamily="18" charset="0"/>
                        </a:rPr>
                        <m:t>kg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5D472ACE-9C0F-492B-91A6-753CA30E3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6975" y="2223867"/>
                <a:ext cx="1423049" cy="184666"/>
              </a:xfrm>
              <a:prstGeom prst="rect">
                <a:avLst/>
              </a:prstGeom>
              <a:blipFill>
                <a:blip r:embed="rId8"/>
                <a:stretch>
                  <a:fillRect l="-1717" t="-3333" r="-4292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A850CAAD-25E7-49DE-A722-0762BF5F7DFB}"/>
                  </a:ext>
                </a:extLst>
              </p:cNvPr>
              <p:cNvSpPr txBox="1"/>
              <p:nvPr/>
            </p:nvSpPr>
            <p:spPr>
              <a:xfrm>
                <a:off x="7499216" y="1995686"/>
                <a:ext cx="153728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=6.9×</m:t>
                      </m:r>
                      <m:sSup>
                        <m:sSup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nor/>
                        </m:rPr>
                        <a:rPr kumimoji="1" lang="en-US" altLang="ja-JP" sz="1200" b="0" i="0" smtClean="0">
                          <a:latin typeface="Cambria Math" panose="02040503050406030204" pitchFamily="18" charset="0"/>
                        </a:rPr>
                        <m:t>kg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44" name="テキスト ボックス 4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850CAAD-25E7-49DE-A722-0762BF5F7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216" y="1995686"/>
                <a:ext cx="1537280" cy="184666"/>
              </a:xfrm>
              <a:prstGeom prst="rect">
                <a:avLst/>
              </a:prstGeom>
              <a:blipFill rotWithShape="1">
                <a:blip r:embed="rId9"/>
                <a:stretch>
                  <a:fillRect l="-1190" r="-4365" b="-387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A9857A1-3EC3-4BDC-AB25-800DA78EA82D}"/>
                  </a:ext>
                </a:extLst>
              </p:cNvPr>
              <p:cNvSpPr txBox="1"/>
              <p:nvPr/>
            </p:nvSpPr>
            <p:spPr>
              <a:xfrm>
                <a:off x="7028750" y="2419894"/>
                <a:ext cx="199816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12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=1.3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nor/>
                        </m:rPr>
                        <a:rPr kumimoji="1" lang="en-US" altLang="ja-JP" sz="1200" b="0" i="0" smtClean="0">
                          <a:latin typeface="Cambria Math" panose="02040503050406030204" pitchFamily="18" charset="0"/>
                        </a:rPr>
                        <m:t>kg</m:t>
                      </m:r>
                      <m:sSup>
                        <m:sSup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1" lang="en-US" altLang="ja-JP" sz="12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1" lang="en-US" altLang="ja-JP" sz="12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A9857A1-3EC3-4BDC-AB25-800DA78EA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750" y="2419894"/>
                <a:ext cx="1998166" cy="184666"/>
              </a:xfrm>
              <a:prstGeom prst="rect">
                <a:avLst/>
              </a:prstGeom>
              <a:blipFill rotWithShape="1">
                <a:blip r:embed="rId10"/>
                <a:stretch>
                  <a:fillRect t="-3333" r="-305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2" descr="http://svkva.naps.kishou.go.jp/~suuchi49/Mp_monit/Asm_sum_F07/fig_fsi/ir_ft09.png">
            <a:extLst>
              <a:ext uri="{FF2B5EF4-FFF2-40B4-BE49-F238E27FC236}">
                <a16:creationId xmlns:a16="http://schemas.microsoft.com/office/drawing/2014/main" id="{39DEF07F-7D53-407C-8A37-36DC892FF367}"/>
              </a:ext>
            </a:extLst>
          </p:cNvPr>
          <p:cNvPicPr>
            <a:picLocks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3636000"/>
            <a:ext cx="1263053" cy="113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02C6DF53-D5AE-4E1B-822E-10C833A9F3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758" y="3507854"/>
            <a:ext cx="1301524" cy="122945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F325795-EC1C-4830-900C-41C9C3D2C79C}"/>
              </a:ext>
            </a:extLst>
          </p:cNvPr>
          <p:cNvSpPr txBox="1"/>
          <p:nvPr/>
        </p:nvSpPr>
        <p:spPr>
          <a:xfrm>
            <a:off x="179512" y="3390260"/>
            <a:ext cx="1092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S</a:t>
            </a:r>
            <a:r>
              <a:rPr kumimoji="1" lang="en-US" altLang="ja-JP" sz="1100" dirty="0"/>
              <a:t>imulation</a:t>
            </a:r>
            <a:endParaRPr kumimoji="1" lang="ja-JP" altLang="en-US" sz="1100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E544145C-8BD3-4CA7-ADCE-F7D6A2DB3E49}"/>
              </a:ext>
            </a:extLst>
          </p:cNvPr>
          <p:cNvSpPr txBox="1"/>
          <p:nvPr/>
        </p:nvSpPr>
        <p:spPr>
          <a:xfrm>
            <a:off x="1475656" y="3390260"/>
            <a:ext cx="1092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Observation</a:t>
            </a:r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845210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/>
              <a:t>Test Case using Single </a:t>
            </a:r>
            <a:r>
              <a:rPr lang="en-US" altLang="ja-JP" sz="3200" dirty="0"/>
              <a:t>C</a:t>
            </a:r>
            <a:r>
              <a:rPr kumimoji="1" lang="en-US" altLang="ja-JP" sz="3200" dirty="0"/>
              <a:t>olumn Model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7</a:t>
            </a:fld>
            <a:endParaRPr kumimoji="1" lang="ja-JP" altLang="en-US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/>
          </p:nvPr>
        </p:nvGraphicFramePr>
        <p:xfrm>
          <a:off x="323528" y="735546"/>
          <a:ext cx="8352928" cy="13716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661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1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Single column TL/AD model based on </a:t>
                      </a:r>
                      <a:r>
                        <a:rPr kumimoji="1" lang="en-US" altLang="ja-JP" sz="1200" dirty="0" err="1"/>
                        <a:t>KiD</a:t>
                      </a:r>
                      <a:r>
                        <a:rPr kumimoji="1" lang="en-US" altLang="ja-JP" sz="1200" dirty="0"/>
                        <a:t>*</a:t>
                      </a:r>
                      <a:endParaRPr kumimoji="1" lang="ja-JP" altLang="en-US" sz="12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Variables</a:t>
                      </a:r>
                      <a:endParaRPr kumimoji="1" lang="ja-JP" alt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P(pressure), T(temperature), Qv(specific humidity),</a:t>
                      </a:r>
                      <a:br>
                        <a:rPr kumimoji="1" lang="en-US" altLang="ja-JP" sz="1200" dirty="0"/>
                      </a:br>
                      <a:r>
                        <a:rPr kumimoji="1" lang="en-US" altLang="ja-JP" sz="1200" dirty="0" err="1"/>
                        <a:t>Qx</a:t>
                      </a:r>
                      <a:r>
                        <a:rPr kumimoji="1" lang="en-US" altLang="ja-JP" sz="1200" dirty="0"/>
                        <a:t>(mixing ratio of hydrometeors x) x=cloud, rain, ice, snow and </a:t>
                      </a:r>
                      <a:r>
                        <a:rPr kumimoji="1" lang="en-US" altLang="ja-JP" sz="1200" dirty="0" err="1"/>
                        <a:t>graupel</a:t>
                      </a:r>
                      <a:endParaRPr kumimoji="1" lang="ja-JP" altLang="en-US" sz="12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Vertical resolution / number of level</a:t>
                      </a:r>
                      <a:endParaRPr kumimoji="1" lang="ja-JP" alt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160 m / 100 levels</a:t>
                      </a:r>
                      <a:endParaRPr kumimoji="1" lang="ja-JP" altLang="en-US" sz="12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Time step</a:t>
                      </a:r>
                      <a:endParaRPr kumimoji="1" lang="ja-JP" alt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5 sec</a:t>
                      </a:r>
                      <a:endParaRPr kumimoji="1" lang="ja-JP" altLang="en-US" sz="12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 flipH="1">
            <a:off x="323529" y="2218692"/>
            <a:ext cx="4790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u="sng" dirty="0"/>
              <a:t>Initial condition </a:t>
            </a:r>
            <a:endParaRPr kumimoji="1" lang="ja-JP" altLang="en-US" sz="2400" b="1" u="sng" dirty="0"/>
          </a:p>
        </p:txBody>
      </p:sp>
      <p:pic>
        <p:nvPicPr>
          <p:cNvPr id="6" name="Picture 728" descr="http://svkva.naps.kishou.go.jp/~suuchi49/Figs/kid_in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3115"/>
            <a:ext cx="3960440" cy="192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60"/>
          <a:stretch/>
        </p:blipFill>
        <p:spPr>
          <a:xfrm>
            <a:off x="3851920" y="2409733"/>
            <a:ext cx="5292080" cy="183192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499992" y="2225502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u="sng" dirty="0"/>
              <a:t>Forcing </a:t>
            </a:r>
            <a:endParaRPr kumimoji="1" lang="ja-JP" altLang="en-US" sz="2400" b="1" u="sng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12160" y="4029912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time step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919300" y="2418007"/>
            <a:ext cx="1652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initial perturbation</a:t>
            </a:r>
            <a:endParaRPr kumimoji="1" lang="ja-JP" altLang="en-US" sz="1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64288" y="2688037"/>
            <a:ext cx="1344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Vertical velocity</a:t>
            </a:r>
            <a:endParaRPr kumimoji="1" lang="ja-JP" altLang="en-US" sz="1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72790" y="2085696"/>
            <a:ext cx="2025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* Shipway and Hill (2012)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29823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st">
            <a:hlinkClick r:id="" action="ppaction://media"/>
            <a:extLst>
              <a:ext uri="{FF2B5EF4-FFF2-40B4-BE49-F238E27FC236}">
                <a16:creationId xmlns:a16="http://schemas.microsoft.com/office/drawing/2014/main" id="{7B41C016-E6E1-4A6A-83D5-D4655667DB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2" y="915565"/>
            <a:ext cx="9134088" cy="61241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/>
              <a:t>Tangent Linearization of Microphysics </a:t>
            </a:r>
            <a:r>
              <a:rPr lang="en-US" altLang="ja-JP" sz="3200" dirty="0"/>
              <a:t>S</a:t>
            </a:r>
            <a:r>
              <a:rPr kumimoji="1" lang="en-US" altLang="ja-JP" sz="3200" dirty="0"/>
              <a:t>cheme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1DB4484-5623-4B8A-A66B-828874C818B9}"/>
              </a:ext>
            </a:extLst>
          </p:cNvPr>
          <p:cNvSpPr txBox="1"/>
          <p:nvPr/>
        </p:nvSpPr>
        <p:spPr>
          <a:xfrm>
            <a:off x="335453" y="2211710"/>
            <a:ext cx="12122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/>
              <a:t>P</a:t>
            </a:r>
            <a:r>
              <a:rPr kumimoji="1" lang="en-US" altLang="ja-JP" sz="900" dirty="0"/>
              <a:t>erturbation</a:t>
            </a:r>
            <a:r>
              <a:rPr lang="ja-JP" altLang="en-US" sz="900" dirty="0"/>
              <a:t> </a:t>
            </a:r>
            <a:r>
              <a:rPr lang="en-US" altLang="ja-JP" sz="900" dirty="0"/>
              <a:t>of</a:t>
            </a:r>
            <a:r>
              <a:rPr lang="ja-JP" altLang="en-US" sz="900" dirty="0"/>
              <a:t> </a:t>
            </a:r>
            <a:r>
              <a:rPr lang="en-US" altLang="ja-JP" sz="900" dirty="0"/>
              <a:t>Qv</a:t>
            </a:r>
            <a:endParaRPr kumimoji="1" lang="ja-JP" altLang="en-US" sz="9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E3A0727-9B0E-4468-A8EA-315E78A8B0CE}"/>
              </a:ext>
            </a:extLst>
          </p:cNvPr>
          <p:cNvSpPr txBox="1"/>
          <p:nvPr/>
        </p:nvSpPr>
        <p:spPr>
          <a:xfrm>
            <a:off x="323528" y="771550"/>
            <a:ext cx="7232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err="1"/>
              <a:t>Init.</a:t>
            </a:r>
            <a:r>
              <a:rPr kumimoji="1" lang="en-US" altLang="ja-JP" sz="1050" dirty="0"/>
              <a:t> of Qv</a:t>
            </a:r>
            <a:endParaRPr kumimoji="1" lang="ja-JP" altLang="en-US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CA9C5741-F9EA-4EC1-8F12-7E8901FD016E}"/>
                  </a:ext>
                </a:extLst>
              </p:cNvPr>
              <p:cNvSpPr txBox="1"/>
              <p:nvPr/>
            </p:nvSpPr>
            <p:spPr>
              <a:xfrm>
                <a:off x="1619672" y="843558"/>
                <a:ext cx="71481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CA9C5741-F9EA-4EC1-8F12-7E8901FD0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843558"/>
                <a:ext cx="714811" cy="246221"/>
              </a:xfrm>
              <a:prstGeom prst="rect">
                <a:avLst/>
              </a:prstGeom>
              <a:blipFill>
                <a:blip r:embed="rId5"/>
                <a:stretch>
                  <a:fillRect l="-6838" b="-121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D6096E36-60DE-4DA1-8A90-C0D645FCD35D}"/>
                  </a:ext>
                </a:extLst>
              </p:cNvPr>
              <p:cNvSpPr txBox="1"/>
              <p:nvPr/>
            </p:nvSpPr>
            <p:spPr>
              <a:xfrm>
                <a:off x="1645466" y="2067694"/>
                <a:ext cx="184114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ja-JP" alt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kumimoji="1" lang="en-US" altLang="ja-JP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ja-JP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en-US" altLang="ja-JP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altLang="ja-JP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D6096E36-60DE-4DA1-8A90-C0D645FCD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466" y="2067694"/>
                <a:ext cx="1841145" cy="215444"/>
              </a:xfrm>
              <a:prstGeom prst="rect">
                <a:avLst/>
              </a:prstGeom>
              <a:blipFill>
                <a:blip r:embed="rId6"/>
                <a:stretch>
                  <a:fillRect l="-1656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C38867FA-C9BC-40EF-94E3-8D5B630A197D}"/>
                  </a:ext>
                </a:extLst>
              </p:cNvPr>
              <p:cNvSpPr txBox="1"/>
              <p:nvPr/>
            </p:nvSpPr>
            <p:spPr>
              <a:xfrm>
                <a:off x="1619672" y="3293533"/>
                <a:ext cx="498015" cy="2445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ja-JP" altLang="en-US" sz="160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ja-JP" sz="16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ja-JP" altLang="en-US" sz="1600" b="1" dirty="0"/>
              </a:p>
            </p:txBody>
          </p:sp>
        </mc:Choice>
        <mc:Fallback xmlns=""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C38867FA-C9BC-40EF-94E3-8D5B630A1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3293533"/>
                <a:ext cx="498015" cy="244518"/>
              </a:xfrm>
              <a:prstGeom prst="rect">
                <a:avLst/>
              </a:prstGeom>
              <a:blipFill>
                <a:blip r:embed="rId7"/>
                <a:stretch>
                  <a:fillRect l="-13580" r="-8642" b="-1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0C0792F-3B75-4D24-A301-296DAA3C4B7F}"/>
              </a:ext>
            </a:extLst>
          </p:cNvPr>
          <p:cNvSpPr/>
          <p:nvPr/>
        </p:nvSpPr>
        <p:spPr>
          <a:xfrm>
            <a:off x="4074345" y="695150"/>
            <a:ext cx="47976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200" dirty="0"/>
              <a:t>Single column TL/AD model based on </a:t>
            </a:r>
            <a:r>
              <a:rPr lang="en-US" altLang="ja-JP" sz="1200" dirty="0" err="1"/>
              <a:t>KiD</a:t>
            </a:r>
            <a:r>
              <a:rPr lang="en-US" altLang="ja-JP" sz="1200" dirty="0"/>
              <a:t>.   ( </a:t>
            </a:r>
            <a:r>
              <a:rPr lang="en-US" altLang="ja-JP" sz="1200" dirty="0" err="1"/>
              <a:t>KiD</a:t>
            </a:r>
            <a:r>
              <a:rPr lang="en-US" altLang="ja-JP" sz="1200" dirty="0"/>
              <a:t>, Shipway and Hill (2012) ) </a:t>
            </a:r>
            <a:endParaRPr lang="ja-JP" altLang="en-US" sz="1200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69CD4B90-AD74-4E26-AB67-67C2A2FE0659}"/>
              </a:ext>
            </a:extLst>
          </p:cNvPr>
          <p:cNvSpPr txBox="1"/>
          <p:nvPr/>
        </p:nvSpPr>
        <p:spPr>
          <a:xfrm>
            <a:off x="2411760" y="1059582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chemeClr val="bg1">
                    <a:lumMod val="85000"/>
                  </a:schemeClr>
                </a:solidFill>
              </a:rPr>
              <a:t>Qc</a:t>
            </a:r>
            <a:endParaRPr kumimoji="1" lang="ja-JP" altLang="en-US" sz="12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F8DF48D4-0031-4752-977E-F258F006FF9E}"/>
              </a:ext>
            </a:extLst>
          </p:cNvPr>
          <p:cNvSpPr txBox="1"/>
          <p:nvPr/>
        </p:nvSpPr>
        <p:spPr>
          <a:xfrm>
            <a:off x="3942208" y="1070615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err="1">
                <a:solidFill>
                  <a:schemeClr val="bg1">
                    <a:lumMod val="85000"/>
                  </a:schemeClr>
                </a:solidFill>
              </a:rPr>
              <a:t>Qr</a:t>
            </a:r>
            <a:endParaRPr kumimoji="1" lang="ja-JP" altLang="en-US" sz="12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976982EF-2227-4FDF-B2ED-0888C5CA120D}"/>
              </a:ext>
            </a:extLst>
          </p:cNvPr>
          <p:cNvSpPr txBox="1"/>
          <p:nvPr/>
        </p:nvSpPr>
        <p:spPr>
          <a:xfrm>
            <a:off x="5467200" y="1070615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chemeClr val="bg1">
                    <a:lumMod val="85000"/>
                  </a:schemeClr>
                </a:solidFill>
              </a:rPr>
              <a:t>Qi</a:t>
            </a:r>
            <a:endParaRPr kumimoji="1" lang="ja-JP" altLang="en-US" sz="12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25D489E5-5F23-4EED-AD1A-341781E4B894}"/>
              </a:ext>
            </a:extLst>
          </p:cNvPr>
          <p:cNvSpPr txBox="1"/>
          <p:nvPr/>
        </p:nvSpPr>
        <p:spPr>
          <a:xfrm>
            <a:off x="6958528" y="1059582"/>
            <a:ext cx="349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>
                <a:solidFill>
                  <a:schemeClr val="bg1">
                    <a:lumMod val="85000"/>
                  </a:schemeClr>
                </a:solidFill>
              </a:rPr>
              <a:t>Qs</a:t>
            </a:r>
            <a:endParaRPr kumimoji="1" lang="ja-JP" altLang="en-US" sz="12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96CD0265-9F8A-4626-BF43-DF4109A1F834}"/>
              </a:ext>
            </a:extLst>
          </p:cNvPr>
          <p:cNvSpPr txBox="1"/>
          <p:nvPr/>
        </p:nvSpPr>
        <p:spPr>
          <a:xfrm>
            <a:off x="8455051" y="1059582"/>
            <a:ext cx="365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err="1">
                <a:solidFill>
                  <a:schemeClr val="bg1">
                    <a:lumMod val="85000"/>
                  </a:schemeClr>
                </a:solidFill>
              </a:rPr>
              <a:t>Qg</a:t>
            </a:r>
            <a:endParaRPr kumimoji="1" lang="ja-JP" altLang="en-US" sz="1200" b="1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C86CF835-0660-45F0-AE5E-8EAFB71742D6}"/>
              </a:ext>
            </a:extLst>
          </p:cNvPr>
          <p:cNvGrpSpPr/>
          <p:nvPr/>
        </p:nvGrpSpPr>
        <p:grpSpPr>
          <a:xfrm>
            <a:off x="46424" y="4841358"/>
            <a:ext cx="9097576" cy="288258"/>
            <a:chOff x="46424" y="4841358"/>
            <a:chExt cx="9097576" cy="288258"/>
          </a:xfrm>
        </p:grpSpPr>
        <p:pic>
          <p:nvPicPr>
            <p:cNvPr id="116" name="Picture 3" descr="C:\Users\JMA3214\Desktop\20130204160756\気象庁ロゴ\(大）気象庁ロゴマーク_濃い青_小.png">
              <a:extLst>
                <a:ext uri="{FF2B5EF4-FFF2-40B4-BE49-F238E27FC236}">
                  <a16:creationId xmlns:a16="http://schemas.microsoft.com/office/drawing/2014/main" id="{BC0E3588-F373-4D5F-8378-3FA71657B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424" y="4841358"/>
              <a:ext cx="288258" cy="288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3">
              <a:extLst>
                <a:ext uri="{FF2B5EF4-FFF2-40B4-BE49-F238E27FC236}">
                  <a16:creationId xmlns:a16="http://schemas.microsoft.com/office/drawing/2014/main" id="{02FE50D2-4DFD-47BC-A1BE-248122B755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3459" y="4948014"/>
              <a:ext cx="1532317" cy="11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Picture 2">
              <a:extLst>
                <a:ext uri="{FF2B5EF4-FFF2-40B4-BE49-F238E27FC236}">
                  <a16:creationId xmlns:a16="http://schemas.microsoft.com/office/drawing/2014/main" id="{3E5E9683-8EE4-42F7-9F51-0A6BEDF46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0256" y="4916570"/>
              <a:ext cx="561344" cy="179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" name="正方形/長方形 118">
              <a:extLst>
                <a:ext uri="{FF2B5EF4-FFF2-40B4-BE49-F238E27FC236}">
                  <a16:creationId xmlns:a16="http://schemas.microsoft.com/office/drawing/2014/main" id="{0F437BA9-F8D5-4E3D-BF66-6C77F381D67D}"/>
                </a:ext>
              </a:extLst>
            </p:cNvPr>
            <p:cNvSpPr/>
            <p:nvPr/>
          </p:nvSpPr>
          <p:spPr>
            <a:xfrm>
              <a:off x="418560" y="4859722"/>
              <a:ext cx="8725440" cy="34289"/>
            </a:xfrm>
            <a:prstGeom prst="rect">
              <a:avLst/>
            </a:prstGeom>
            <a:gradFill flip="none" rotWithShape="1">
              <a:gsLst>
                <a:gs pos="0">
                  <a:srgbClr val="2B468D"/>
                </a:gs>
                <a:gs pos="20000">
                  <a:schemeClr val="tx2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</p:grp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0BCE6A9B-1270-40D5-A52E-C787925E3804}"/>
              </a:ext>
            </a:extLst>
          </p:cNvPr>
          <p:cNvCxnSpPr>
            <a:cxnSpLocks/>
          </p:cNvCxnSpPr>
          <p:nvPr/>
        </p:nvCxnSpPr>
        <p:spPr>
          <a:xfrm flipV="1">
            <a:off x="6084168" y="2597230"/>
            <a:ext cx="0" cy="1270664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1976337D-245C-455D-AB5E-C3263B5C4BE3}"/>
              </a:ext>
            </a:extLst>
          </p:cNvPr>
          <p:cNvCxnSpPr/>
          <p:nvPr/>
        </p:nvCxnSpPr>
        <p:spPr>
          <a:xfrm>
            <a:off x="6084168" y="2598456"/>
            <a:ext cx="288032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矢印コネクタ 125">
            <a:extLst>
              <a:ext uri="{FF2B5EF4-FFF2-40B4-BE49-F238E27FC236}">
                <a16:creationId xmlns:a16="http://schemas.microsoft.com/office/drawing/2014/main" id="{4E810CBD-015C-4FE9-BF58-C57DFE9ADE97}"/>
              </a:ext>
            </a:extLst>
          </p:cNvPr>
          <p:cNvCxnSpPr/>
          <p:nvPr/>
        </p:nvCxnSpPr>
        <p:spPr>
          <a:xfrm>
            <a:off x="6084168" y="3867894"/>
            <a:ext cx="288032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933E3A73-30A2-42F3-992E-A9B98DCCEB13}"/>
              </a:ext>
            </a:extLst>
          </p:cNvPr>
          <p:cNvSpPr txBox="1"/>
          <p:nvPr/>
        </p:nvSpPr>
        <p:spPr>
          <a:xfrm>
            <a:off x="3043273" y="4465444"/>
            <a:ext cx="311290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TL is almost consistent with NL.</a:t>
            </a:r>
            <a:endParaRPr kumimoji="1" lang="ja-JP" altLang="en-US" dirty="0"/>
          </a:p>
        </p:txBody>
      </p:sp>
      <p:cxnSp>
        <p:nvCxnSpPr>
          <p:cNvPr id="131" name="直線コネクタ 130">
            <a:extLst>
              <a:ext uri="{FF2B5EF4-FFF2-40B4-BE49-F238E27FC236}">
                <a16:creationId xmlns:a16="http://schemas.microsoft.com/office/drawing/2014/main" id="{03D8C06E-D51C-478F-BDDF-86016B8C6266}"/>
              </a:ext>
            </a:extLst>
          </p:cNvPr>
          <p:cNvCxnSpPr>
            <a:cxnSpLocks/>
          </p:cNvCxnSpPr>
          <p:nvPr/>
        </p:nvCxnSpPr>
        <p:spPr>
          <a:xfrm flipV="1">
            <a:off x="4499992" y="2597230"/>
            <a:ext cx="0" cy="1270664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矢印コネクタ 131">
            <a:extLst>
              <a:ext uri="{FF2B5EF4-FFF2-40B4-BE49-F238E27FC236}">
                <a16:creationId xmlns:a16="http://schemas.microsoft.com/office/drawing/2014/main" id="{E8181806-6EF2-43D9-A5DA-F1F294344E50}"/>
              </a:ext>
            </a:extLst>
          </p:cNvPr>
          <p:cNvCxnSpPr/>
          <p:nvPr/>
        </p:nvCxnSpPr>
        <p:spPr>
          <a:xfrm>
            <a:off x="4499992" y="2598456"/>
            <a:ext cx="288032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6B092793-D46F-4ECA-986D-31240E85266F}"/>
              </a:ext>
            </a:extLst>
          </p:cNvPr>
          <p:cNvCxnSpPr/>
          <p:nvPr/>
        </p:nvCxnSpPr>
        <p:spPr>
          <a:xfrm>
            <a:off x="4499992" y="3867894"/>
            <a:ext cx="288032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2DE9683C-2758-485B-A275-2D784CCBE967}"/>
              </a:ext>
            </a:extLst>
          </p:cNvPr>
          <p:cNvSpPr txBox="1"/>
          <p:nvPr/>
        </p:nvSpPr>
        <p:spPr>
          <a:xfrm>
            <a:off x="2267744" y="3147814"/>
            <a:ext cx="2819875" cy="27699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/>
              <a:t>Nucleation is a strongly nonlinear process.</a:t>
            </a:r>
            <a:endParaRPr kumimoji="1" lang="ja-JP" altLang="en-US" sz="1200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959418C4-8832-4BB0-A2D6-353046ECEAFD}"/>
              </a:ext>
            </a:extLst>
          </p:cNvPr>
          <p:cNvSpPr txBox="1"/>
          <p:nvPr/>
        </p:nvSpPr>
        <p:spPr>
          <a:xfrm>
            <a:off x="5148064" y="3158847"/>
            <a:ext cx="3904007" cy="27699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1200" dirty="0"/>
              <a:t>Snow error is originated from difference in </a:t>
            </a:r>
            <a:r>
              <a:rPr lang="en-US" altLang="ja-JP" sz="1200" b="1" u="sng" dirty="0"/>
              <a:t>ice perturbation </a:t>
            </a:r>
            <a:endParaRPr lang="ja-JP" altLang="en-US" sz="1200" b="1" u="sng" dirty="0"/>
          </a:p>
        </p:txBody>
      </p:sp>
      <p:sp>
        <p:nvSpPr>
          <p:cNvPr id="112" name="角丸四角形吹き出し 13">
            <a:extLst>
              <a:ext uri="{FF2B5EF4-FFF2-40B4-BE49-F238E27FC236}">
                <a16:creationId xmlns:a16="http://schemas.microsoft.com/office/drawing/2014/main" id="{2B9A1B1E-EC53-4636-882D-101353178793}"/>
              </a:ext>
            </a:extLst>
          </p:cNvPr>
          <p:cNvSpPr/>
          <p:nvPr/>
        </p:nvSpPr>
        <p:spPr>
          <a:xfrm>
            <a:off x="235939" y="4462405"/>
            <a:ext cx="2751885" cy="485609"/>
          </a:xfrm>
          <a:prstGeom prst="wedgeRoundRectCallout">
            <a:avLst>
              <a:gd name="adj1" fmla="val -728"/>
              <a:gd name="adj2" fmla="val -83330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800" dirty="0"/>
              <a:t>Fixed variables on background trajectory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800" dirty="0"/>
              <a:t>Air density and pressure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800" dirty="0"/>
              <a:t>Diffusivity of water vapor,  thermal conductivity of air 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9DAEBF5-55E8-485C-A8D9-36941C7010A3}"/>
              </a:ext>
            </a:extLst>
          </p:cNvPr>
          <p:cNvSpPr txBox="1"/>
          <p:nvPr/>
        </p:nvSpPr>
        <p:spPr>
          <a:xfrm>
            <a:off x="335453" y="3435846"/>
            <a:ext cx="12122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/>
              <a:t>P</a:t>
            </a:r>
            <a:r>
              <a:rPr kumimoji="1" lang="en-US" altLang="ja-JP" sz="900" dirty="0"/>
              <a:t>erturbation</a:t>
            </a:r>
            <a:r>
              <a:rPr lang="ja-JP" altLang="en-US" sz="900" dirty="0"/>
              <a:t> </a:t>
            </a:r>
            <a:r>
              <a:rPr lang="en-US" altLang="ja-JP" sz="900" dirty="0"/>
              <a:t>of</a:t>
            </a:r>
            <a:r>
              <a:rPr lang="ja-JP" altLang="en-US" sz="900" dirty="0"/>
              <a:t> </a:t>
            </a:r>
            <a:r>
              <a:rPr lang="en-US" altLang="ja-JP" sz="900" dirty="0"/>
              <a:t>Qv</a:t>
            </a:r>
            <a:endParaRPr kumimoji="1" lang="ja-JP" altLang="en-US" sz="900" dirty="0"/>
          </a:p>
        </p:txBody>
      </p:sp>
    </p:spTree>
    <p:extLst>
      <p:ext uri="{BB962C8B-B14F-4D97-AF65-F5344CB8AC3E}">
        <p14:creationId xmlns:p14="http://schemas.microsoft.com/office/powerpoint/2010/main" val="177941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D15C73C-3AE7-44C2-A360-4FF37EB0007A}"/>
                  </a:ext>
                </a:extLst>
              </p:cNvPr>
              <p:cNvSpPr txBox="1"/>
              <p:nvPr/>
            </p:nvSpPr>
            <p:spPr>
              <a:xfrm flipH="1">
                <a:off x="1475658" y="1203598"/>
                <a:ext cx="6192686" cy="14462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ja-JP" altLang="en-US" sz="20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0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000" b="1" i="0" smtClean="0"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𝑁𝑀𝐶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kumimoji="1" lang="ja-JP" altLang="en-US" sz="20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altLang="ja-JP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ja-JP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altLang="ja-JP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ja-JP" alt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en-US" altLang="ja-JP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2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altLang="ja-JP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d>
                        <m:d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altLang="ja-JP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2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𝐸𝑁𝑆</m:t>
                          </m:r>
                        </m:sub>
                        <m:sup>
                          <m:r>
                            <a:rPr lang="en-US" altLang="ja-JP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ja-JP" alt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altLang="ja-JP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ja-JP" sz="2000" i="1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endParaRPr lang="en-US" altLang="ja-JP" sz="8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20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000" b="1" i="0" smtClean="0">
                                      <a:latin typeface="Cambria Math" panose="02040503050406030204" pitchFamily="18" charset="0"/>
                                    </a:rPr>
                                    <m:t>𝐇</m:t>
                                  </m:r>
                                  <m:sSub>
                                    <m:sSubPr>
                                      <m:ctrlP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1" i="0" smtClean="0">
                                          <a:latin typeface="Cambria Math" panose="02040503050406030204" pitchFamily="18" charset="0"/>
                                        </a:rPr>
                                        <m:t>𝐌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ja-JP" altLang="en-US" sz="2000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US" altLang="ja-JP" sz="2000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  <m:d>
                                    <m:d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000" i="1">
                                              <a:latin typeface="Cambria Math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000" i="1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1" i="0" smtClean="0">
                                          <a:latin typeface="Cambria Math" panose="02040503050406030204" pitchFamily="18" charset="0"/>
                                        </a:rPr>
                                        <m:t>𝐝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000" b="1" i="0" smtClean="0">
                                  <a:latin typeface="Cambria Math" panose="02040503050406030204" pitchFamily="18" charset="0"/>
                                </a:rPr>
                                <m:t>𝐑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000" b="1" i="0"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  <m:sSub>
                                <m:sSub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b="1" i="0">
                                      <a:latin typeface="Cambria Math" panose="02040503050406030204" pitchFamily="18" charset="0"/>
                                    </a:rPr>
                                    <m:t>𝐌</m:t>
                                  </m:r>
                                </m:e>
                                <m:sub>
                                  <m:r>
                                    <a:rPr lang="en-US" altLang="ja-JP" sz="20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altLang="ja-JP" sz="2000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d>
                                <m:d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i="1"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ja-JP" sz="2000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b="1" i="0">
                                      <a:latin typeface="Cambria Math" panose="02040503050406030204" pitchFamily="18" charset="0"/>
                                    </a:rPr>
                                    <m:t>𝐝</m:t>
                                  </m:r>
                                </m:e>
                                <m:sub>
                                  <m:r>
                                    <a:rPr lang="en-US" altLang="ja-JP" sz="20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altLang="ja-JP" sz="20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D15C73C-3AE7-44C2-A360-4FF37EB00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475658" y="1203598"/>
                <a:ext cx="6192686" cy="1446230"/>
              </a:xfrm>
              <a:prstGeom prst="rect">
                <a:avLst/>
              </a:prstGeom>
              <a:blipFill rotWithShape="1">
                <a:blip r:embed="rId2"/>
                <a:stretch>
                  <a:fillRect l="-3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Formulation of Flow-dependent Assimilation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15616" y="2913787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u="sng" dirty="0"/>
              <a:t>Climatological term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/>
              <a:t>BG covariance is given by statistics of forecast error.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60033" y="2884750"/>
            <a:ext cx="417646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u="sng" dirty="0"/>
              <a:t>Flow-dependent term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/>
              <a:t>BG covariance is estimated from e</a:t>
            </a:r>
            <a:r>
              <a:rPr kumimoji="1" lang="en-US" altLang="ja-JP" dirty="0"/>
              <a:t>nsemble forecasts.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dirty="0"/>
              <a:t>This term measures the </a:t>
            </a:r>
            <a:r>
              <a:rPr lang="en-US" altLang="ja-JP" dirty="0"/>
              <a:t>fit </a:t>
            </a:r>
            <a:r>
              <a:rPr kumimoji="1" lang="en-US" altLang="ja-JP" dirty="0"/>
              <a:t>based on the flow-dependent</a:t>
            </a:r>
            <a:r>
              <a:rPr lang="en-US" altLang="ja-JP" dirty="0"/>
              <a:t> background error</a:t>
            </a:r>
            <a:br>
              <a:rPr lang="en-US" altLang="ja-JP" dirty="0"/>
            </a:br>
            <a:r>
              <a:rPr lang="en-US" altLang="ja-JP" b="1" dirty="0"/>
              <a:t>in various meteorological situations.</a:t>
            </a:r>
            <a:endParaRPr kumimoji="1" lang="ja-JP" altLang="en-US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43608" y="771550"/>
            <a:ext cx="4115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/>
              <a:t>Cost function in hybrid 4D-VAR</a:t>
            </a:r>
            <a:endParaRPr kumimoji="1" lang="ja-JP" altLang="en-US" sz="2400" b="1" u="sng" dirty="0"/>
          </a:p>
        </p:txBody>
      </p:sp>
      <p:cxnSp>
        <p:nvCxnSpPr>
          <p:cNvPr id="16" name="直線コネクタ 15"/>
          <p:cNvCxnSpPr/>
          <p:nvPr/>
        </p:nvCxnSpPr>
        <p:spPr>
          <a:xfrm>
            <a:off x="2555776" y="1851670"/>
            <a:ext cx="2016224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線コネクタ 16"/>
          <p:cNvCxnSpPr>
            <a:cxnSpLocks/>
          </p:cNvCxnSpPr>
          <p:nvPr/>
        </p:nvCxnSpPr>
        <p:spPr>
          <a:xfrm>
            <a:off x="5004048" y="1851670"/>
            <a:ext cx="2016224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3518650" y="2571750"/>
            <a:ext cx="2061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u="sng" dirty="0"/>
              <a:t>Observation term</a:t>
            </a:r>
            <a:endParaRPr kumimoji="1" lang="ja-JP" altLang="en-US" sz="2000" b="1" u="sng" dirty="0"/>
          </a:p>
        </p:txBody>
      </p:sp>
      <p:cxnSp>
        <p:nvCxnSpPr>
          <p:cNvPr id="23" name="直線コネクタ 22"/>
          <p:cNvCxnSpPr/>
          <p:nvPr/>
        </p:nvCxnSpPr>
        <p:spPr>
          <a:xfrm>
            <a:off x="2511533" y="2643758"/>
            <a:ext cx="429271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35496" y="1239810"/>
            <a:ext cx="13736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/>
              <a:t>Background error with hydrometeors</a:t>
            </a:r>
            <a:endParaRPr kumimoji="1" lang="ja-JP" altLang="en-US" sz="1050" dirty="0"/>
          </a:p>
        </p:txBody>
      </p:sp>
      <p:pic>
        <p:nvPicPr>
          <p:cNvPr id="26928" name="Picture 3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5" y="1655308"/>
            <a:ext cx="1293555" cy="104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コネクタ: カギ線 12">
            <a:extLst>
              <a:ext uri="{FF2B5EF4-FFF2-40B4-BE49-F238E27FC236}">
                <a16:creationId xmlns:a16="http://schemas.microsoft.com/office/drawing/2014/main" id="{EC5CAFE8-02EA-4D7F-92FD-764B9B84E6D8}"/>
              </a:ext>
            </a:extLst>
          </p:cNvPr>
          <p:cNvCxnSpPr/>
          <p:nvPr/>
        </p:nvCxnSpPr>
        <p:spPr>
          <a:xfrm rot="5400000">
            <a:off x="1583668" y="1959682"/>
            <a:ext cx="936104" cy="720080"/>
          </a:xfrm>
          <a:prstGeom prst="bentConnector3">
            <a:avLst>
              <a:gd name="adj1" fmla="val -96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コネクタ: カギ線 20">
            <a:extLst>
              <a:ext uri="{FF2B5EF4-FFF2-40B4-BE49-F238E27FC236}">
                <a16:creationId xmlns:a16="http://schemas.microsoft.com/office/drawing/2014/main" id="{05ACAF21-FD35-4055-BC8A-F9DE62185A5E}"/>
              </a:ext>
            </a:extLst>
          </p:cNvPr>
          <p:cNvCxnSpPr>
            <a:cxnSpLocks/>
          </p:cNvCxnSpPr>
          <p:nvPr/>
        </p:nvCxnSpPr>
        <p:spPr>
          <a:xfrm rot="16200000" flipH="1">
            <a:off x="6838882" y="2030320"/>
            <a:ext cx="938844" cy="576064"/>
          </a:xfrm>
          <a:prstGeom prst="bentConnector3">
            <a:avLst>
              <a:gd name="adj1" fmla="val 3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四角形吹き出し 2">
            <a:extLst>
              <a:ext uri="{FF2B5EF4-FFF2-40B4-BE49-F238E27FC236}">
                <a16:creationId xmlns:a16="http://schemas.microsoft.com/office/drawing/2014/main" id="{B8539610-FD99-455F-8729-8997A5A30691}"/>
              </a:ext>
            </a:extLst>
          </p:cNvPr>
          <p:cNvSpPr/>
          <p:nvPr/>
        </p:nvSpPr>
        <p:spPr>
          <a:xfrm>
            <a:off x="667054" y="3939902"/>
            <a:ext cx="3528392" cy="792088"/>
          </a:xfrm>
          <a:prstGeom prst="wedgeRectCallout">
            <a:avLst>
              <a:gd name="adj1" fmla="val 69690"/>
              <a:gd name="adj2" fmla="val -104841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b="1" dirty="0"/>
              <a:t>Extended control variable method (</a:t>
            </a:r>
            <a:r>
              <a:rPr lang="en-US" altLang="ja-JP" b="1" dirty="0" err="1"/>
              <a:t>Lorenc</a:t>
            </a:r>
            <a:r>
              <a:rPr lang="en-US" altLang="ja-JP" b="1" dirty="0"/>
              <a:t> 2003)</a:t>
            </a:r>
          </a:p>
        </p:txBody>
      </p:sp>
    </p:spTree>
    <p:extLst>
      <p:ext uri="{BB962C8B-B14F-4D97-AF65-F5344CB8AC3E}">
        <p14:creationId xmlns:p14="http://schemas.microsoft.com/office/powerpoint/2010/main" val="3464140283"/>
      </p:ext>
    </p:extLst>
  </p:cSld>
  <p:clrMapOvr>
    <a:masterClrMapping/>
  </p:clrMapOvr>
</p:sld>
</file>

<file path=ppt/theme/theme1.xml><?xml version="1.0" encoding="utf-8"?>
<a:theme xmlns:a="http://schemas.openxmlformats.org/drawingml/2006/main" name="テンプレート第５版－最終版ーページ・フッター微調整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テンプレート第５版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テンプレート第５版</Template>
  <TotalTime>9212</TotalTime>
  <Words>2020</Words>
  <Application>Microsoft Office PowerPoint</Application>
  <PresentationFormat>画面に合わせる (16:9)</PresentationFormat>
  <Paragraphs>420</Paragraphs>
  <Slides>34</Slides>
  <Notes>6</Notes>
  <HiddenSlides>0</HiddenSlides>
  <MMClips>4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45" baseType="lpstr">
      <vt:lpstr>HG丸ｺﾞｼｯｸM-PRO</vt:lpstr>
      <vt:lpstr>ＭＳ Ｐゴシック</vt:lpstr>
      <vt:lpstr>Arial</vt:lpstr>
      <vt:lpstr>Calibri</vt:lpstr>
      <vt:lpstr>Cambria Math</vt:lpstr>
      <vt:lpstr>Impact</vt:lpstr>
      <vt:lpstr>Tahoma</vt:lpstr>
      <vt:lpstr>Wingdings</vt:lpstr>
      <vt:lpstr>テンプレート第５版－最終版ーページ・フッター微調整</vt:lpstr>
      <vt:lpstr>テンプレート第５版a</vt:lpstr>
      <vt:lpstr>数式</vt:lpstr>
      <vt:lpstr>Assimilation of GPM/DPR  in Km-scale Hybrid-4DVar system</vt:lpstr>
      <vt:lpstr>Operational Meso-scale NWP system</vt:lpstr>
      <vt:lpstr>Current State of GPM/DPR Assimilation at JMA</vt:lpstr>
      <vt:lpstr>Further Utilization of GPM/DPR</vt:lpstr>
      <vt:lpstr>Next step of GPM/DPR Assimilation</vt:lpstr>
      <vt:lpstr>1-moment Cloud microphysics optimized for DA</vt:lpstr>
      <vt:lpstr>Test Case using Single Column Model</vt:lpstr>
      <vt:lpstr>Tangent Linearization of Microphysics Scheme</vt:lpstr>
      <vt:lpstr>Formulation of Flow-dependent Assimilation</vt:lpstr>
      <vt:lpstr>Impact Experiment using Real Observation Data</vt:lpstr>
      <vt:lpstr>Analysis Increments </vt:lpstr>
      <vt:lpstr>Traditional DA vs. Hybrid DA</vt:lpstr>
      <vt:lpstr>Precipitation of Forecast </vt:lpstr>
      <vt:lpstr>Precipitation of Forecast </vt:lpstr>
      <vt:lpstr>Fractions Skill Score</vt:lpstr>
      <vt:lpstr>Utilization of Reflectivity from Solid Particles</vt:lpstr>
      <vt:lpstr>Enhancement of Space-borne Radar Simulator</vt:lpstr>
      <vt:lpstr>Shape of Snow Particle for Scattering </vt:lpstr>
      <vt:lpstr>Radar Reflectivity of Snow</vt:lpstr>
      <vt:lpstr>CFADs of Radar Reflectivity</vt:lpstr>
      <vt:lpstr>Tangent-linear and Adjoint of Radar Simulator</vt:lpstr>
      <vt:lpstr>Summary and Future Plans</vt:lpstr>
      <vt:lpstr>Thank you for your attention</vt:lpstr>
      <vt:lpstr>PowerPoint プレゼンテーション</vt:lpstr>
      <vt:lpstr>Comparison of Simulation and Observation</vt:lpstr>
      <vt:lpstr>Function of AD Model of Cloud Microphysics in Identical Twin</vt:lpstr>
      <vt:lpstr>Gradient vector from pseudo observation </vt:lpstr>
      <vt:lpstr>Gradient Vector from pseudo observation </vt:lpstr>
      <vt:lpstr>Gradient Vector from pseudo observation </vt:lpstr>
      <vt:lpstr>2. Enhancement of quality control and space-borne radar simulator</vt:lpstr>
      <vt:lpstr>Flow-dependent Term</vt:lpstr>
      <vt:lpstr>Statistical BG Error Vertical Covariance</vt:lpstr>
      <vt:lpstr>Statistical BG Error Vertical Covariance</vt:lpstr>
      <vt:lpstr>Simplification of Background Error Covariance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Establishment of GPM/DPR Data Assimilation Method in Hybrid Data Assimilation System Based on Next-Generation Non-Hydrostatic Model ASUCA at JMA</dc:title>
  <dc:creator>幾田 泰酵</dc:creator>
  <cp:lastModifiedBy>YI</cp:lastModifiedBy>
  <cp:revision>1065</cp:revision>
  <cp:lastPrinted>2018-05-21T06:08:39Z</cp:lastPrinted>
  <dcterms:created xsi:type="dcterms:W3CDTF">2016-05-23T00:49:23Z</dcterms:created>
  <dcterms:modified xsi:type="dcterms:W3CDTF">2018-07-06T06:11:25Z</dcterms:modified>
</cp:coreProperties>
</file>