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1" r:id="rId4"/>
    <p:sldId id="272" r:id="rId5"/>
    <p:sldId id="275" r:id="rId6"/>
    <p:sldId id="273" r:id="rId7"/>
    <p:sldId id="274" r:id="rId8"/>
    <p:sldId id="261" r:id="rId9"/>
    <p:sldId id="260" r:id="rId10"/>
    <p:sldId id="262" r:id="rId11"/>
    <p:sldId id="264" r:id="rId12"/>
    <p:sldId id="263" r:id="rId13"/>
    <p:sldId id="278" r:id="rId14"/>
    <p:sldId id="259" r:id="rId15"/>
    <p:sldId id="277"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24"/>
    <p:restoredTop sz="94637"/>
  </p:normalViewPr>
  <p:slideViewPr>
    <p:cSldViewPr snapToGrid="0" snapToObjects="1">
      <p:cViewPr varScale="1">
        <p:scale>
          <a:sx n="95" d="100"/>
          <a:sy n="95" d="100"/>
        </p:scale>
        <p:origin x="8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59F5-B058-BC4E-BCB8-FDF90AEF84BB}"/>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6F34BB3-32C3-0746-8DBA-8F501D78BC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58ED15-26D0-134B-A44E-FA2AE459F6F7}"/>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7/3/18</a:t>
            </a:fld>
            <a:endParaRPr lang="en-US"/>
          </a:p>
        </p:txBody>
      </p:sp>
      <p:sp>
        <p:nvSpPr>
          <p:cNvPr id="5" name="Footer Placeholder 4">
            <a:extLst>
              <a:ext uri="{FF2B5EF4-FFF2-40B4-BE49-F238E27FC236}">
                <a16:creationId xmlns:a16="http://schemas.microsoft.com/office/drawing/2014/main" id="{F25AFA8E-3732-3543-A7F8-A21340B10C65}"/>
              </a:ext>
            </a:extLst>
          </p:cNvPr>
          <p:cNvSpPr>
            <a:spLocks noGrp="1"/>
          </p:cNvSpPr>
          <p:nvPr>
            <p:ph type="ftr" sz="quarter" idx="11"/>
          </p:nvPr>
        </p:nvSpPr>
        <p:spPr>
          <a:xfrm>
            <a:off x="190500" y="642461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C7CE6C9-2392-E64A-83B0-CF70182EA8B5}"/>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161289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A3B5-5640-9943-8B04-7887661329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9892FA-F857-D04E-B0AB-BC57DDC90A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3E8EE-BB8F-EE49-8C03-375E0F83B370}"/>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7/3/18</a:t>
            </a:fld>
            <a:endParaRPr lang="en-US"/>
          </a:p>
        </p:txBody>
      </p:sp>
      <p:sp>
        <p:nvSpPr>
          <p:cNvPr id="5" name="Footer Placeholder 4">
            <a:extLst>
              <a:ext uri="{FF2B5EF4-FFF2-40B4-BE49-F238E27FC236}">
                <a16:creationId xmlns:a16="http://schemas.microsoft.com/office/drawing/2014/main" id="{28E92A62-F4A5-0747-84B4-219D6A7D2D24}"/>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598323-B8A3-F542-8AF3-6C6F776BF78F}"/>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130784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50727-A67F-4545-A425-B428162362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22EAF2-F29D-0F4D-AB51-3C58D21C2F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7A2D5-9856-3044-8F87-8B043C50A487}"/>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7/3/18</a:t>
            </a:fld>
            <a:endParaRPr lang="en-US"/>
          </a:p>
        </p:txBody>
      </p:sp>
      <p:sp>
        <p:nvSpPr>
          <p:cNvPr id="5" name="Footer Placeholder 4">
            <a:extLst>
              <a:ext uri="{FF2B5EF4-FFF2-40B4-BE49-F238E27FC236}">
                <a16:creationId xmlns:a16="http://schemas.microsoft.com/office/drawing/2014/main" id="{E27A1E96-D0D1-9C47-92AB-D9A5A17DB52C}"/>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F3C67-CC69-0A4B-A36A-92E8CEB41B37}"/>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254242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2071-0374-E547-9B30-7E54B415FCB3}"/>
              </a:ext>
            </a:extLst>
          </p:cNvPr>
          <p:cNvSpPr>
            <a:spLocks noGrp="1"/>
          </p:cNvSpPr>
          <p:nvPr>
            <p:ph type="title"/>
          </p:nvPr>
        </p:nvSpPr>
        <p:spPr/>
        <p:txBody>
          <a:bodyPr/>
          <a:lstStyle/>
          <a:p>
            <a:r>
              <a:rPr lang="en-US" dirty="0"/>
              <a:t>Click to edit Master title style</a:t>
            </a:r>
          </a:p>
        </p:txBody>
      </p:sp>
      <p:sp>
        <p:nvSpPr>
          <p:cNvPr id="6" name="Text Placeholder 5">
            <a:extLst>
              <a:ext uri="{FF2B5EF4-FFF2-40B4-BE49-F238E27FC236}">
                <a16:creationId xmlns:a16="http://schemas.microsoft.com/office/drawing/2014/main" id="{E92126F6-6315-0844-A018-B4278C113B30}"/>
              </a:ext>
            </a:extLst>
          </p:cNvPr>
          <p:cNvSpPr>
            <a:spLocks noGrp="1"/>
          </p:cNvSpPr>
          <p:nvPr>
            <p:ph type="body" sz="quarter" idx="10"/>
          </p:nvPr>
        </p:nvSpPr>
        <p:spPr>
          <a:xfrm>
            <a:off x="409990" y="1444143"/>
            <a:ext cx="11410950" cy="50228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958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2071-0374-E547-9B30-7E54B415FCB3}"/>
              </a:ext>
            </a:extLst>
          </p:cNvPr>
          <p:cNvSpPr>
            <a:spLocks noGrp="1"/>
          </p:cNvSpPr>
          <p:nvPr>
            <p:ph type="title"/>
          </p:nvPr>
        </p:nvSpPr>
        <p:spPr>
          <a:xfrm>
            <a:off x="200439" y="105664"/>
            <a:ext cx="9394135" cy="83219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6D2E24D-38F4-3F42-8A28-2175AF0054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EB9E2384-B873-124B-9197-782962AA1BD7}"/>
              </a:ext>
            </a:extLst>
          </p:cNvPr>
          <p:cNvSpPr>
            <a:spLocks noGrp="1"/>
          </p:cNvSpPr>
          <p:nvPr>
            <p:ph type="ftr" sz="quarter" idx="3"/>
          </p:nvPr>
        </p:nvSpPr>
        <p:spPr>
          <a:xfrm>
            <a:off x="190500" y="6424612"/>
            <a:ext cx="4114800" cy="365125"/>
          </a:xfrm>
          <a:prstGeom prst="rect">
            <a:avLst/>
          </a:prstGeom>
        </p:spPr>
        <p:txBody>
          <a:bodyPr vert="horz" lIns="91440" tIns="45720" rIns="91440" bIns="45720" rtlCol="0" anchor="ctr"/>
          <a:lstStyle>
            <a:lvl1pPr algn="l">
              <a:defRPr sz="1400">
                <a:solidFill>
                  <a:sysClr val="windowText" lastClr="000000"/>
                </a:solidFill>
              </a:defRPr>
            </a:lvl1pPr>
          </a:lstStyle>
          <a:p>
            <a:r>
              <a:rPr lang="en-US" dirty="0"/>
              <a:t>JEDI Academy, Spring 2018</a:t>
            </a:r>
          </a:p>
        </p:txBody>
      </p:sp>
    </p:spTree>
    <p:extLst>
      <p:ext uri="{BB962C8B-B14F-4D97-AF65-F5344CB8AC3E}">
        <p14:creationId xmlns:p14="http://schemas.microsoft.com/office/powerpoint/2010/main" val="87203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CE66-7ED1-2B41-BE8E-1F37A0D1EB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C7AE38-3071-244C-AD1B-49F2F53601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2D4E7C-5878-DE46-A042-43E1CC49DCFF}"/>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7/3/18</a:t>
            </a:fld>
            <a:endParaRPr lang="en-US"/>
          </a:p>
        </p:txBody>
      </p:sp>
      <p:sp>
        <p:nvSpPr>
          <p:cNvPr id="5" name="Footer Placeholder 4">
            <a:extLst>
              <a:ext uri="{FF2B5EF4-FFF2-40B4-BE49-F238E27FC236}">
                <a16:creationId xmlns:a16="http://schemas.microsoft.com/office/drawing/2014/main" id="{1177FCA0-4C63-A348-8762-AD7B3274D2B0}"/>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E2CBFE-411D-2B47-B142-D57B6C7CD7CF}"/>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325677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CDD0-783E-C140-82E4-B4F7D12AAB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AE4D0D-6EC5-1249-B026-ACAAC32CB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0E76B-0B0C-D649-B343-181A78B68F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9B4DE3-6B5C-E64A-B82B-B8F2B11C2FEA}"/>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7/3/18</a:t>
            </a:fld>
            <a:endParaRPr lang="en-US"/>
          </a:p>
        </p:txBody>
      </p:sp>
      <p:sp>
        <p:nvSpPr>
          <p:cNvPr id="6" name="Footer Placeholder 5">
            <a:extLst>
              <a:ext uri="{FF2B5EF4-FFF2-40B4-BE49-F238E27FC236}">
                <a16:creationId xmlns:a16="http://schemas.microsoft.com/office/drawing/2014/main" id="{7EB0A650-9531-F24F-8BB1-9A44DC7BEA77}"/>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FD7284-62C1-A34D-B0E5-8C23132FD0A0}"/>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250891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DA37-0550-144B-A020-CEAC379922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06D220-B184-CF40-8F8E-BCC1078BA0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E1AED9-D206-3042-B951-FD62897B0F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E1C80C-CE0C-3343-89B1-4BF697B826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B8DCE7-18CD-A649-BAD2-D9B5F42B16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FEED2F-F207-0949-8580-308B2714A40B}"/>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7/3/18</a:t>
            </a:fld>
            <a:endParaRPr lang="en-US"/>
          </a:p>
        </p:txBody>
      </p:sp>
      <p:sp>
        <p:nvSpPr>
          <p:cNvPr id="8" name="Footer Placeholder 7">
            <a:extLst>
              <a:ext uri="{FF2B5EF4-FFF2-40B4-BE49-F238E27FC236}">
                <a16:creationId xmlns:a16="http://schemas.microsoft.com/office/drawing/2014/main" id="{E8256123-92A8-B648-8BCC-4B75CB1D3B51}"/>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652417B-A8BE-5148-B9A3-BF3E712AEACA}"/>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73005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2C9E-BE45-D74A-983A-18FA50F12C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28E3A4-3C71-EA46-ADCB-3FB004CA5EE9}"/>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7/3/18</a:t>
            </a:fld>
            <a:endParaRPr lang="en-US"/>
          </a:p>
        </p:txBody>
      </p:sp>
      <p:sp>
        <p:nvSpPr>
          <p:cNvPr id="4" name="Footer Placeholder 3">
            <a:extLst>
              <a:ext uri="{FF2B5EF4-FFF2-40B4-BE49-F238E27FC236}">
                <a16:creationId xmlns:a16="http://schemas.microsoft.com/office/drawing/2014/main" id="{065C402B-A97B-914A-96ED-E670CE9EAADD}"/>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E21133B-FFEA-EE40-9478-4ABE6BF782ED}"/>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288217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625C1F-E349-464E-8F8B-B1EA4866CE6E}"/>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7/3/18</a:t>
            </a:fld>
            <a:endParaRPr lang="en-US"/>
          </a:p>
        </p:txBody>
      </p:sp>
      <p:sp>
        <p:nvSpPr>
          <p:cNvPr id="3" name="Footer Placeholder 2">
            <a:extLst>
              <a:ext uri="{FF2B5EF4-FFF2-40B4-BE49-F238E27FC236}">
                <a16:creationId xmlns:a16="http://schemas.microsoft.com/office/drawing/2014/main" id="{6524A37C-E16F-BA4A-A0F3-5B2A74F317D0}"/>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4E37649-8EA9-8A49-B545-17F1034BBD80}"/>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378622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4C23E-89B2-CC46-A3F4-3D07120C7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E91E6C-D3FC-6D4D-AC21-3C9DABA16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D6A25-4ACA-C64B-95AD-A54F0991E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CF2DD9-5594-DD4A-A560-392C76AB8109}"/>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7/3/18</a:t>
            </a:fld>
            <a:endParaRPr lang="en-US"/>
          </a:p>
        </p:txBody>
      </p:sp>
      <p:sp>
        <p:nvSpPr>
          <p:cNvPr id="6" name="Footer Placeholder 5">
            <a:extLst>
              <a:ext uri="{FF2B5EF4-FFF2-40B4-BE49-F238E27FC236}">
                <a16:creationId xmlns:a16="http://schemas.microsoft.com/office/drawing/2014/main" id="{2F33B3B1-45CB-D346-96AA-992D9A3E96F9}"/>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B1C2BA-EB7A-384A-B8AE-CC6A3408B259}"/>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120077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718F-EC13-C340-B894-134175069D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36D83A-CB5B-C74D-8078-F6AC083B5E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E6DE12-0901-1949-84EA-4BAA961D6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01A6F2-9A32-234E-A852-A6C03BE0F9CB}"/>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7/3/18</a:t>
            </a:fld>
            <a:endParaRPr lang="en-US"/>
          </a:p>
        </p:txBody>
      </p:sp>
      <p:sp>
        <p:nvSpPr>
          <p:cNvPr id="6" name="Footer Placeholder 5">
            <a:extLst>
              <a:ext uri="{FF2B5EF4-FFF2-40B4-BE49-F238E27FC236}">
                <a16:creationId xmlns:a16="http://schemas.microsoft.com/office/drawing/2014/main" id="{CFCBBF02-98E6-0D49-BCCE-8F71BDFC0676}"/>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5C1BF5-C1A3-4A48-9170-395105629999}"/>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124785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CDEA87-A718-3147-9E80-7FF124C8E003}"/>
              </a:ext>
            </a:extLst>
          </p:cNvPr>
          <p:cNvPicPr>
            <a:picLocks noChangeAspect="1"/>
          </p:cNvPicPr>
          <p:nvPr userDrawn="1"/>
        </p:nvPicPr>
        <p:blipFill rotWithShape="1">
          <a:blip r:embed="rId14"/>
          <a:srcRect t="18334" b="73057"/>
          <a:stretch/>
        </p:blipFill>
        <p:spPr>
          <a:xfrm>
            <a:off x="-31913" y="-3023"/>
            <a:ext cx="12223913" cy="1041595"/>
          </a:xfrm>
          <a:prstGeom prst="rect">
            <a:avLst/>
          </a:prstGeom>
        </p:spPr>
      </p:pic>
      <p:sp>
        <p:nvSpPr>
          <p:cNvPr id="3" name="Text Placeholder 2">
            <a:extLst>
              <a:ext uri="{FF2B5EF4-FFF2-40B4-BE49-F238E27FC236}">
                <a16:creationId xmlns:a16="http://schemas.microsoft.com/office/drawing/2014/main" id="{7ABD9A01-9B9E-7A4A-8F1F-BEF8ECAC0502}"/>
              </a:ext>
            </a:extLst>
          </p:cNvPr>
          <p:cNvSpPr>
            <a:spLocks noGrp="1"/>
          </p:cNvSpPr>
          <p:nvPr>
            <p:ph type="body" idx="1"/>
          </p:nvPr>
        </p:nvSpPr>
        <p:spPr>
          <a:xfrm>
            <a:off x="822242" y="1416697"/>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409D9AA-CAFB-284C-B659-5338573E24BF}"/>
              </a:ext>
            </a:extLst>
          </p:cNvPr>
          <p:cNvSpPr>
            <a:spLocks noGrp="1"/>
          </p:cNvSpPr>
          <p:nvPr>
            <p:ph type="sldNum" sz="quarter" idx="4"/>
          </p:nvPr>
        </p:nvSpPr>
        <p:spPr>
          <a:xfrm>
            <a:off x="197809" y="177605"/>
            <a:ext cx="64039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58F4A-EA1E-3D44-AD5A-27BAE630CE99}" type="slidenum">
              <a:rPr lang="en-US" smtClean="0"/>
              <a:pPr/>
              <a:t>‹#›</a:t>
            </a:fld>
            <a:endParaRPr lang="en-US" dirty="0"/>
          </a:p>
        </p:txBody>
      </p:sp>
      <p:sp>
        <p:nvSpPr>
          <p:cNvPr id="9" name="Rectangle 8">
            <a:extLst>
              <a:ext uri="{FF2B5EF4-FFF2-40B4-BE49-F238E27FC236}">
                <a16:creationId xmlns:a16="http://schemas.microsoft.com/office/drawing/2014/main" id="{61C56A8D-7030-8649-84DE-2A91D24280FA}"/>
              </a:ext>
            </a:extLst>
          </p:cNvPr>
          <p:cNvSpPr/>
          <p:nvPr userDrawn="1"/>
        </p:nvSpPr>
        <p:spPr>
          <a:xfrm>
            <a:off x="-31915" y="-21551"/>
            <a:ext cx="12223913" cy="106012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itle Placeholder 1">
            <a:extLst>
              <a:ext uri="{FF2B5EF4-FFF2-40B4-BE49-F238E27FC236}">
                <a16:creationId xmlns:a16="http://schemas.microsoft.com/office/drawing/2014/main" id="{DE3FA62A-0D62-AF48-AF99-548AC9AFB97D}"/>
              </a:ext>
            </a:extLst>
          </p:cNvPr>
          <p:cNvSpPr>
            <a:spLocks noGrp="1"/>
          </p:cNvSpPr>
          <p:nvPr>
            <p:ph type="title"/>
          </p:nvPr>
        </p:nvSpPr>
        <p:spPr>
          <a:xfrm>
            <a:off x="200439" y="105664"/>
            <a:ext cx="9569069" cy="832196"/>
          </a:xfrm>
          <a:prstGeom prst="rect">
            <a:avLst/>
          </a:prstGeom>
        </p:spPr>
        <p:txBody>
          <a:bodyPr vert="horz" lIns="91440" tIns="45720" rIns="91440" bIns="45720" rtlCol="0" anchor="ctr">
            <a:normAutofit/>
          </a:bodyPr>
          <a:lstStyle/>
          <a:p>
            <a:r>
              <a:rPr lang="en-US" dirty="0"/>
              <a:t>Click to edit Master title style</a:t>
            </a:r>
          </a:p>
        </p:txBody>
      </p:sp>
      <p:pic>
        <p:nvPicPr>
          <p:cNvPr id="7" name="Picture 6">
            <a:extLst>
              <a:ext uri="{FF2B5EF4-FFF2-40B4-BE49-F238E27FC236}">
                <a16:creationId xmlns:a16="http://schemas.microsoft.com/office/drawing/2014/main" id="{C08C4290-B283-1A40-9852-E23A42583265}"/>
              </a:ext>
            </a:extLst>
          </p:cNvPr>
          <p:cNvPicPr>
            <a:picLocks noChangeAspect="1"/>
          </p:cNvPicPr>
          <p:nvPr userDrawn="1"/>
        </p:nvPicPr>
        <p:blipFill>
          <a:blip r:embed="rId15"/>
          <a:stretch>
            <a:fillRect/>
          </a:stretch>
        </p:blipFill>
        <p:spPr>
          <a:xfrm>
            <a:off x="10843826" y="90977"/>
            <a:ext cx="1270027" cy="1270027"/>
          </a:xfrm>
          <a:prstGeom prst="rect">
            <a:avLst/>
          </a:prstGeom>
        </p:spPr>
      </p:pic>
      <p:pic>
        <p:nvPicPr>
          <p:cNvPr id="8" name="Picture 7">
            <a:extLst>
              <a:ext uri="{FF2B5EF4-FFF2-40B4-BE49-F238E27FC236}">
                <a16:creationId xmlns:a16="http://schemas.microsoft.com/office/drawing/2014/main" id="{0D0F2E07-2DBF-BC49-83DD-534BBDB0BD23}"/>
              </a:ext>
            </a:extLst>
          </p:cNvPr>
          <p:cNvPicPr>
            <a:picLocks noChangeAspect="1"/>
          </p:cNvPicPr>
          <p:nvPr userDrawn="1"/>
        </p:nvPicPr>
        <p:blipFill>
          <a:blip r:embed="rId16"/>
          <a:stretch>
            <a:fillRect/>
          </a:stretch>
        </p:blipFill>
        <p:spPr>
          <a:xfrm>
            <a:off x="9847653" y="105664"/>
            <a:ext cx="1311279" cy="1086368"/>
          </a:xfrm>
          <a:prstGeom prst="rect">
            <a:avLst/>
          </a:prstGeom>
        </p:spPr>
      </p:pic>
    </p:spTree>
    <p:extLst>
      <p:ext uri="{BB962C8B-B14F-4D97-AF65-F5344CB8AC3E}">
        <p14:creationId xmlns:p14="http://schemas.microsoft.com/office/powerpoint/2010/main" val="38744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000" b="1" i="0"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01EAA3-D616-FF4F-B0EE-E424B15E342D}"/>
              </a:ext>
            </a:extLst>
          </p:cNvPr>
          <p:cNvPicPr>
            <a:picLocks noChangeAspect="1"/>
          </p:cNvPicPr>
          <p:nvPr/>
        </p:nvPicPr>
        <p:blipFill>
          <a:blip r:embed="rId2"/>
          <a:stretch>
            <a:fillRect/>
          </a:stretch>
        </p:blipFill>
        <p:spPr>
          <a:xfrm>
            <a:off x="2823328" y="4870450"/>
            <a:ext cx="6365818" cy="1987550"/>
          </a:xfrm>
          <a:prstGeom prst="rect">
            <a:avLst/>
          </a:prstGeom>
        </p:spPr>
      </p:pic>
      <p:sp>
        <p:nvSpPr>
          <p:cNvPr id="10" name="Title 1">
            <a:extLst>
              <a:ext uri="{FF2B5EF4-FFF2-40B4-BE49-F238E27FC236}">
                <a16:creationId xmlns:a16="http://schemas.microsoft.com/office/drawing/2014/main" id="{54BA7C9A-CAF0-7048-95B2-3787FD06231A}"/>
              </a:ext>
            </a:extLst>
          </p:cNvPr>
          <p:cNvSpPr txBox="1">
            <a:spLocks/>
          </p:cNvSpPr>
          <p:nvPr/>
        </p:nvSpPr>
        <p:spPr>
          <a:xfrm>
            <a:off x="1831366" y="1259837"/>
            <a:ext cx="8357313" cy="174775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mn-lt"/>
              </a:rPr>
              <a:t>Progress towards hybrid 4DVar with the FV3 dynamical core</a:t>
            </a:r>
            <a:endParaRPr lang="en-US" sz="3200" dirty="0">
              <a:solidFill>
                <a:schemeClr val="tx2"/>
              </a:solidFill>
              <a:latin typeface="+mn-lt"/>
            </a:endParaRPr>
          </a:p>
        </p:txBody>
      </p:sp>
      <p:sp>
        <p:nvSpPr>
          <p:cNvPr id="2" name="TextBox 1">
            <a:extLst>
              <a:ext uri="{FF2B5EF4-FFF2-40B4-BE49-F238E27FC236}">
                <a16:creationId xmlns:a16="http://schemas.microsoft.com/office/drawing/2014/main" id="{2E180F06-00C5-B84A-B0AC-E1EA585880B9}"/>
              </a:ext>
            </a:extLst>
          </p:cNvPr>
          <p:cNvSpPr txBox="1"/>
          <p:nvPr/>
        </p:nvSpPr>
        <p:spPr>
          <a:xfrm>
            <a:off x="2238233" y="2966650"/>
            <a:ext cx="7950446" cy="1923732"/>
          </a:xfrm>
          <a:prstGeom prst="rect">
            <a:avLst/>
          </a:prstGeom>
          <a:noFill/>
        </p:spPr>
        <p:txBody>
          <a:bodyPr wrap="square" rtlCol="0">
            <a:spAutoFit/>
          </a:bodyPr>
          <a:lstStyle/>
          <a:p>
            <a:pPr algn="ctr">
              <a:lnSpc>
                <a:spcPct val="130000"/>
              </a:lnSpc>
            </a:pPr>
            <a:r>
              <a:rPr lang="en-US" b="1" i="1" dirty="0"/>
              <a:t>Daniel Holdaway, </a:t>
            </a:r>
          </a:p>
          <a:p>
            <a:pPr algn="ctr">
              <a:lnSpc>
                <a:spcPct val="130000"/>
              </a:lnSpc>
            </a:pPr>
            <a:r>
              <a:rPr lang="en-US" b="1" i="1" dirty="0"/>
              <a:t>Yannick </a:t>
            </a:r>
            <a:r>
              <a:rPr lang="en-US" b="1" i="1" dirty="0" err="1"/>
              <a:t>Trémolet</a:t>
            </a:r>
            <a:r>
              <a:rPr lang="en-US" b="1" i="1" dirty="0"/>
              <a:t>, Anna </a:t>
            </a:r>
            <a:r>
              <a:rPr lang="en-US" b="1" i="1" dirty="0" err="1"/>
              <a:t>Shlyaeva</a:t>
            </a:r>
            <a:r>
              <a:rPr lang="en-US" b="1" i="1" dirty="0"/>
              <a:t>, Mark </a:t>
            </a:r>
            <a:r>
              <a:rPr lang="en-US" b="1" i="1" dirty="0" err="1"/>
              <a:t>Miesch</a:t>
            </a:r>
            <a:r>
              <a:rPr lang="en-US" b="1" i="1" dirty="0"/>
              <a:t>, </a:t>
            </a:r>
          </a:p>
          <a:p>
            <a:pPr algn="ctr">
              <a:lnSpc>
                <a:spcPct val="130000"/>
              </a:lnSpc>
            </a:pPr>
            <a:r>
              <a:rPr lang="en-US" b="1" i="1" dirty="0"/>
              <a:t>Stephen </a:t>
            </a:r>
            <a:r>
              <a:rPr lang="en-US" b="1" i="1" dirty="0" err="1"/>
              <a:t>Herbener</a:t>
            </a:r>
            <a:r>
              <a:rPr lang="en-US" b="1" i="1" dirty="0"/>
              <a:t>, Guillaume </a:t>
            </a:r>
            <a:r>
              <a:rPr lang="en-US" b="1" i="1" dirty="0" err="1"/>
              <a:t>Vernieres</a:t>
            </a:r>
            <a:r>
              <a:rPr lang="en-US" b="1" i="1" dirty="0"/>
              <a:t>, Rahul Mahajan and Jong Kim </a:t>
            </a:r>
          </a:p>
          <a:p>
            <a:pPr algn="ctr">
              <a:lnSpc>
                <a:spcPct val="130000"/>
              </a:lnSpc>
            </a:pPr>
            <a:endParaRPr lang="en-US" sz="500" dirty="0"/>
          </a:p>
          <a:p>
            <a:pPr algn="ctr">
              <a:lnSpc>
                <a:spcPct val="130000"/>
              </a:lnSpc>
            </a:pPr>
            <a:r>
              <a:rPr lang="en-US" sz="1600" dirty="0"/>
              <a:t>Joint Center for Satellite Data Assimilation (JCSDA)</a:t>
            </a:r>
          </a:p>
          <a:p>
            <a:pPr algn="ctr">
              <a:lnSpc>
                <a:spcPct val="130000"/>
              </a:lnSpc>
            </a:pPr>
            <a:r>
              <a:rPr lang="en-US" sz="1600" dirty="0"/>
              <a:t>NASA Global Modeling and Assimilation Office (GMAO) </a:t>
            </a:r>
          </a:p>
        </p:txBody>
      </p:sp>
    </p:spTree>
    <p:extLst>
      <p:ext uri="{BB962C8B-B14F-4D97-AF65-F5344CB8AC3E}">
        <p14:creationId xmlns:p14="http://schemas.microsoft.com/office/powerpoint/2010/main" val="416941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9C1C-8ECB-2846-8CE1-2C37B6DE7585}"/>
              </a:ext>
            </a:extLst>
          </p:cNvPr>
          <p:cNvSpPr>
            <a:spLocks noGrp="1"/>
          </p:cNvSpPr>
          <p:nvPr>
            <p:ph type="title"/>
          </p:nvPr>
        </p:nvSpPr>
        <p:spPr/>
        <p:txBody>
          <a:bodyPr/>
          <a:lstStyle/>
          <a:p>
            <a:r>
              <a:rPr lang="en-US" dirty="0"/>
              <a:t>JEDI</a:t>
            </a:r>
          </a:p>
        </p:txBody>
      </p:sp>
      <p:sp>
        <p:nvSpPr>
          <p:cNvPr id="4" name="TextBox 3">
            <a:extLst>
              <a:ext uri="{FF2B5EF4-FFF2-40B4-BE49-F238E27FC236}">
                <a16:creationId xmlns:a16="http://schemas.microsoft.com/office/drawing/2014/main" id="{596E0EFD-0AEE-8E45-9893-15688AE4A1E1}"/>
              </a:ext>
            </a:extLst>
          </p:cNvPr>
          <p:cNvSpPr txBox="1"/>
          <p:nvPr/>
        </p:nvSpPr>
        <p:spPr>
          <a:xfrm>
            <a:off x="579370" y="1687643"/>
            <a:ext cx="11094720" cy="4401205"/>
          </a:xfrm>
          <a:prstGeom prst="rect">
            <a:avLst/>
          </a:prstGeom>
          <a:noFill/>
        </p:spPr>
        <p:txBody>
          <a:bodyPr wrap="square" rtlCol="0">
            <a:spAutoFit/>
          </a:bodyPr>
          <a:lstStyle/>
          <a:p>
            <a:r>
              <a:rPr lang="en-US" sz="2000" dirty="0"/>
              <a:t>The Joint Effort for Data assimilation Integration (JEDI) is a new data assimilation system in development by the Joint Center for Satellite Data Assimilation (JCSDA) and in cooperation with NASA, NOAA, Met Office, ECMWF, </a:t>
            </a:r>
            <a:r>
              <a:rPr lang="en-US" sz="2000" dirty="0" err="1"/>
              <a:t>Meteo</a:t>
            </a:r>
            <a:r>
              <a:rPr lang="en-US" sz="2000" dirty="0"/>
              <a:t> France, NRL and NCAR</a:t>
            </a:r>
          </a:p>
          <a:p>
            <a:endParaRPr lang="en-US" sz="2000" dirty="0"/>
          </a:p>
          <a:p>
            <a:r>
              <a:rPr lang="en-US" sz="2000" dirty="0"/>
              <a:t>JEDI is based on grid agnostic data assimilation components OOPS, UFO and IODA with a model interfacing to perform DA on the native model grid.</a:t>
            </a:r>
          </a:p>
          <a:p>
            <a:endParaRPr lang="en-US" sz="2000" dirty="0"/>
          </a:p>
          <a:p>
            <a:r>
              <a:rPr lang="en-US" sz="2000" dirty="0"/>
              <a:t>We are currently working towards integrating the FV3 models, GEOS and FV3GFS into the JEDI framework. Currently we are at the point of performing data assimilation with sample observation data sets.</a:t>
            </a:r>
          </a:p>
          <a:p>
            <a:endParaRPr lang="en-US" sz="2000" dirty="0"/>
          </a:p>
          <a:p>
            <a:r>
              <a:rPr lang="en-US" sz="2000" dirty="0"/>
              <a:t>As well as hybrid 4D-Var we plan to implement hybrid 4dEnVar as well as numerous other flavors of data assimilation suitable for a wide variety of computing platforms.</a:t>
            </a:r>
          </a:p>
          <a:p>
            <a:endParaRPr lang="en-US" sz="2000" dirty="0"/>
          </a:p>
        </p:txBody>
      </p:sp>
    </p:spTree>
    <p:extLst>
      <p:ext uri="{BB962C8B-B14F-4D97-AF65-F5344CB8AC3E}">
        <p14:creationId xmlns:p14="http://schemas.microsoft.com/office/powerpoint/2010/main" val="188977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C97A-3CC7-1142-B903-8981C08F88F9}"/>
              </a:ext>
            </a:extLst>
          </p:cNvPr>
          <p:cNvSpPr>
            <a:spLocks noGrp="1"/>
          </p:cNvSpPr>
          <p:nvPr>
            <p:ph type="title"/>
          </p:nvPr>
        </p:nvSpPr>
        <p:spPr/>
        <p:txBody>
          <a:bodyPr/>
          <a:lstStyle/>
          <a:p>
            <a:r>
              <a:rPr lang="en-US" dirty="0"/>
              <a:t>3DEnVar software demonstration</a:t>
            </a:r>
          </a:p>
        </p:txBody>
      </p:sp>
      <p:pic>
        <p:nvPicPr>
          <p:cNvPr id="4" name="Picture 3">
            <a:extLst>
              <a:ext uri="{FF2B5EF4-FFF2-40B4-BE49-F238E27FC236}">
                <a16:creationId xmlns:a16="http://schemas.microsoft.com/office/drawing/2014/main" id="{FA39C7C6-85D7-724A-A8D1-70FF7208025D}"/>
              </a:ext>
            </a:extLst>
          </p:cNvPr>
          <p:cNvPicPr>
            <a:picLocks noChangeAspect="1"/>
          </p:cNvPicPr>
          <p:nvPr/>
        </p:nvPicPr>
        <p:blipFill>
          <a:blip r:embed="rId2"/>
          <a:stretch>
            <a:fillRect/>
          </a:stretch>
        </p:blipFill>
        <p:spPr>
          <a:xfrm>
            <a:off x="4229541" y="1651567"/>
            <a:ext cx="7331075" cy="4659179"/>
          </a:xfrm>
          <a:prstGeom prst="rect">
            <a:avLst/>
          </a:prstGeom>
        </p:spPr>
      </p:pic>
      <p:sp>
        <p:nvSpPr>
          <p:cNvPr id="6" name="TextBox 5">
            <a:extLst>
              <a:ext uri="{FF2B5EF4-FFF2-40B4-BE49-F238E27FC236}">
                <a16:creationId xmlns:a16="http://schemas.microsoft.com/office/drawing/2014/main" id="{50EC8CB2-68B5-D847-96F4-AAA25DA0A982}"/>
              </a:ext>
            </a:extLst>
          </p:cNvPr>
          <p:cNvSpPr txBox="1"/>
          <p:nvPr/>
        </p:nvSpPr>
        <p:spPr>
          <a:xfrm>
            <a:off x="479388" y="1651567"/>
            <a:ext cx="3429000" cy="5078313"/>
          </a:xfrm>
          <a:prstGeom prst="rect">
            <a:avLst/>
          </a:prstGeom>
          <a:noFill/>
        </p:spPr>
        <p:txBody>
          <a:bodyPr wrap="square" rtlCol="0">
            <a:spAutoFit/>
          </a:bodyPr>
          <a:lstStyle/>
          <a:p>
            <a:pPr marL="285750" indent="-285750">
              <a:buFont typeface="Arial" panose="020B0604020202020204" pitchFamily="34" charset="0"/>
              <a:buChar char="•"/>
            </a:pPr>
            <a:r>
              <a:rPr lang="en-US" dirty="0"/>
              <a:t>Pure ensemble B matrix using BUMP.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10 member ensemble from FV3GFS.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Sample ROAB observations</a:t>
            </a:r>
          </a:p>
          <a:p>
            <a:endParaRPr lang="en-US" dirty="0"/>
          </a:p>
          <a:p>
            <a:pPr marL="285750" indent="-285750">
              <a:buFont typeface="Arial" panose="020B0604020202020204" pitchFamily="34" charset="0"/>
              <a:buChar char="•"/>
            </a:pPr>
            <a:r>
              <a:rPr lang="en-US" dirty="0"/>
              <a:t>2 outer loops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20/10 inner loops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 hour assimilation window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C48 (200km) resolution.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Tested with up to 384 cores.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32009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51F3-87B9-C34F-AFF5-A5B2696ACD55}"/>
              </a:ext>
            </a:extLst>
          </p:cNvPr>
          <p:cNvSpPr>
            <a:spLocks noGrp="1"/>
          </p:cNvSpPr>
          <p:nvPr>
            <p:ph type="title"/>
          </p:nvPr>
        </p:nvSpPr>
        <p:spPr/>
        <p:txBody>
          <a:bodyPr/>
          <a:lstStyle/>
          <a:p>
            <a:r>
              <a:rPr lang="en-US" dirty="0"/>
              <a:t>4D-Var RAOB software demonstration</a:t>
            </a:r>
          </a:p>
        </p:txBody>
      </p:sp>
      <p:pic>
        <p:nvPicPr>
          <p:cNvPr id="17" name="Picture 16">
            <a:extLst>
              <a:ext uri="{FF2B5EF4-FFF2-40B4-BE49-F238E27FC236}">
                <a16:creationId xmlns:a16="http://schemas.microsoft.com/office/drawing/2014/main" id="{D5E7EA58-9976-3E4F-B68C-EE06FB61C205}"/>
              </a:ext>
            </a:extLst>
          </p:cNvPr>
          <p:cNvPicPr>
            <a:picLocks noChangeAspect="1"/>
          </p:cNvPicPr>
          <p:nvPr/>
        </p:nvPicPr>
        <p:blipFill>
          <a:blip r:embed="rId2"/>
          <a:stretch>
            <a:fillRect/>
          </a:stretch>
        </p:blipFill>
        <p:spPr>
          <a:xfrm>
            <a:off x="466119" y="1883806"/>
            <a:ext cx="3533760" cy="2226815"/>
          </a:xfrm>
          <a:prstGeom prst="rect">
            <a:avLst/>
          </a:prstGeom>
        </p:spPr>
      </p:pic>
      <p:pic>
        <p:nvPicPr>
          <p:cNvPr id="18" name="Picture 17">
            <a:extLst>
              <a:ext uri="{FF2B5EF4-FFF2-40B4-BE49-F238E27FC236}">
                <a16:creationId xmlns:a16="http://schemas.microsoft.com/office/drawing/2014/main" id="{EDE5D1CA-01E1-114B-8CD4-3D424D82BD56}"/>
              </a:ext>
            </a:extLst>
          </p:cNvPr>
          <p:cNvPicPr>
            <a:picLocks noChangeAspect="1"/>
          </p:cNvPicPr>
          <p:nvPr/>
        </p:nvPicPr>
        <p:blipFill>
          <a:blip r:embed="rId3"/>
          <a:stretch>
            <a:fillRect/>
          </a:stretch>
        </p:blipFill>
        <p:spPr>
          <a:xfrm>
            <a:off x="4383289" y="1884767"/>
            <a:ext cx="3504440" cy="2225547"/>
          </a:xfrm>
          <a:prstGeom prst="rect">
            <a:avLst/>
          </a:prstGeom>
        </p:spPr>
      </p:pic>
      <p:pic>
        <p:nvPicPr>
          <p:cNvPr id="19" name="Picture 18">
            <a:extLst>
              <a:ext uri="{FF2B5EF4-FFF2-40B4-BE49-F238E27FC236}">
                <a16:creationId xmlns:a16="http://schemas.microsoft.com/office/drawing/2014/main" id="{C9DB71CC-48A6-C74B-BB66-AD2F4FA8FB8E}"/>
              </a:ext>
            </a:extLst>
          </p:cNvPr>
          <p:cNvPicPr>
            <a:picLocks noChangeAspect="1"/>
          </p:cNvPicPr>
          <p:nvPr/>
        </p:nvPicPr>
        <p:blipFill>
          <a:blip r:embed="rId4"/>
          <a:stretch>
            <a:fillRect/>
          </a:stretch>
        </p:blipFill>
        <p:spPr>
          <a:xfrm>
            <a:off x="494751" y="4341647"/>
            <a:ext cx="3505128" cy="2225984"/>
          </a:xfrm>
          <a:prstGeom prst="rect">
            <a:avLst/>
          </a:prstGeom>
        </p:spPr>
      </p:pic>
      <p:pic>
        <p:nvPicPr>
          <p:cNvPr id="20" name="Picture 19">
            <a:extLst>
              <a:ext uri="{FF2B5EF4-FFF2-40B4-BE49-F238E27FC236}">
                <a16:creationId xmlns:a16="http://schemas.microsoft.com/office/drawing/2014/main" id="{9118E14B-0022-F643-9FE5-8AA64F6E0C7E}"/>
              </a:ext>
            </a:extLst>
          </p:cNvPr>
          <p:cNvPicPr>
            <a:picLocks noChangeAspect="1"/>
          </p:cNvPicPr>
          <p:nvPr/>
        </p:nvPicPr>
        <p:blipFill>
          <a:blip r:embed="rId5"/>
          <a:stretch>
            <a:fillRect/>
          </a:stretch>
        </p:blipFill>
        <p:spPr>
          <a:xfrm>
            <a:off x="8218010" y="1883806"/>
            <a:ext cx="3505355" cy="2226128"/>
          </a:xfrm>
          <a:prstGeom prst="rect">
            <a:avLst/>
          </a:prstGeom>
        </p:spPr>
      </p:pic>
      <p:pic>
        <p:nvPicPr>
          <p:cNvPr id="21" name="Picture 20">
            <a:extLst>
              <a:ext uri="{FF2B5EF4-FFF2-40B4-BE49-F238E27FC236}">
                <a16:creationId xmlns:a16="http://schemas.microsoft.com/office/drawing/2014/main" id="{CB674701-8A78-F94A-B1C7-26D8ECF79742}"/>
              </a:ext>
            </a:extLst>
          </p:cNvPr>
          <p:cNvPicPr>
            <a:picLocks noChangeAspect="1"/>
          </p:cNvPicPr>
          <p:nvPr/>
        </p:nvPicPr>
        <p:blipFill>
          <a:blip r:embed="rId6"/>
          <a:stretch>
            <a:fillRect/>
          </a:stretch>
        </p:blipFill>
        <p:spPr>
          <a:xfrm>
            <a:off x="8211910" y="4331352"/>
            <a:ext cx="3505355" cy="2226128"/>
          </a:xfrm>
          <a:prstGeom prst="rect">
            <a:avLst/>
          </a:prstGeom>
        </p:spPr>
      </p:pic>
      <p:pic>
        <p:nvPicPr>
          <p:cNvPr id="22" name="Picture 21">
            <a:extLst>
              <a:ext uri="{FF2B5EF4-FFF2-40B4-BE49-F238E27FC236}">
                <a16:creationId xmlns:a16="http://schemas.microsoft.com/office/drawing/2014/main" id="{87C967A6-F1B5-4C4E-BC07-2F839234F137}"/>
              </a:ext>
            </a:extLst>
          </p:cNvPr>
          <p:cNvPicPr>
            <a:picLocks noChangeAspect="1"/>
          </p:cNvPicPr>
          <p:nvPr/>
        </p:nvPicPr>
        <p:blipFill>
          <a:blip r:embed="rId7"/>
          <a:stretch>
            <a:fillRect/>
          </a:stretch>
        </p:blipFill>
        <p:spPr>
          <a:xfrm>
            <a:off x="4365272" y="4340685"/>
            <a:ext cx="3490658" cy="2216795"/>
          </a:xfrm>
          <a:prstGeom prst="rect">
            <a:avLst/>
          </a:prstGeom>
        </p:spPr>
      </p:pic>
      <p:sp>
        <p:nvSpPr>
          <p:cNvPr id="23" name="TextBox 22">
            <a:extLst>
              <a:ext uri="{FF2B5EF4-FFF2-40B4-BE49-F238E27FC236}">
                <a16:creationId xmlns:a16="http://schemas.microsoft.com/office/drawing/2014/main" id="{37B1A653-10E1-4A42-8A07-D0F3F32E122C}"/>
              </a:ext>
            </a:extLst>
          </p:cNvPr>
          <p:cNvSpPr txBox="1"/>
          <p:nvPr/>
        </p:nvSpPr>
        <p:spPr>
          <a:xfrm>
            <a:off x="466119" y="3674512"/>
            <a:ext cx="762000" cy="369332"/>
          </a:xfrm>
          <a:prstGeom prst="rect">
            <a:avLst/>
          </a:prstGeom>
          <a:noFill/>
        </p:spPr>
        <p:txBody>
          <a:bodyPr wrap="square" rtlCol="0">
            <a:spAutoFit/>
          </a:bodyPr>
          <a:lstStyle/>
          <a:p>
            <a:r>
              <a:rPr lang="en-US" dirty="0">
                <a:solidFill>
                  <a:schemeClr val="bg1"/>
                </a:solidFill>
              </a:rPr>
              <a:t>1H</a:t>
            </a:r>
          </a:p>
        </p:txBody>
      </p:sp>
      <p:sp>
        <p:nvSpPr>
          <p:cNvPr id="24" name="TextBox 23">
            <a:extLst>
              <a:ext uri="{FF2B5EF4-FFF2-40B4-BE49-F238E27FC236}">
                <a16:creationId xmlns:a16="http://schemas.microsoft.com/office/drawing/2014/main" id="{56D3C6F2-8F60-6F48-800B-4D87397E12A7}"/>
              </a:ext>
            </a:extLst>
          </p:cNvPr>
          <p:cNvSpPr txBox="1"/>
          <p:nvPr/>
        </p:nvSpPr>
        <p:spPr>
          <a:xfrm>
            <a:off x="4501516" y="3666553"/>
            <a:ext cx="762000" cy="369332"/>
          </a:xfrm>
          <a:prstGeom prst="rect">
            <a:avLst/>
          </a:prstGeom>
          <a:noFill/>
        </p:spPr>
        <p:txBody>
          <a:bodyPr wrap="square" rtlCol="0">
            <a:spAutoFit/>
          </a:bodyPr>
          <a:lstStyle/>
          <a:p>
            <a:r>
              <a:rPr lang="en-US" dirty="0">
                <a:solidFill>
                  <a:schemeClr val="bg1"/>
                </a:solidFill>
              </a:rPr>
              <a:t>2H</a:t>
            </a:r>
          </a:p>
        </p:txBody>
      </p:sp>
      <p:sp>
        <p:nvSpPr>
          <p:cNvPr id="25" name="TextBox 24">
            <a:extLst>
              <a:ext uri="{FF2B5EF4-FFF2-40B4-BE49-F238E27FC236}">
                <a16:creationId xmlns:a16="http://schemas.microsoft.com/office/drawing/2014/main" id="{72AA5923-6F96-554C-813A-4D79B2CA13C2}"/>
              </a:ext>
            </a:extLst>
          </p:cNvPr>
          <p:cNvSpPr txBox="1"/>
          <p:nvPr/>
        </p:nvSpPr>
        <p:spPr>
          <a:xfrm>
            <a:off x="8236253" y="3636412"/>
            <a:ext cx="762000" cy="369332"/>
          </a:xfrm>
          <a:prstGeom prst="rect">
            <a:avLst/>
          </a:prstGeom>
          <a:noFill/>
        </p:spPr>
        <p:txBody>
          <a:bodyPr wrap="square" rtlCol="0">
            <a:spAutoFit/>
          </a:bodyPr>
          <a:lstStyle/>
          <a:p>
            <a:r>
              <a:rPr lang="en-US" dirty="0">
                <a:solidFill>
                  <a:schemeClr val="bg1"/>
                </a:solidFill>
              </a:rPr>
              <a:t>3H</a:t>
            </a:r>
          </a:p>
        </p:txBody>
      </p:sp>
      <p:sp>
        <p:nvSpPr>
          <p:cNvPr id="26" name="TextBox 25">
            <a:extLst>
              <a:ext uri="{FF2B5EF4-FFF2-40B4-BE49-F238E27FC236}">
                <a16:creationId xmlns:a16="http://schemas.microsoft.com/office/drawing/2014/main" id="{396988C2-1D78-4E47-B033-EF2C5CDCFEC0}"/>
              </a:ext>
            </a:extLst>
          </p:cNvPr>
          <p:cNvSpPr txBox="1"/>
          <p:nvPr/>
        </p:nvSpPr>
        <p:spPr>
          <a:xfrm>
            <a:off x="4476116" y="6163749"/>
            <a:ext cx="762000" cy="369332"/>
          </a:xfrm>
          <a:prstGeom prst="rect">
            <a:avLst/>
          </a:prstGeom>
          <a:noFill/>
        </p:spPr>
        <p:txBody>
          <a:bodyPr wrap="square" rtlCol="0">
            <a:spAutoFit/>
          </a:bodyPr>
          <a:lstStyle/>
          <a:p>
            <a:r>
              <a:rPr lang="en-US" dirty="0">
                <a:solidFill>
                  <a:schemeClr val="bg1"/>
                </a:solidFill>
              </a:rPr>
              <a:t>5H</a:t>
            </a:r>
          </a:p>
        </p:txBody>
      </p:sp>
      <p:sp>
        <p:nvSpPr>
          <p:cNvPr id="27" name="TextBox 26">
            <a:extLst>
              <a:ext uri="{FF2B5EF4-FFF2-40B4-BE49-F238E27FC236}">
                <a16:creationId xmlns:a16="http://schemas.microsoft.com/office/drawing/2014/main" id="{F263ECFF-7348-D34D-AB85-6C3CAE4AEB05}"/>
              </a:ext>
            </a:extLst>
          </p:cNvPr>
          <p:cNvSpPr txBox="1"/>
          <p:nvPr/>
        </p:nvSpPr>
        <p:spPr>
          <a:xfrm>
            <a:off x="1534410" y="3971353"/>
            <a:ext cx="762000" cy="369332"/>
          </a:xfrm>
          <a:prstGeom prst="rect">
            <a:avLst/>
          </a:prstGeom>
          <a:noFill/>
        </p:spPr>
        <p:txBody>
          <a:bodyPr wrap="square" rtlCol="0">
            <a:spAutoFit/>
          </a:bodyPr>
          <a:lstStyle/>
          <a:p>
            <a:r>
              <a:rPr lang="en-US" dirty="0">
                <a:solidFill>
                  <a:schemeClr val="bg1"/>
                </a:solidFill>
              </a:rPr>
              <a:t>1H</a:t>
            </a:r>
          </a:p>
        </p:txBody>
      </p:sp>
      <p:sp>
        <p:nvSpPr>
          <p:cNvPr id="28" name="TextBox 27">
            <a:extLst>
              <a:ext uri="{FF2B5EF4-FFF2-40B4-BE49-F238E27FC236}">
                <a16:creationId xmlns:a16="http://schemas.microsoft.com/office/drawing/2014/main" id="{13363BAC-A723-2D45-B525-710FB9DCBDC8}"/>
              </a:ext>
            </a:extLst>
          </p:cNvPr>
          <p:cNvSpPr txBox="1"/>
          <p:nvPr/>
        </p:nvSpPr>
        <p:spPr>
          <a:xfrm>
            <a:off x="8341610" y="6163749"/>
            <a:ext cx="762000" cy="369332"/>
          </a:xfrm>
          <a:prstGeom prst="rect">
            <a:avLst/>
          </a:prstGeom>
          <a:noFill/>
        </p:spPr>
        <p:txBody>
          <a:bodyPr wrap="square" rtlCol="0">
            <a:spAutoFit/>
          </a:bodyPr>
          <a:lstStyle/>
          <a:p>
            <a:r>
              <a:rPr lang="en-US" dirty="0">
                <a:solidFill>
                  <a:schemeClr val="bg1"/>
                </a:solidFill>
              </a:rPr>
              <a:t>6H</a:t>
            </a:r>
          </a:p>
        </p:txBody>
      </p:sp>
      <p:sp>
        <p:nvSpPr>
          <p:cNvPr id="29" name="TextBox 28">
            <a:extLst>
              <a:ext uri="{FF2B5EF4-FFF2-40B4-BE49-F238E27FC236}">
                <a16:creationId xmlns:a16="http://schemas.microsoft.com/office/drawing/2014/main" id="{CB78338D-0CDF-E649-A3B0-35386E6CF46D}"/>
              </a:ext>
            </a:extLst>
          </p:cNvPr>
          <p:cNvSpPr txBox="1"/>
          <p:nvPr/>
        </p:nvSpPr>
        <p:spPr>
          <a:xfrm>
            <a:off x="520070" y="6163749"/>
            <a:ext cx="762000" cy="369332"/>
          </a:xfrm>
          <a:prstGeom prst="rect">
            <a:avLst/>
          </a:prstGeom>
          <a:noFill/>
        </p:spPr>
        <p:txBody>
          <a:bodyPr wrap="square" rtlCol="0">
            <a:spAutoFit/>
          </a:bodyPr>
          <a:lstStyle/>
          <a:p>
            <a:r>
              <a:rPr lang="en-US" dirty="0">
                <a:solidFill>
                  <a:schemeClr val="bg1"/>
                </a:solidFill>
              </a:rPr>
              <a:t>4H</a:t>
            </a:r>
          </a:p>
        </p:txBody>
      </p:sp>
      <p:sp>
        <p:nvSpPr>
          <p:cNvPr id="30" name="TextBox 29">
            <a:extLst>
              <a:ext uri="{FF2B5EF4-FFF2-40B4-BE49-F238E27FC236}">
                <a16:creationId xmlns:a16="http://schemas.microsoft.com/office/drawing/2014/main" id="{12E702C9-AD14-0947-8FC9-2C4277E1AEC9}"/>
              </a:ext>
            </a:extLst>
          </p:cNvPr>
          <p:cNvSpPr txBox="1"/>
          <p:nvPr/>
        </p:nvSpPr>
        <p:spPr>
          <a:xfrm>
            <a:off x="460110" y="1244183"/>
            <a:ext cx="8713871" cy="369332"/>
          </a:xfrm>
          <a:prstGeom prst="rect">
            <a:avLst/>
          </a:prstGeom>
          <a:noFill/>
        </p:spPr>
        <p:txBody>
          <a:bodyPr wrap="square" rtlCol="0">
            <a:spAutoFit/>
          </a:bodyPr>
          <a:lstStyle/>
          <a:p>
            <a:r>
              <a:rPr lang="en-US" dirty="0"/>
              <a:t>6h window 4D-Var with FV3 dynamical core TLM/ADM but no physics.</a:t>
            </a:r>
          </a:p>
        </p:txBody>
      </p:sp>
    </p:spTree>
    <p:extLst>
      <p:ext uri="{BB962C8B-B14F-4D97-AF65-F5344CB8AC3E}">
        <p14:creationId xmlns:p14="http://schemas.microsoft.com/office/powerpoint/2010/main" val="1896207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BC01-A418-8C40-869E-D45B565FF880}"/>
              </a:ext>
            </a:extLst>
          </p:cNvPr>
          <p:cNvSpPr>
            <a:spLocks noGrp="1"/>
          </p:cNvSpPr>
          <p:nvPr>
            <p:ph type="title"/>
          </p:nvPr>
        </p:nvSpPr>
        <p:spPr/>
        <p:txBody>
          <a:bodyPr/>
          <a:lstStyle/>
          <a:p>
            <a:r>
              <a:rPr lang="en-US" dirty="0"/>
              <a:t>Upcoming work</a:t>
            </a:r>
          </a:p>
        </p:txBody>
      </p:sp>
      <p:sp>
        <p:nvSpPr>
          <p:cNvPr id="4" name="TextBox 3">
            <a:extLst>
              <a:ext uri="{FF2B5EF4-FFF2-40B4-BE49-F238E27FC236}">
                <a16:creationId xmlns:a16="http://schemas.microsoft.com/office/drawing/2014/main" id="{1629B4D7-56BD-744B-BC2B-D315D21410DC}"/>
              </a:ext>
            </a:extLst>
          </p:cNvPr>
          <p:cNvSpPr txBox="1"/>
          <p:nvPr/>
        </p:nvSpPr>
        <p:spPr>
          <a:xfrm>
            <a:off x="663677" y="1698966"/>
            <a:ext cx="10441858" cy="4093428"/>
          </a:xfrm>
          <a:prstGeom prst="rect">
            <a:avLst/>
          </a:prstGeom>
          <a:noFill/>
        </p:spPr>
        <p:txBody>
          <a:bodyPr wrap="square" rtlCol="0">
            <a:spAutoFit/>
          </a:bodyPr>
          <a:lstStyle/>
          <a:p>
            <a:r>
              <a:rPr lang="en-US" sz="2000" dirty="0"/>
              <a:t>JEDI DA</a:t>
            </a:r>
          </a:p>
          <a:p>
            <a:endParaRPr lang="en-US" sz="2000" dirty="0"/>
          </a:p>
          <a:p>
            <a:pPr marL="582613" indent="-349250">
              <a:buFont typeface="Arial" panose="020B0604020202020204" pitchFamily="34" charset="0"/>
              <a:buChar char="•"/>
            </a:pPr>
            <a:r>
              <a:rPr lang="en-US" sz="2000" dirty="0"/>
              <a:t>Develop native grid static B matrix for FV3-JEDI using BUMP (code sprint in August)</a:t>
            </a:r>
          </a:p>
          <a:p>
            <a:pPr marL="582613" indent="-349250">
              <a:buFont typeface="Arial" panose="020B0604020202020204" pitchFamily="34" charset="0"/>
              <a:buChar char="•"/>
            </a:pPr>
            <a:r>
              <a:rPr lang="en-US" sz="2000" dirty="0"/>
              <a:t>Complete interfacing to full FV3-GFS and GEOS models.</a:t>
            </a:r>
          </a:p>
          <a:p>
            <a:pPr marL="582613" indent="-349250">
              <a:buFont typeface="Arial" panose="020B0604020202020204" pitchFamily="34" charset="0"/>
              <a:buChar char="•"/>
            </a:pPr>
            <a:r>
              <a:rPr lang="en-US" sz="2000" dirty="0"/>
              <a:t>Complete interfacing to UFO (conventional, radiances and GNSS-RO).</a:t>
            </a:r>
          </a:p>
          <a:p>
            <a:pPr marL="582613" indent="-349250">
              <a:buFont typeface="Arial" panose="020B0604020202020204" pitchFamily="34" charset="0"/>
              <a:buChar char="•"/>
            </a:pPr>
            <a:r>
              <a:rPr lang="en-US" sz="2000" dirty="0"/>
              <a:t>Implement full TLM/ADM physics from GEOS.</a:t>
            </a:r>
          </a:p>
          <a:p>
            <a:endParaRPr lang="en-US" sz="2000" dirty="0"/>
          </a:p>
          <a:p>
            <a:r>
              <a:rPr lang="en-US" sz="2000" dirty="0"/>
              <a:t>FV3JEDI-TLM &amp; Adjoint</a:t>
            </a:r>
          </a:p>
          <a:p>
            <a:endParaRPr lang="en-US" sz="2000" dirty="0"/>
          </a:p>
          <a:p>
            <a:pPr marL="582613" indent="-349250">
              <a:buFont typeface="Arial" panose="020B0604020202020204" pitchFamily="34" charset="0"/>
              <a:buChar char="•"/>
            </a:pPr>
            <a:r>
              <a:rPr lang="en-US" sz="2000" dirty="0"/>
              <a:t>Refine some of the Tapenade generated code to reduce in-loop checkpointing.</a:t>
            </a:r>
          </a:p>
          <a:p>
            <a:pPr marL="582613" indent="-349250">
              <a:buFont typeface="Arial" panose="020B0604020202020204" pitchFamily="34" charset="0"/>
              <a:buChar char="•"/>
            </a:pPr>
            <a:r>
              <a:rPr lang="en-US" sz="2000" dirty="0"/>
              <a:t>Implement custom checkpointing for the physics linearized using Tapenade.</a:t>
            </a:r>
          </a:p>
          <a:p>
            <a:pPr marL="582613" indent="-349250">
              <a:buFont typeface="Arial" panose="020B0604020202020204" pitchFamily="34" charset="0"/>
              <a:buChar char="•"/>
            </a:pPr>
            <a:r>
              <a:rPr lang="en-US" sz="2000" dirty="0"/>
              <a:t>Finish building and test a blended parallel approach…</a:t>
            </a:r>
          </a:p>
          <a:p>
            <a:pPr marL="582613" indent="-349250">
              <a:buFont typeface="Arial" panose="020B0604020202020204" pitchFamily="34" charset="0"/>
              <a:buChar char="•"/>
            </a:pPr>
            <a:endParaRPr lang="en-US" sz="2000" dirty="0"/>
          </a:p>
        </p:txBody>
      </p:sp>
    </p:spTree>
    <p:extLst>
      <p:ext uri="{BB962C8B-B14F-4D97-AF65-F5344CB8AC3E}">
        <p14:creationId xmlns:p14="http://schemas.microsoft.com/office/powerpoint/2010/main" val="240334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3CE207B-67B6-2346-912D-B7029A3F361A}"/>
              </a:ext>
            </a:extLst>
          </p:cNvPr>
          <p:cNvPicPr>
            <a:picLocks noChangeAspect="1"/>
          </p:cNvPicPr>
          <p:nvPr/>
        </p:nvPicPr>
        <p:blipFill>
          <a:blip r:embed="rId2"/>
          <a:stretch>
            <a:fillRect/>
          </a:stretch>
        </p:blipFill>
        <p:spPr>
          <a:xfrm>
            <a:off x="143974" y="1271930"/>
            <a:ext cx="7286871" cy="5465153"/>
          </a:xfrm>
          <a:prstGeom prst="rect">
            <a:avLst/>
          </a:prstGeom>
        </p:spPr>
      </p:pic>
      <p:sp>
        <p:nvSpPr>
          <p:cNvPr id="2" name="Title 1">
            <a:extLst>
              <a:ext uri="{FF2B5EF4-FFF2-40B4-BE49-F238E27FC236}">
                <a16:creationId xmlns:a16="http://schemas.microsoft.com/office/drawing/2014/main" id="{6800C4FF-9C92-3F46-8B6C-0C4D1B1CEB2C}"/>
              </a:ext>
            </a:extLst>
          </p:cNvPr>
          <p:cNvSpPr>
            <a:spLocks noGrp="1"/>
          </p:cNvSpPr>
          <p:nvPr>
            <p:ph type="title"/>
          </p:nvPr>
        </p:nvSpPr>
        <p:spPr/>
        <p:txBody>
          <a:bodyPr/>
          <a:lstStyle/>
          <a:p>
            <a:r>
              <a:rPr lang="en-US" dirty="0"/>
              <a:t>Blended parallel approach</a:t>
            </a:r>
          </a:p>
        </p:txBody>
      </p:sp>
      <p:sp>
        <p:nvSpPr>
          <p:cNvPr id="6" name="TextBox 5">
            <a:extLst>
              <a:ext uri="{FF2B5EF4-FFF2-40B4-BE49-F238E27FC236}">
                <a16:creationId xmlns:a16="http://schemas.microsoft.com/office/drawing/2014/main" id="{F285981A-7D50-D34F-8F50-304E0840B8D1}"/>
              </a:ext>
            </a:extLst>
          </p:cNvPr>
          <p:cNvSpPr txBox="1"/>
          <p:nvPr/>
        </p:nvSpPr>
        <p:spPr>
          <a:xfrm rot="21396641">
            <a:off x="4536534" y="5555581"/>
            <a:ext cx="1911378" cy="369332"/>
          </a:xfrm>
          <a:prstGeom prst="rect">
            <a:avLst/>
          </a:prstGeom>
          <a:noFill/>
        </p:spPr>
        <p:txBody>
          <a:bodyPr wrap="square" rtlCol="0">
            <a:spAutoFit/>
          </a:bodyPr>
          <a:lstStyle/>
          <a:p>
            <a:r>
              <a:rPr lang="en-US" dirty="0">
                <a:solidFill>
                  <a:srgbClr val="FF0000"/>
                </a:solidFill>
              </a:rPr>
              <a:t>12km (Forecast)</a:t>
            </a:r>
          </a:p>
        </p:txBody>
      </p:sp>
      <p:sp>
        <p:nvSpPr>
          <p:cNvPr id="7" name="TextBox 6">
            <a:extLst>
              <a:ext uri="{FF2B5EF4-FFF2-40B4-BE49-F238E27FC236}">
                <a16:creationId xmlns:a16="http://schemas.microsoft.com/office/drawing/2014/main" id="{84119D50-9512-6143-858B-9C7E80FE5442}"/>
              </a:ext>
            </a:extLst>
          </p:cNvPr>
          <p:cNvSpPr txBox="1"/>
          <p:nvPr/>
        </p:nvSpPr>
        <p:spPr>
          <a:xfrm rot="21245128">
            <a:off x="3836682" y="5195929"/>
            <a:ext cx="2534771" cy="369332"/>
          </a:xfrm>
          <a:prstGeom prst="rect">
            <a:avLst/>
          </a:prstGeom>
          <a:noFill/>
        </p:spPr>
        <p:txBody>
          <a:bodyPr wrap="square" rtlCol="0">
            <a:spAutoFit/>
          </a:bodyPr>
          <a:lstStyle/>
          <a:p>
            <a:r>
              <a:rPr lang="en-US" dirty="0"/>
              <a:t>25km (current analysis)</a:t>
            </a:r>
          </a:p>
        </p:txBody>
      </p:sp>
      <p:sp>
        <p:nvSpPr>
          <p:cNvPr id="8" name="TextBox 7">
            <a:extLst>
              <a:ext uri="{FF2B5EF4-FFF2-40B4-BE49-F238E27FC236}">
                <a16:creationId xmlns:a16="http://schemas.microsoft.com/office/drawing/2014/main" id="{84218475-97F5-8143-89B3-B683A71E3943}"/>
              </a:ext>
            </a:extLst>
          </p:cNvPr>
          <p:cNvSpPr txBox="1"/>
          <p:nvPr/>
        </p:nvSpPr>
        <p:spPr>
          <a:xfrm>
            <a:off x="4834216" y="3067011"/>
            <a:ext cx="1754841" cy="923330"/>
          </a:xfrm>
          <a:prstGeom prst="rect">
            <a:avLst/>
          </a:prstGeom>
          <a:noFill/>
        </p:spPr>
        <p:txBody>
          <a:bodyPr wrap="square" rtlCol="0">
            <a:spAutoFit/>
          </a:bodyPr>
          <a:lstStyle/>
          <a:p>
            <a:r>
              <a:rPr lang="en-US" dirty="0"/>
              <a:t>Equivalent to range of ECMWF inner loops.</a:t>
            </a:r>
          </a:p>
        </p:txBody>
      </p:sp>
      <p:sp>
        <p:nvSpPr>
          <p:cNvPr id="9" name="TextBox 8">
            <a:extLst>
              <a:ext uri="{FF2B5EF4-FFF2-40B4-BE49-F238E27FC236}">
                <a16:creationId xmlns:a16="http://schemas.microsoft.com/office/drawing/2014/main" id="{8CC1DF6B-6FCF-C54F-AB4C-0D3981EAEBFE}"/>
              </a:ext>
            </a:extLst>
          </p:cNvPr>
          <p:cNvSpPr txBox="1"/>
          <p:nvPr/>
        </p:nvSpPr>
        <p:spPr>
          <a:xfrm>
            <a:off x="5581872" y="1277575"/>
            <a:ext cx="1922929" cy="369332"/>
          </a:xfrm>
          <a:prstGeom prst="rect">
            <a:avLst/>
          </a:prstGeom>
          <a:noFill/>
        </p:spPr>
        <p:txBody>
          <a:bodyPr wrap="square" rtlCol="0">
            <a:spAutoFit/>
          </a:bodyPr>
          <a:lstStyle/>
          <a:p>
            <a:r>
              <a:rPr lang="en-US" dirty="0"/>
              <a:t>5400 in operations</a:t>
            </a:r>
          </a:p>
        </p:txBody>
      </p:sp>
      <p:cxnSp>
        <p:nvCxnSpPr>
          <p:cNvPr id="11" name="Straight Arrow Connector 10">
            <a:extLst>
              <a:ext uri="{FF2B5EF4-FFF2-40B4-BE49-F238E27FC236}">
                <a16:creationId xmlns:a16="http://schemas.microsoft.com/office/drawing/2014/main" id="{9F33E62A-5579-924B-BF47-31F57CAED4EC}"/>
              </a:ext>
            </a:extLst>
          </p:cNvPr>
          <p:cNvCxnSpPr/>
          <p:nvPr/>
        </p:nvCxnSpPr>
        <p:spPr>
          <a:xfrm>
            <a:off x="6677810" y="1646907"/>
            <a:ext cx="0" cy="1613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ight Brace 11">
            <a:extLst>
              <a:ext uri="{FF2B5EF4-FFF2-40B4-BE49-F238E27FC236}">
                <a16:creationId xmlns:a16="http://schemas.microsoft.com/office/drawing/2014/main" id="{C596E0B2-EAB4-7040-A97B-683DF4D4C65F}"/>
              </a:ext>
            </a:extLst>
          </p:cNvPr>
          <p:cNvSpPr/>
          <p:nvPr/>
        </p:nvSpPr>
        <p:spPr>
          <a:xfrm>
            <a:off x="6933303" y="1808272"/>
            <a:ext cx="497542" cy="2678844"/>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64FA15BC-D1E0-1C42-B3A6-4EDE8EAE5AA1}"/>
              </a:ext>
            </a:extLst>
          </p:cNvPr>
          <p:cNvSpPr txBox="1"/>
          <p:nvPr/>
        </p:nvSpPr>
        <p:spPr>
          <a:xfrm>
            <a:off x="7645877" y="1646907"/>
            <a:ext cx="4302864" cy="4801314"/>
          </a:xfrm>
          <a:prstGeom prst="rect">
            <a:avLst/>
          </a:prstGeom>
          <a:noFill/>
        </p:spPr>
        <p:txBody>
          <a:bodyPr wrap="square" rtlCol="0">
            <a:spAutoFit/>
          </a:bodyPr>
          <a:lstStyle/>
          <a:p>
            <a:r>
              <a:rPr lang="en-US" dirty="0"/>
              <a:t>These are potential target resolutions for inner loops of an incremental 4D-Var. </a:t>
            </a:r>
          </a:p>
          <a:p>
            <a:endParaRPr lang="en-US" dirty="0"/>
          </a:p>
          <a:p>
            <a:r>
              <a:rPr lang="en-US" dirty="0"/>
              <a:t>Using all the available cores is going to be key. However, seven halo points for every one compute grid point is not going to scale well.</a:t>
            </a:r>
          </a:p>
          <a:p>
            <a:endParaRPr lang="en-US" dirty="0"/>
          </a:p>
          <a:p>
            <a:r>
              <a:rPr lang="en-US" dirty="0"/>
              <a:t>It will be helpful for dynamical cores to utilize OpenMP as well as MPI domain decomposition. Some balance then needs to be struck between the number cores directed to each.</a:t>
            </a:r>
          </a:p>
          <a:p>
            <a:endParaRPr lang="en-US" dirty="0"/>
          </a:p>
          <a:p>
            <a:r>
              <a:rPr lang="en-US" dirty="0"/>
              <a:t>Fortunately FV3 uses MPI and has OpenMP embedded. Tapenade supports OpenMP but we haven’t tested it yet.</a:t>
            </a:r>
          </a:p>
        </p:txBody>
      </p:sp>
      <p:sp>
        <p:nvSpPr>
          <p:cNvPr id="14" name="TextBox 13">
            <a:extLst>
              <a:ext uri="{FF2B5EF4-FFF2-40B4-BE49-F238E27FC236}">
                <a16:creationId xmlns:a16="http://schemas.microsoft.com/office/drawing/2014/main" id="{042C3F99-7606-664A-B14B-02E789EA22FD}"/>
              </a:ext>
            </a:extLst>
          </p:cNvPr>
          <p:cNvSpPr txBox="1"/>
          <p:nvPr/>
        </p:nvSpPr>
        <p:spPr>
          <a:xfrm rot="19670403">
            <a:off x="3235060" y="3133664"/>
            <a:ext cx="981650" cy="369332"/>
          </a:xfrm>
          <a:prstGeom prst="rect">
            <a:avLst/>
          </a:prstGeom>
          <a:noFill/>
        </p:spPr>
        <p:txBody>
          <a:bodyPr wrap="square" rtlCol="0">
            <a:spAutoFit/>
          </a:bodyPr>
          <a:lstStyle/>
          <a:p>
            <a:r>
              <a:rPr lang="en-US" dirty="0">
                <a:solidFill>
                  <a:schemeClr val="accent6">
                    <a:lumMod val="75000"/>
                  </a:schemeClr>
                </a:solidFill>
              </a:rPr>
              <a:t>100km</a:t>
            </a:r>
          </a:p>
        </p:txBody>
      </p:sp>
      <p:sp>
        <p:nvSpPr>
          <p:cNvPr id="15" name="TextBox 14">
            <a:extLst>
              <a:ext uri="{FF2B5EF4-FFF2-40B4-BE49-F238E27FC236}">
                <a16:creationId xmlns:a16="http://schemas.microsoft.com/office/drawing/2014/main" id="{E6DD7997-B864-F948-B74A-0B3601F6671D}"/>
              </a:ext>
            </a:extLst>
          </p:cNvPr>
          <p:cNvSpPr txBox="1"/>
          <p:nvPr/>
        </p:nvSpPr>
        <p:spPr>
          <a:xfrm rot="20706692">
            <a:off x="3818379" y="4569342"/>
            <a:ext cx="981650" cy="369332"/>
          </a:xfrm>
          <a:prstGeom prst="rect">
            <a:avLst/>
          </a:prstGeom>
          <a:noFill/>
        </p:spPr>
        <p:txBody>
          <a:bodyPr wrap="square" rtlCol="0">
            <a:spAutoFit/>
          </a:bodyPr>
          <a:lstStyle/>
          <a:p>
            <a:r>
              <a:rPr lang="en-US" dirty="0">
                <a:solidFill>
                  <a:schemeClr val="accent5">
                    <a:lumMod val="75000"/>
                  </a:schemeClr>
                </a:solidFill>
              </a:rPr>
              <a:t>50km</a:t>
            </a:r>
          </a:p>
        </p:txBody>
      </p:sp>
      <p:cxnSp>
        <p:nvCxnSpPr>
          <p:cNvPr id="17" name="Straight Arrow Connector 16">
            <a:extLst>
              <a:ext uri="{FF2B5EF4-FFF2-40B4-BE49-F238E27FC236}">
                <a16:creationId xmlns:a16="http://schemas.microsoft.com/office/drawing/2014/main" id="{45479E36-2919-D542-8B50-8BA6BBFDBBE2}"/>
              </a:ext>
            </a:extLst>
          </p:cNvPr>
          <p:cNvCxnSpPr>
            <a:stCxn id="8" idx="0"/>
          </p:cNvCxnSpPr>
          <p:nvPr/>
        </p:nvCxnSpPr>
        <p:spPr>
          <a:xfrm flipV="1">
            <a:off x="5711637" y="2440283"/>
            <a:ext cx="124387" cy="626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B1C470-AA39-3E48-BB87-83DDD972C090}"/>
              </a:ext>
            </a:extLst>
          </p:cNvPr>
          <p:cNvCxnSpPr>
            <a:cxnSpLocks/>
          </p:cNvCxnSpPr>
          <p:nvPr/>
        </p:nvCxnSpPr>
        <p:spPr>
          <a:xfrm>
            <a:off x="5836024" y="3990341"/>
            <a:ext cx="199016" cy="496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8423C4E-BC40-E445-AC59-7BDDE16B5786}"/>
              </a:ext>
            </a:extLst>
          </p:cNvPr>
          <p:cNvSpPr txBox="1"/>
          <p:nvPr/>
        </p:nvSpPr>
        <p:spPr>
          <a:xfrm>
            <a:off x="200439" y="1232444"/>
            <a:ext cx="5270971" cy="369332"/>
          </a:xfrm>
          <a:prstGeom prst="rect">
            <a:avLst/>
          </a:prstGeom>
          <a:noFill/>
        </p:spPr>
        <p:txBody>
          <a:bodyPr wrap="square" rtlCol="0">
            <a:spAutoFit/>
          </a:bodyPr>
          <a:lstStyle/>
          <a:p>
            <a:r>
              <a:rPr lang="en-US" dirty="0"/>
              <a:t>FV3 has a halo of three grid points around each patch</a:t>
            </a:r>
          </a:p>
        </p:txBody>
      </p:sp>
    </p:spTree>
    <p:extLst>
      <p:ext uri="{BB962C8B-B14F-4D97-AF65-F5344CB8AC3E}">
        <p14:creationId xmlns:p14="http://schemas.microsoft.com/office/powerpoint/2010/main" val="137918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C97A-3CC7-1142-B903-8981C08F88F9}"/>
              </a:ext>
            </a:extLst>
          </p:cNvPr>
          <p:cNvSpPr>
            <a:spLocks noGrp="1"/>
          </p:cNvSpPr>
          <p:nvPr>
            <p:ph type="title"/>
          </p:nvPr>
        </p:nvSpPr>
        <p:spPr/>
        <p:txBody>
          <a:bodyPr/>
          <a:lstStyle/>
          <a:p>
            <a:r>
              <a:rPr lang="en-US" dirty="0"/>
              <a:t>Summary</a:t>
            </a:r>
          </a:p>
        </p:txBody>
      </p:sp>
      <p:sp>
        <p:nvSpPr>
          <p:cNvPr id="3" name="TextBox 2">
            <a:extLst>
              <a:ext uri="{FF2B5EF4-FFF2-40B4-BE49-F238E27FC236}">
                <a16:creationId xmlns:a16="http://schemas.microsoft.com/office/drawing/2014/main" id="{1E16FE99-CFF9-EA4B-872B-64A0F44A933A}"/>
              </a:ext>
            </a:extLst>
          </p:cNvPr>
          <p:cNvSpPr txBox="1"/>
          <p:nvPr/>
        </p:nvSpPr>
        <p:spPr>
          <a:xfrm>
            <a:off x="308546" y="1330621"/>
            <a:ext cx="11578653" cy="5324535"/>
          </a:xfrm>
          <a:prstGeom prst="rect">
            <a:avLst/>
          </a:prstGeom>
          <a:noFill/>
        </p:spPr>
        <p:txBody>
          <a:bodyPr wrap="square" rtlCol="0">
            <a:spAutoFit/>
          </a:bodyPr>
          <a:lstStyle/>
          <a:p>
            <a:pPr marL="342900" indent="-342900">
              <a:buFont typeface="Arial" panose="020B0604020202020204" pitchFamily="34" charset="0"/>
              <a:buChar char="•"/>
            </a:pPr>
            <a:r>
              <a:rPr lang="en-US" sz="2000" dirty="0"/>
              <a:t>Developing 4D-Var for a modern dynamical core has proven to be a significant challenge, due to the complex code structure, small time step and large memory requirements.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After almost a decade of use in the GEOS forecast model efficiency gains to FV3, paired with new software and hardware technologies, is making the possibility of FV3-based hybrid 4D-Var a reality.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 key new technology is the JEDI data assimilation system, which offers the ability to perform DA on the native grid, avoiding costly grid transforms.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a:t>JEDI </a:t>
            </a:r>
            <a:r>
              <a:rPr lang="en-US" sz="2000" dirty="0"/>
              <a:t>is being designed from the ‘bottom up’ ensuring that it’ll be extremely efficient and scale well.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Recent advances in automatic differentiation and custom built wrappers facilitate short development lead times, making dynamical core adjoint development less of a burden (physics is another matter).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4D-Var for the next generation of models is possible but challenging, and highly interdisciplinary. Advanced dynamical core developers should be aware of DA needs and the adjoint should be developed in tandem with the nonlinear model.</a:t>
            </a:r>
          </a:p>
        </p:txBody>
      </p:sp>
    </p:spTree>
    <p:extLst>
      <p:ext uri="{BB962C8B-B14F-4D97-AF65-F5344CB8AC3E}">
        <p14:creationId xmlns:p14="http://schemas.microsoft.com/office/powerpoint/2010/main" val="56983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3DCD-5C2A-DE49-BBB9-C64E4A96C528}"/>
              </a:ext>
            </a:extLst>
          </p:cNvPr>
          <p:cNvSpPr>
            <a:spLocks noGrp="1"/>
          </p:cNvSpPr>
          <p:nvPr>
            <p:ph type="title"/>
          </p:nvPr>
        </p:nvSpPr>
        <p:spPr/>
        <p:txBody>
          <a:bodyPr/>
          <a:lstStyle/>
          <a:p>
            <a:r>
              <a:rPr lang="en-US" dirty="0"/>
              <a:t>FV3 in JEDI</a:t>
            </a:r>
          </a:p>
        </p:txBody>
      </p:sp>
      <p:sp>
        <p:nvSpPr>
          <p:cNvPr id="4" name="TextBox 3">
            <a:extLst>
              <a:ext uri="{FF2B5EF4-FFF2-40B4-BE49-F238E27FC236}">
                <a16:creationId xmlns:a16="http://schemas.microsoft.com/office/drawing/2014/main" id="{4C5CD02C-5470-304F-A657-4E90E127EA3B}"/>
              </a:ext>
            </a:extLst>
          </p:cNvPr>
          <p:cNvSpPr txBox="1"/>
          <p:nvPr/>
        </p:nvSpPr>
        <p:spPr>
          <a:xfrm rot="16200000">
            <a:off x="6555528" y="3595448"/>
            <a:ext cx="1450183" cy="954107"/>
          </a:xfrm>
          <a:prstGeom prst="rect">
            <a:avLst/>
          </a:prstGeom>
          <a:noFill/>
        </p:spPr>
        <p:txBody>
          <a:bodyPr wrap="square" rtlCol="0">
            <a:spAutoFit/>
          </a:bodyPr>
          <a:lstStyle/>
          <a:p>
            <a:r>
              <a:rPr lang="en-US" dirty="0">
                <a:solidFill>
                  <a:schemeClr val="accent6">
                    <a:lumMod val="75000"/>
                  </a:schemeClr>
                </a:solidFill>
              </a:rPr>
              <a:t>Interpolation </a:t>
            </a:r>
          </a:p>
          <a:p>
            <a:endParaRPr lang="en-US" sz="100" dirty="0">
              <a:solidFill>
                <a:schemeClr val="accent6">
                  <a:lumMod val="75000"/>
                </a:schemeClr>
              </a:solidFill>
            </a:endParaRPr>
          </a:p>
          <a:p>
            <a:endParaRPr lang="en-US" dirty="0">
              <a:solidFill>
                <a:schemeClr val="accent6">
                  <a:lumMod val="75000"/>
                </a:schemeClr>
              </a:solidFill>
            </a:endParaRPr>
          </a:p>
          <a:p>
            <a:r>
              <a:rPr lang="en-US" dirty="0">
                <a:solidFill>
                  <a:schemeClr val="accent6">
                    <a:lumMod val="75000"/>
                  </a:schemeClr>
                </a:solidFill>
              </a:rPr>
              <a:t>innovations</a:t>
            </a:r>
          </a:p>
        </p:txBody>
      </p:sp>
      <p:sp>
        <p:nvSpPr>
          <p:cNvPr id="5" name="TextBox 4">
            <a:extLst>
              <a:ext uri="{FF2B5EF4-FFF2-40B4-BE49-F238E27FC236}">
                <a16:creationId xmlns:a16="http://schemas.microsoft.com/office/drawing/2014/main" id="{8867FB5B-EFD4-5E45-9727-AC11B6C59D4B}"/>
              </a:ext>
            </a:extLst>
          </p:cNvPr>
          <p:cNvSpPr txBox="1"/>
          <p:nvPr/>
        </p:nvSpPr>
        <p:spPr>
          <a:xfrm>
            <a:off x="2536996" y="2396472"/>
            <a:ext cx="2150533" cy="982134"/>
          </a:xfrm>
          <a:prstGeom prst="rect">
            <a:avLst/>
          </a:prstGeom>
          <a:solidFill>
            <a:schemeClr val="accent6">
              <a:lumMod val="75000"/>
            </a:schemeClr>
          </a:solidFill>
          <a:ln>
            <a:solidFill>
              <a:schemeClr val="accent6">
                <a:lumMod val="50000"/>
              </a:schemeClr>
            </a:solidFill>
          </a:ln>
        </p:spPr>
        <p:txBody>
          <a:bodyPr wrap="square" rtlCol="0" anchor="ctr" anchorCtr="0">
            <a:noAutofit/>
          </a:bodyPr>
          <a:lstStyle/>
          <a:p>
            <a:pPr algn="ctr"/>
            <a:r>
              <a:rPr lang="en-US" sz="2000" b="1" dirty="0">
                <a:solidFill>
                  <a:schemeClr val="bg1"/>
                </a:solidFill>
              </a:rPr>
              <a:t>GEOMETRY</a:t>
            </a:r>
          </a:p>
        </p:txBody>
      </p:sp>
      <p:sp>
        <p:nvSpPr>
          <p:cNvPr id="6" name="TextBox 5">
            <a:extLst>
              <a:ext uri="{FF2B5EF4-FFF2-40B4-BE49-F238E27FC236}">
                <a16:creationId xmlns:a16="http://schemas.microsoft.com/office/drawing/2014/main" id="{8EFAB787-FBC8-4740-9B3A-9203BB5CF592}"/>
              </a:ext>
            </a:extLst>
          </p:cNvPr>
          <p:cNvSpPr txBox="1"/>
          <p:nvPr/>
        </p:nvSpPr>
        <p:spPr>
          <a:xfrm>
            <a:off x="5866951" y="2396472"/>
            <a:ext cx="2150533" cy="982134"/>
          </a:xfrm>
          <a:prstGeom prst="rect">
            <a:avLst/>
          </a:prstGeom>
          <a:solidFill>
            <a:schemeClr val="accent6">
              <a:lumMod val="75000"/>
            </a:schemeClr>
          </a:solidFill>
          <a:ln>
            <a:solidFill>
              <a:schemeClr val="accent6">
                <a:lumMod val="75000"/>
              </a:schemeClr>
            </a:solidFill>
          </a:ln>
        </p:spPr>
        <p:txBody>
          <a:bodyPr wrap="square" rtlCol="0" anchor="ctr" anchorCtr="0">
            <a:noAutofit/>
          </a:bodyPr>
          <a:lstStyle/>
          <a:p>
            <a:pPr algn="ctr"/>
            <a:r>
              <a:rPr lang="en-US" sz="2000" b="1" dirty="0">
                <a:solidFill>
                  <a:schemeClr val="bg1"/>
                </a:solidFill>
              </a:rPr>
              <a:t>INCREMENT &amp; STATE</a:t>
            </a:r>
          </a:p>
          <a:p>
            <a:pPr algn="ctr"/>
            <a:r>
              <a:rPr lang="en-US" sz="2000" b="1" dirty="0">
                <a:solidFill>
                  <a:schemeClr val="bg1"/>
                </a:solidFill>
              </a:rPr>
              <a:t>(FIELDS)</a:t>
            </a:r>
          </a:p>
        </p:txBody>
      </p:sp>
      <p:sp>
        <p:nvSpPr>
          <p:cNvPr id="7" name="TextBox 6">
            <a:extLst>
              <a:ext uri="{FF2B5EF4-FFF2-40B4-BE49-F238E27FC236}">
                <a16:creationId xmlns:a16="http://schemas.microsoft.com/office/drawing/2014/main" id="{B726ADA8-2827-B244-8980-FF1E054F8C29}"/>
              </a:ext>
            </a:extLst>
          </p:cNvPr>
          <p:cNvSpPr txBox="1"/>
          <p:nvPr/>
        </p:nvSpPr>
        <p:spPr>
          <a:xfrm>
            <a:off x="9325585" y="2990764"/>
            <a:ext cx="2150533" cy="1242137"/>
          </a:xfrm>
          <a:prstGeom prst="rect">
            <a:avLst/>
          </a:prstGeom>
          <a:solidFill>
            <a:schemeClr val="accent6">
              <a:lumMod val="75000"/>
            </a:schemeClr>
          </a:solidFill>
          <a:ln>
            <a:solidFill>
              <a:schemeClr val="accent6">
                <a:lumMod val="75000"/>
              </a:schemeClr>
            </a:solidFill>
          </a:ln>
        </p:spPr>
        <p:txBody>
          <a:bodyPr wrap="square" rtlCol="0" anchor="ctr" anchorCtr="0">
            <a:noAutofit/>
          </a:bodyPr>
          <a:lstStyle/>
          <a:p>
            <a:pPr algn="ctr"/>
            <a:r>
              <a:rPr lang="en-US" sz="2000" b="1" dirty="0">
                <a:solidFill>
                  <a:schemeClr val="bg1"/>
                </a:solidFill>
              </a:rPr>
              <a:t>COVARIANCE MATRIX B &amp; LOCALIZATION</a:t>
            </a:r>
          </a:p>
        </p:txBody>
      </p:sp>
      <p:sp>
        <p:nvSpPr>
          <p:cNvPr id="8" name="TextBox 7">
            <a:extLst>
              <a:ext uri="{FF2B5EF4-FFF2-40B4-BE49-F238E27FC236}">
                <a16:creationId xmlns:a16="http://schemas.microsoft.com/office/drawing/2014/main" id="{2FAFFAA5-355C-0245-9C4D-7F7250287F76}"/>
              </a:ext>
            </a:extLst>
          </p:cNvPr>
          <p:cNvSpPr txBox="1"/>
          <p:nvPr/>
        </p:nvSpPr>
        <p:spPr>
          <a:xfrm>
            <a:off x="9325584" y="1691842"/>
            <a:ext cx="2150533" cy="982134"/>
          </a:xfrm>
          <a:prstGeom prst="rect">
            <a:avLst/>
          </a:prstGeom>
          <a:solidFill>
            <a:schemeClr val="accent6">
              <a:lumMod val="75000"/>
            </a:schemeClr>
          </a:solidFill>
          <a:ln>
            <a:solidFill>
              <a:schemeClr val="accent6">
                <a:lumMod val="75000"/>
              </a:schemeClr>
            </a:solidFill>
          </a:ln>
        </p:spPr>
        <p:txBody>
          <a:bodyPr wrap="square" rtlCol="0" anchor="ctr" anchorCtr="0">
            <a:noAutofit/>
          </a:bodyPr>
          <a:lstStyle/>
          <a:p>
            <a:pPr algn="ctr"/>
            <a:r>
              <a:rPr lang="en-US" sz="2000" b="1" dirty="0">
                <a:solidFill>
                  <a:schemeClr val="bg1"/>
                </a:solidFill>
              </a:rPr>
              <a:t>GEOS/FV3GFS</a:t>
            </a:r>
          </a:p>
          <a:p>
            <a:pPr algn="ctr"/>
            <a:endParaRPr lang="en-US" sz="600" dirty="0">
              <a:solidFill>
                <a:schemeClr val="bg1"/>
              </a:solidFill>
            </a:endParaRPr>
          </a:p>
          <a:p>
            <a:pPr algn="ctr"/>
            <a:r>
              <a:rPr lang="en-US" sz="2000" b="1" dirty="0">
                <a:solidFill>
                  <a:schemeClr val="bg1"/>
                </a:solidFill>
              </a:rPr>
              <a:t>TLM &amp; ADJOINT</a:t>
            </a:r>
          </a:p>
        </p:txBody>
      </p:sp>
      <p:sp>
        <p:nvSpPr>
          <p:cNvPr id="9" name="Oval 8">
            <a:extLst>
              <a:ext uri="{FF2B5EF4-FFF2-40B4-BE49-F238E27FC236}">
                <a16:creationId xmlns:a16="http://schemas.microsoft.com/office/drawing/2014/main" id="{2614F7C1-637D-4147-A1EF-E121DFA0305D}"/>
              </a:ext>
            </a:extLst>
          </p:cNvPr>
          <p:cNvSpPr/>
          <p:nvPr/>
        </p:nvSpPr>
        <p:spPr>
          <a:xfrm>
            <a:off x="4120872" y="4893360"/>
            <a:ext cx="1773768" cy="173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OOPS</a:t>
            </a:r>
          </a:p>
        </p:txBody>
      </p:sp>
      <p:sp>
        <p:nvSpPr>
          <p:cNvPr id="10" name="Oval 9">
            <a:extLst>
              <a:ext uri="{FF2B5EF4-FFF2-40B4-BE49-F238E27FC236}">
                <a16:creationId xmlns:a16="http://schemas.microsoft.com/office/drawing/2014/main" id="{39809318-C78C-134D-A1D8-536847A0F668}"/>
              </a:ext>
            </a:extLst>
          </p:cNvPr>
          <p:cNvSpPr/>
          <p:nvPr/>
        </p:nvSpPr>
        <p:spPr>
          <a:xfrm>
            <a:off x="6398233" y="4868369"/>
            <a:ext cx="1773768" cy="173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UFO</a:t>
            </a:r>
          </a:p>
        </p:txBody>
      </p:sp>
      <p:sp>
        <p:nvSpPr>
          <p:cNvPr id="11" name="Right Arrow 10">
            <a:extLst>
              <a:ext uri="{FF2B5EF4-FFF2-40B4-BE49-F238E27FC236}">
                <a16:creationId xmlns:a16="http://schemas.microsoft.com/office/drawing/2014/main" id="{4DFE20C9-EFDF-9D42-A122-9036EE9D91A6}"/>
              </a:ext>
            </a:extLst>
          </p:cNvPr>
          <p:cNvSpPr/>
          <p:nvPr/>
        </p:nvSpPr>
        <p:spPr>
          <a:xfrm>
            <a:off x="4846718" y="2793490"/>
            <a:ext cx="922869" cy="19727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a:extLst>
              <a:ext uri="{FF2B5EF4-FFF2-40B4-BE49-F238E27FC236}">
                <a16:creationId xmlns:a16="http://schemas.microsoft.com/office/drawing/2014/main" id="{E3526DE5-B6F7-424A-8764-B502AD827226}"/>
              </a:ext>
            </a:extLst>
          </p:cNvPr>
          <p:cNvSpPr/>
          <p:nvPr/>
        </p:nvSpPr>
        <p:spPr>
          <a:xfrm rot="19979594" flipV="1">
            <a:off x="8145792" y="2521327"/>
            <a:ext cx="1046812" cy="135948"/>
          </a:xfrm>
          <a:prstGeom prst="lef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a:extLst>
              <a:ext uri="{FF2B5EF4-FFF2-40B4-BE49-F238E27FC236}">
                <a16:creationId xmlns:a16="http://schemas.microsoft.com/office/drawing/2014/main" id="{4D00E65C-78D3-4C4C-848A-E057E1A56C72}"/>
              </a:ext>
            </a:extLst>
          </p:cNvPr>
          <p:cNvSpPr/>
          <p:nvPr/>
        </p:nvSpPr>
        <p:spPr>
          <a:xfrm rot="1484404" flipV="1">
            <a:off x="8145791" y="3223654"/>
            <a:ext cx="1046812" cy="135948"/>
          </a:xfrm>
          <a:prstGeom prst="lef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32F94AD-0D8B-6D44-9D4C-0DF312F071B2}"/>
              </a:ext>
            </a:extLst>
          </p:cNvPr>
          <p:cNvSpPr/>
          <p:nvPr/>
        </p:nvSpPr>
        <p:spPr>
          <a:xfrm>
            <a:off x="8932275" y="4868369"/>
            <a:ext cx="1773768" cy="173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IODA</a:t>
            </a:r>
          </a:p>
        </p:txBody>
      </p:sp>
      <p:sp>
        <p:nvSpPr>
          <p:cNvPr id="15" name="Left-Right Arrow 14">
            <a:extLst>
              <a:ext uri="{FF2B5EF4-FFF2-40B4-BE49-F238E27FC236}">
                <a16:creationId xmlns:a16="http://schemas.microsoft.com/office/drawing/2014/main" id="{1D86C25A-BE64-4F43-9C08-0F2577CB3B0E}"/>
              </a:ext>
            </a:extLst>
          </p:cNvPr>
          <p:cNvSpPr/>
          <p:nvPr/>
        </p:nvSpPr>
        <p:spPr>
          <a:xfrm rot="16200000">
            <a:off x="6746083" y="4044779"/>
            <a:ext cx="1078068" cy="181504"/>
          </a:xfrm>
          <a:prstGeom prst="leftRightArrow">
            <a:avLst/>
          </a:prstGeom>
          <a:gradFill flip="none" rotWithShape="1">
            <a:gsLst>
              <a:gs pos="1000">
                <a:schemeClr val="accent5">
                  <a:lumMod val="75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a:extLst>
              <a:ext uri="{FF2B5EF4-FFF2-40B4-BE49-F238E27FC236}">
                <a16:creationId xmlns:a16="http://schemas.microsoft.com/office/drawing/2014/main" id="{C9971C70-1CFC-E742-96F3-9591C51AB182}"/>
              </a:ext>
            </a:extLst>
          </p:cNvPr>
          <p:cNvSpPr/>
          <p:nvPr/>
        </p:nvSpPr>
        <p:spPr>
          <a:xfrm rot="10800000">
            <a:off x="8257476" y="5653396"/>
            <a:ext cx="553411" cy="1693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49FF3B1C-04A4-2048-AC7C-9DD37B7AED08}"/>
              </a:ext>
            </a:extLst>
          </p:cNvPr>
          <p:cNvSpPr/>
          <p:nvPr/>
        </p:nvSpPr>
        <p:spPr>
          <a:xfrm>
            <a:off x="5980115" y="5653397"/>
            <a:ext cx="348111" cy="169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a:extLst>
              <a:ext uri="{FF2B5EF4-FFF2-40B4-BE49-F238E27FC236}">
                <a16:creationId xmlns:a16="http://schemas.microsoft.com/office/drawing/2014/main" id="{D0B45BF8-1B51-5048-8569-D680D99FF35E}"/>
              </a:ext>
            </a:extLst>
          </p:cNvPr>
          <p:cNvSpPr/>
          <p:nvPr/>
        </p:nvSpPr>
        <p:spPr>
          <a:xfrm rot="17958819">
            <a:off x="5298172" y="4099246"/>
            <a:ext cx="1225651" cy="160513"/>
          </a:xfrm>
          <a:prstGeom prst="leftRightArrow">
            <a:avLst/>
          </a:prstGeom>
          <a:gradFill flip="none" rotWithShape="1">
            <a:gsLst>
              <a:gs pos="1000">
                <a:schemeClr val="accent5">
                  <a:lumMod val="75000"/>
                </a:schemeClr>
              </a:gs>
              <a:gs pos="100000">
                <a:schemeClr val="accent6">
                  <a:lumMod val="75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Brace 18">
            <a:extLst>
              <a:ext uri="{FF2B5EF4-FFF2-40B4-BE49-F238E27FC236}">
                <a16:creationId xmlns:a16="http://schemas.microsoft.com/office/drawing/2014/main" id="{E3C21A49-F20F-2E42-A9CF-B2912B1E3E27}"/>
              </a:ext>
            </a:extLst>
          </p:cNvPr>
          <p:cNvSpPr/>
          <p:nvPr/>
        </p:nvSpPr>
        <p:spPr>
          <a:xfrm>
            <a:off x="1988358" y="1852209"/>
            <a:ext cx="548638" cy="2302447"/>
          </a:xfrm>
          <a:prstGeom prst="lef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a:extLst>
              <a:ext uri="{FF2B5EF4-FFF2-40B4-BE49-F238E27FC236}">
                <a16:creationId xmlns:a16="http://schemas.microsoft.com/office/drawing/2014/main" id="{37409D41-726B-EB41-9768-B974F8FC3DF3}"/>
              </a:ext>
            </a:extLst>
          </p:cNvPr>
          <p:cNvSpPr/>
          <p:nvPr/>
        </p:nvSpPr>
        <p:spPr>
          <a:xfrm>
            <a:off x="3088260" y="4674565"/>
            <a:ext cx="490934" cy="207344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E31B3EA8-1FDB-D146-B9EB-8778B1076CC6}"/>
              </a:ext>
            </a:extLst>
          </p:cNvPr>
          <p:cNvSpPr txBox="1"/>
          <p:nvPr/>
        </p:nvSpPr>
        <p:spPr>
          <a:xfrm>
            <a:off x="799652" y="2256185"/>
            <a:ext cx="1376181" cy="1200329"/>
          </a:xfrm>
          <a:prstGeom prst="rect">
            <a:avLst/>
          </a:prstGeom>
          <a:noFill/>
        </p:spPr>
        <p:txBody>
          <a:bodyPr wrap="square" rtlCol="0">
            <a:spAutoFit/>
          </a:bodyPr>
          <a:lstStyle/>
          <a:p>
            <a:pPr algn="ctr"/>
            <a:r>
              <a:rPr lang="en-US" sz="2400" dirty="0">
                <a:solidFill>
                  <a:schemeClr val="accent6">
                    <a:lumMod val="75000"/>
                  </a:schemeClr>
                </a:solidFill>
              </a:rPr>
              <a:t>MODEL</a:t>
            </a:r>
          </a:p>
          <a:p>
            <a:pPr algn="ctr"/>
            <a:r>
              <a:rPr lang="en-US" sz="2400" dirty="0">
                <a:solidFill>
                  <a:schemeClr val="accent6">
                    <a:lumMod val="75000"/>
                  </a:schemeClr>
                </a:solidFill>
              </a:rPr>
              <a:t>LAYER</a:t>
            </a:r>
          </a:p>
          <a:p>
            <a:pPr algn="ctr"/>
            <a:r>
              <a:rPr lang="en-US" sz="2400" dirty="0">
                <a:solidFill>
                  <a:schemeClr val="accent6">
                    <a:lumMod val="75000"/>
                  </a:schemeClr>
                </a:solidFill>
              </a:rPr>
              <a:t>CLASSES</a:t>
            </a:r>
          </a:p>
        </p:txBody>
      </p:sp>
      <p:sp>
        <p:nvSpPr>
          <p:cNvPr id="22" name="TextBox 21">
            <a:extLst>
              <a:ext uri="{FF2B5EF4-FFF2-40B4-BE49-F238E27FC236}">
                <a16:creationId xmlns:a16="http://schemas.microsoft.com/office/drawing/2014/main" id="{2E6B9181-2836-0842-913B-0201A36C1254}"/>
              </a:ext>
            </a:extLst>
          </p:cNvPr>
          <p:cNvSpPr txBox="1"/>
          <p:nvPr/>
        </p:nvSpPr>
        <p:spPr>
          <a:xfrm>
            <a:off x="797640" y="5346914"/>
            <a:ext cx="2334548" cy="830997"/>
          </a:xfrm>
          <a:prstGeom prst="rect">
            <a:avLst/>
          </a:prstGeom>
          <a:noFill/>
        </p:spPr>
        <p:txBody>
          <a:bodyPr wrap="square" rtlCol="0">
            <a:spAutoFit/>
          </a:bodyPr>
          <a:lstStyle/>
          <a:p>
            <a:pPr algn="ctr"/>
            <a:r>
              <a:rPr lang="en-US" sz="2400" dirty="0">
                <a:solidFill>
                  <a:schemeClr val="accent1">
                    <a:lumMod val="75000"/>
                  </a:schemeClr>
                </a:solidFill>
              </a:rPr>
              <a:t>JEDI LAYER</a:t>
            </a:r>
          </a:p>
          <a:p>
            <a:pPr algn="ctr"/>
            <a:r>
              <a:rPr lang="en-US" sz="2400" dirty="0">
                <a:solidFill>
                  <a:schemeClr val="accent1">
                    <a:lumMod val="75000"/>
                  </a:schemeClr>
                </a:solidFill>
              </a:rPr>
              <a:t>(model agnostic)</a:t>
            </a:r>
          </a:p>
        </p:txBody>
      </p:sp>
      <p:sp>
        <p:nvSpPr>
          <p:cNvPr id="23" name="Left-Right Arrow 22">
            <a:extLst>
              <a:ext uri="{FF2B5EF4-FFF2-40B4-BE49-F238E27FC236}">
                <a16:creationId xmlns:a16="http://schemas.microsoft.com/office/drawing/2014/main" id="{C662A8D7-2BC9-514D-B294-93A3359C13EB}"/>
              </a:ext>
            </a:extLst>
          </p:cNvPr>
          <p:cNvSpPr/>
          <p:nvPr/>
        </p:nvSpPr>
        <p:spPr>
          <a:xfrm rot="13250093">
            <a:off x="7690224" y="4177530"/>
            <a:ext cx="1840995" cy="172701"/>
          </a:xfrm>
          <a:prstGeom prst="leftRightArrow">
            <a:avLst/>
          </a:prstGeom>
          <a:gradFill flip="none" rotWithShape="1">
            <a:gsLst>
              <a:gs pos="1000">
                <a:schemeClr val="accent5">
                  <a:lumMod val="75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B42D9F7-7AB3-D342-A84A-7231B7C1AEBE}"/>
              </a:ext>
            </a:extLst>
          </p:cNvPr>
          <p:cNvSpPr txBox="1"/>
          <p:nvPr/>
        </p:nvSpPr>
        <p:spPr>
          <a:xfrm rot="2469470">
            <a:off x="8207184" y="4068610"/>
            <a:ext cx="1450183" cy="369332"/>
          </a:xfrm>
          <a:prstGeom prst="rect">
            <a:avLst/>
          </a:prstGeom>
          <a:noFill/>
        </p:spPr>
        <p:txBody>
          <a:bodyPr wrap="square" rtlCol="0">
            <a:spAutoFit/>
          </a:bodyPr>
          <a:lstStyle/>
          <a:p>
            <a:r>
              <a:rPr lang="en-US" dirty="0">
                <a:solidFill>
                  <a:schemeClr val="accent6">
                    <a:lumMod val="75000"/>
                  </a:schemeClr>
                </a:solidFill>
              </a:rPr>
              <a:t>Locations</a:t>
            </a:r>
          </a:p>
        </p:txBody>
      </p:sp>
      <p:sp>
        <p:nvSpPr>
          <p:cNvPr id="25" name="TextBox 24">
            <a:extLst>
              <a:ext uri="{FF2B5EF4-FFF2-40B4-BE49-F238E27FC236}">
                <a16:creationId xmlns:a16="http://schemas.microsoft.com/office/drawing/2014/main" id="{EDF330AA-0A8F-2044-A19E-8F5F3E9A30AE}"/>
              </a:ext>
            </a:extLst>
          </p:cNvPr>
          <p:cNvSpPr txBox="1"/>
          <p:nvPr/>
        </p:nvSpPr>
        <p:spPr>
          <a:xfrm rot="18015464">
            <a:off x="4526847" y="3608862"/>
            <a:ext cx="1777083" cy="923330"/>
          </a:xfrm>
          <a:prstGeom prst="rect">
            <a:avLst/>
          </a:prstGeom>
          <a:noFill/>
        </p:spPr>
        <p:txBody>
          <a:bodyPr wrap="square" rtlCol="0">
            <a:spAutoFit/>
          </a:bodyPr>
          <a:lstStyle/>
          <a:p>
            <a:pPr algn="ctr"/>
            <a:r>
              <a:rPr lang="en-US" dirty="0">
                <a:solidFill>
                  <a:schemeClr val="accent6">
                    <a:lumMod val="75000"/>
                  </a:schemeClr>
                </a:solidFill>
              </a:rPr>
              <a:t>Solver/linear algebra instructions</a:t>
            </a:r>
          </a:p>
        </p:txBody>
      </p:sp>
      <p:sp>
        <p:nvSpPr>
          <p:cNvPr id="26" name="Rounded Rectangle 25">
            <a:extLst>
              <a:ext uri="{FF2B5EF4-FFF2-40B4-BE49-F238E27FC236}">
                <a16:creationId xmlns:a16="http://schemas.microsoft.com/office/drawing/2014/main" id="{CD33151E-B980-0C49-AAE2-BD2505685A38}"/>
              </a:ext>
            </a:extLst>
          </p:cNvPr>
          <p:cNvSpPr/>
          <p:nvPr/>
        </p:nvSpPr>
        <p:spPr>
          <a:xfrm>
            <a:off x="5769587" y="1294767"/>
            <a:ext cx="2370368" cy="53250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FMS + FV3</a:t>
            </a:r>
          </a:p>
        </p:txBody>
      </p:sp>
      <p:sp>
        <p:nvSpPr>
          <p:cNvPr id="27" name="Left-Right Arrow 26">
            <a:extLst>
              <a:ext uri="{FF2B5EF4-FFF2-40B4-BE49-F238E27FC236}">
                <a16:creationId xmlns:a16="http://schemas.microsoft.com/office/drawing/2014/main" id="{AAF5715D-596D-B84F-8CC4-59EEF5B05FB7}"/>
              </a:ext>
            </a:extLst>
          </p:cNvPr>
          <p:cNvSpPr/>
          <p:nvPr/>
        </p:nvSpPr>
        <p:spPr>
          <a:xfrm rot="9106635">
            <a:off x="4775574" y="1997694"/>
            <a:ext cx="934474" cy="195183"/>
          </a:xfrm>
          <a:prstGeom prst="leftRightArrow">
            <a:avLst/>
          </a:prstGeom>
          <a:gradFill flip="none" rotWithShape="1">
            <a:gsLst>
              <a:gs pos="0">
                <a:schemeClr val="accent1">
                  <a:lumMod val="30000"/>
                  <a:lumOff val="70000"/>
                </a:schemeClr>
              </a:gs>
              <a:gs pos="0">
                <a:schemeClr val="accent6">
                  <a:lumMod val="75000"/>
                </a:schemeClr>
              </a:gs>
              <a:gs pos="100000">
                <a:schemeClr val="accent2">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 Arrow 27">
            <a:extLst>
              <a:ext uri="{FF2B5EF4-FFF2-40B4-BE49-F238E27FC236}">
                <a16:creationId xmlns:a16="http://schemas.microsoft.com/office/drawing/2014/main" id="{38C5E189-1DB6-2F4F-91A2-771904C49BED}"/>
              </a:ext>
            </a:extLst>
          </p:cNvPr>
          <p:cNvSpPr/>
          <p:nvPr/>
        </p:nvSpPr>
        <p:spPr>
          <a:xfrm rot="5400000">
            <a:off x="6752826" y="2103187"/>
            <a:ext cx="473487" cy="113083"/>
          </a:xfrm>
          <a:prstGeom prst="leftRightArrow">
            <a:avLst/>
          </a:prstGeom>
          <a:gradFill flip="none" rotWithShape="1">
            <a:gsLst>
              <a:gs pos="0">
                <a:schemeClr val="accent1">
                  <a:lumMod val="30000"/>
                  <a:lumOff val="70000"/>
                </a:schemeClr>
              </a:gs>
              <a:gs pos="0">
                <a:schemeClr val="accent6">
                  <a:lumMod val="75000"/>
                </a:schemeClr>
              </a:gs>
              <a:gs pos="100000">
                <a:schemeClr val="accent2">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E42FD0C0-AF1A-884F-A5F5-F852083C4EE1}"/>
              </a:ext>
            </a:extLst>
          </p:cNvPr>
          <p:cNvCxnSpPr>
            <a:cxnSpLocks/>
          </p:cNvCxnSpPr>
          <p:nvPr/>
        </p:nvCxnSpPr>
        <p:spPr>
          <a:xfrm>
            <a:off x="9875520" y="2199677"/>
            <a:ext cx="1021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25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6EA5-9F0C-0C46-8171-C91C5EA0F2A0}"/>
              </a:ext>
            </a:extLst>
          </p:cNvPr>
          <p:cNvSpPr>
            <a:spLocks noGrp="1"/>
          </p:cNvSpPr>
          <p:nvPr>
            <p:ph type="title"/>
          </p:nvPr>
        </p:nvSpPr>
        <p:spPr/>
        <p:txBody>
          <a:bodyPr/>
          <a:lstStyle/>
          <a:p>
            <a:r>
              <a:rPr lang="en-US" dirty="0"/>
              <a:t>Introduction</a:t>
            </a:r>
          </a:p>
        </p:txBody>
      </p:sp>
      <p:sp>
        <p:nvSpPr>
          <p:cNvPr id="4" name="TextBox 3">
            <a:extLst>
              <a:ext uri="{FF2B5EF4-FFF2-40B4-BE49-F238E27FC236}">
                <a16:creationId xmlns:a16="http://schemas.microsoft.com/office/drawing/2014/main" id="{745E7A81-6DD1-5B49-9ED9-BE9FE5604410}"/>
              </a:ext>
            </a:extLst>
          </p:cNvPr>
          <p:cNvSpPr txBox="1"/>
          <p:nvPr/>
        </p:nvSpPr>
        <p:spPr>
          <a:xfrm>
            <a:off x="424632" y="1295010"/>
            <a:ext cx="11389659"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4D-Var and hybrid 4D-Var have been the algorithms of choice for the past 20 years.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With this in mind NASA’s Global Modeling and Assimilation Office (GMAO) has developed the tangent linear and adjoint of three different version of FV(3).</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Hybrid 4D-Var with FV3 has so far proved illusive and currently NASA run hybrid 4DEnVar systems based on EnKF with 32 ensemble members.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lessons learnt from GMAO’s progress towards 4D-Var with FV3 could be quite relevant to other centers considering 4D-Var with next generation models.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Recent attempts to decrease the performance gap between hybrid 4DEnVar and hybrid 4D-Var have not been successful (Bowler et. al. 2017) so developing efficient 4D-Var remains an appealing goal.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 number of factors motivate a further attempt at developing a 4D-Var for FV3 models at the current time.</a:t>
            </a:r>
          </a:p>
        </p:txBody>
      </p:sp>
    </p:spTree>
    <p:extLst>
      <p:ext uri="{BB962C8B-B14F-4D97-AF65-F5344CB8AC3E}">
        <p14:creationId xmlns:p14="http://schemas.microsoft.com/office/powerpoint/2010/main" val="114709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D06CC-F01F-C64D-806C-18985D846C7E}"/>
              </a:ext>
            </a:extLst>
          </p:cNvPr>
          <p:cNvSpPr>
            <a:spLocks noGrp="1"/>
          </p:cNvSpPr>
          <p:nvPr>
            <p:ph type="title"/>
          </p:nvPr>
        </p:nvSpPr>
        <p:spPr/>
        <p:txBody>
          <a:bodyPr/>
          <a:lstStyle/>
          <a:p>
            <a:r>
              <a:rPr lang="en-US" dirty="0"/>
              <a:t>A new era of dynamical cores</a:t>
            </a:r>
          </a:p>
        </p:txBody>
      </p:sp>
      <p:sp>
        <p:nvSpPr>
          <p:cNvPr id="4" name="TextBox 3">
            <a:extLst>
              <a:ext uri="{FF2B5EF4-FFF2-40B4-BE49-F238E27FC236}">
                <a16:creationId xmlns:a16="http://schemas.microsoft.com/office/drawing/2014/main" id="{4D134457-A6D8-E649-9D55-9E993BE6B8C3}"/>
              </a:ext>
            </a:extLst>
          </p:cNvPr>
          <p:cNvSpPr txBox="1"/>
          <p:nvPr/>
        </p:nvSpPr>
        <p:spPr>
          <a:xfrm>
            <a:off x="406121" y="1205276"/>
            <a:ext cx="11443447" cy="707886"/>
          </a:xfrm>
          <a:prstGeom prst="rect">
            <a:avLst/>
          </a:prstGeom>
          <a:noFill/>
        </p:spPr>
        <p:txBody>
          <a:bodyPr wrap="square" rtlCol="0">
            <a:spAutoFit/>
          </a:bodyPr>
          <a:lstStyle/>
          <a:p>
            <a:r>
              <a:rPr lang="en-US" sz="2000" dirty="0"/>
              <a:t>GMAO has struggled to implement 4D-Var is in part because of being ahead in terms of modelling, having been using the FV3 dynamical core for nearly 10 years now.</a:t>
            </a:r>
          </a:p>
        </p:txBody>
      </p:sp>
      <p:sp>
        <p:nvSpPr>
          <p:cNvPr id="6" name="TextBox 5">
            <a:extLst>
              <a:ext uri="{FF2B5EF4-FFF2-40B4-BE49-F238E27FC236}">
                <a16:creationId xmlns:a16="http://schemas.microsoft.com/office/drawing/2014/main" id="{9777870F-8B9A-B54B-A535-069EDA594C0C}"/>
              </a:ext>
            </a:extLst>
          </p:cNvPr>
          <p:cNvSpPr txBox="1"/>
          <p:nvPr/>
        </p:nvSpPr>
        <p:spPr>
          <a:xfrm>
            <a:off x="406121" y="2052102"/>
            <a:ext cx="5741376" cy="4616648"/>
          </a:xfrm>
          <a:prstGeom prst="rect">
            <a:avLst/>
          </a:prstGeom>
          <a:noFill/>
        </p:spPr>
        <p:txBody>
          <a:bodyPr wrap="square" rtlCol="0">
            <a:spAutoFit/>
          </a:bodyPr>
          <a:lstStyle/>
          <a:p>
            <a:r>
              <a:rPr lang="en-US" sz="2000" dirty="0"/>
              <a:t>DA with FV3 has been hard to work with due to its relatively short timestep (~60 seconds vs ~900 seconds GFS/IFS/</a:t>
            </a:r>
            <a:r>
              <a:rPr lang="en-US" sz="2000" dirty="0" err="1"/>
              <a:t>MetOfficePF</a:t>
            </a:r>
            <a:r>
              <a:rPr lang="en-US" sz="2000" dirty="0"/>
              <a:t>).</a:t>
            </a:r>
          </a:p>
          <a:p>
            <a:endParaRPr lang="en-US" dirty="0"/>
          </a:p>
          <a:p>
            <a:r>
              <a:rPr lang="en-US" sz="2000" dirty="0"/>
              <a:t>Changes were made in the TLM and adjoint to give efficiency gains but they came with a loss of accuracy.</a:t>
            </a:r>
          </a:p>
          <a:p>
            <a:endParaRPr lang="en-US" dirty="0"/>
          </a:p>
          <a:p>
            <a:r>
              <a:rPr lang="en-US" sz="2000" dirty="0"/>
              <a:t>Fortunately NGGPS forced lots of improvements to FV3 and these have been incorporated into a new adjoint version by NASA GMAO.</a:t>
            </a:r>
          </a:p>
          <a:p>
            <a:endParaRPr lang="en-US" dirty="0"/>
          </a:p>
          <a:p>
            <a:pPr marL="285750" indent="-285750">
              <a:buFont typeface="Arial" panose="020B0604020202020204" pitchFamily="34" charset="0"/>
              <a:buChar char="•"/>
            </a:pPr>
            <a:r>
              <a:rPr lang="en-US" sz="2000" dirty="0"/>
              <a:t>Single precision.</a:t>
            </a:r>
          </a:p>
          <a:p>
            <a:pPr marL="285750" indent="-285750">
              <a:buFont typeface="Arial" panose="020B0604020202020204" pitchFamily="34" charset="0"/>
              <a:buChar char="•"/>
            </a:pPr>
            <a:r>
              <a:rPr lang="en-US" sz="2000" dirty="0"/>
              <a:t>Tuning and clean up.</a:t>
            </a:r>
          </a:p>
          <a:p>
            <a:pPr marL="285750" indent="-285750">
              <a:buFont typeface="Arial" panose="020B0604020202020204" pitchFamily="34" charset="0"/>
              <a:buChar char="•"/>
            </a:pPr>
            <a:r>
              <a:rPr lang="en-US" sz="2000" dirty="0"/>
              <a:t>Intel 18 optimization for intel chip sets.</a:t>
            </a:r>
          </a:p>
          <a:p>
            <a:pPr marL="285750" indent="-285750">
              <a:buFont typeface="Arial" panose="020B0604020202020204" pitchFamily="34" charset="0"/>
              <a:buChar char="•"/>
            </a:pPr>
            <a:r>
              <a:rPr lang="en-US" sz="2000" dirty="0"/>
              <a:t>OpenMP.</a:t>
            </a:r>
          </a:p>
        </p:txBody>
      </p:sp>
      <p:grpSp>
        <p:nvGrpSpPr>
          <p:cNvPr id="16" name="Group 15">
            <a:extLst>
              <a:ext uri="{FF2B5EF4-FFF2-40B4-BE49-F238E27FC236}">
                <a16:creationId xmlns:a16="http://schemas.microsoft.com/office/drawing/2014/main" id="{A4073358-9346-6546-8B1E-F7BA9DC474E9}"/>
              </a:ext>
            </a:extLst>
          </p:cNvPr>
          <p:cNvGrpSpPr/>
          <p:nvPr/>
        </p:nvGrpSpPr>
        <p:grpSpPr>
          <a:xfrm>
            <a:off x="6252026" y="2180578"/>
            <a:ext cx="5807906" cy="3930610"/>
            <a:chOff x="6252026" y="2180578"/>
            <a:chExt cx="5807906" cy="3930610"/>
          </a:xfrm>
        </p:grpSpPr>
        <p:pic>
          <p:nvPicPr>
            <p:cNvPr id="5" name="Picture 4">
              <a:extLst>
                <a:ext uri="{FF2B5EF4-FFF2-40B4-BE49-F238E27FC236}">
                  <a16:creationId xmlns:a16="http://schemas.microsoft.com/office/drawing/2014/main" id="{5A08898B-486C-364C-91F7-F2672B6111C2}"/>
                </a:ext>
              </a:extLst>
            </p:cNvPr>
            <p:cNvPicPr>
              <a:picLocks noChangeAspect="1"/>
            </p:cNvPicPr>
            <p:nvPr/>
          </p:nvPicPr>
          <p:blipFill>
            <a:blip r:embed="rId2"/>
            <a:stretch>
              <a:fillRect/>
            </a:stretch>
          </p:blipFill>
          <p:spPr>
            <a:xfrm>
              <a:off x="6252026" y="2180578"/>
              <a:ext cx="5526742" cy="3930610"/>
            </a:xfrm>
            <a:prstGeom prst="rect">
              <a:avLst/>
            </a:prstGeom>
          </p:spPr>
        </p:pic>
        <p:sp>
          <p:nvSpPr>
            <p:cNvPr id="7" name="TextBox 6">
              <a:extLst>
                <a:ext uri="{FF2B5EF4-FFF2-40B4-BE49-F238E27FC236}">
                  <a16:creationId xmlns:a16="http://schemas.microsoft.com/office/drawing/2014/main" id="{92803BC2-549E-3E4E-BC70-85F9E8A4BE1D}"/>
                </a:ext>
              </a:extLst>
            </p:cNvPr>
            <p:cNvSpPr txBox="1"/>
            <p:nvPr/>
          </p:nvSpPr>
          <p:spPr>
            <a:xfrm>
              <a:off x="11253020" y="4360426"/>
              <a:ext cx="806912" cy="646331"/>
            </a:xfrm>
            <a:prstGeom prst="rect">
              <a:avLst/>
            </a:prstGeom>
            <a:solidFill>
              <a:schemeClr val="bg1"/>
            </a:solidFill>
            <a:ln>
              <a:solidFill>
                <a:schemeClr val="accent5">
                  <a:lumMod val="75000"/>
                </a:schemeClr>
              </a:solidFill>
            </a:ln>
          </p:spPr>
          <p:txBody>
            <a:bodyPr wrap="square" rtlCol="0">
              <a:spAutoFit/>
            </a:bodyPr>
            <a:lstStyle/>
            <a:p>
              <a:pPr algn="ctr"/>
              <a:r>
                <a:rPr lang="en-US" dirty="0">
                  <a:solidFill>
                    <a:schemeClr val="accent1">
                      <a:lumMod val="75000"/>
                    </a:schemeClr>
                  </a:solidFill>
                </a:rPr>
                <a:t>IFS</a:t>
              </a:r>
            </a:p>
            <a:p>
              <a:pPr algn="ctr"/>
              <a:r>
                <a:rPr lang="en-US" dirty="0">
                  <a:solidFill>
                    <a:schemeClr val="accent1">
                      <a:lumMod val="75000"/>
                    </a:schemeClr>
                  </a:solidFill>
                </a:rPr>
                <a:t>~2500</a:t>
              </a:r>
            </a:p>
          </p:txBody>
        </p:sp>
        <p:sp>
          <p:nvSpPr>
            <p:cNvPr id="8" name="Oval 7">
              <a:extLst>
                <a:ext uri="{FF2B5EF4-FFF2-40B4-BE49-F238E27FC236}">
                  <a16:creationId xmlns:a16="http://schemas.microsoft.com/office/drawing/2014/main" id="{F7E6F16D-5505-AE49-AA05-BE6EEFDF0519}"/>
                </a:ext>
              </a:extLst>
            </p:cNvPr>
            <p:cNvSpPr/>
            <p:nvPr/>
          </p:nvSpPr>
          <p:spPr>
            <a:xfrm>
              <a:off x="10743013" y="5587532"/>
              <a:ext cx="510007" cy="353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FE72482-6CE3-2C4D-B420-2D671F6C839F}"/>
                </a:ext>
              </a:extLst>
            </p:cNvPr>
            <p:cNvSpPr/>
            <p:nvPr/>
          </p:nvSpPr>
          <p:spPr>
            <a:xfrm>
              <a:off x="6662950" y="5260767"/>
              <a:ext cx="475013" cy="709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2557F9-A2AC-CA4C-B1A1-5B0E29F3DF1F}"/>
                </a:ext>
              </a:extLst>
            </p:cNvPr>
            <p:cNvSpPr txBox="1"/>
            <p:nvPr/>
          </p:nvSpPr>
          <p:spPr>
            <a:xfrm>
              <a:off x="6849800" y="3999679"/>
              <a:ext cx="2165597" cy="646331"/>
            </a:xfrm>
            <a:prstGeom prst="rect">
              <a:avLst/>
            </a:prstGeom>
            <a:solidFill>
              <a:schemeClr val="bg1"/>
            </a:solidFill>
            <a:ln>
              <a:solidFill>
                <a:srgbClr val="FF0000"/>
              </a:solidFill>
            </a:ln>
          </p:spPr>
          <p:txBody>
            <a:bodyPr wrap="square" rtlCol="0">
              <a:spAutoFit/>
            </a:bodyPr>
            <a:lstStyle/>
            <a:p>
              <a:pPr algn="ctr"/>
              <a:r>
                <a:rPr lang="en-US" dirty="0"/>
                <a:t>Previous GEOS config</a:t>
              </a:r>
            </a:p>
            <a:p>
              <a:pPr algn="ctr"/>
              <a:r>
                <a:rPr lang="en-US" dirty="0"/>
                <a:t>~10,500</a:t>
              </a:r>
            </a:p>
          </p:txBody>
        </p:sp>
        <p:cxnSp>
          <p:nvCxnSpPr>
            <p:cNvPr id="12" name="Straight Arrow Connector 11">
              <a:extLst>
                <a:ext uri="{FF2B5EF4-FFF2-40B4-BE49-F238E27FC236}">
                  <a16:creationId xmlns:a16="http://schemas.microsoft.com/office/drawing/2014/main" id="{1A3BAB6C-6A1C-8F4E-84A8-A1377F897267}"/>
                </a:ext>
              </a:extLst>
            </p:cNvPr>
            <p:cNvCxnSpPr>
              <a:cxnSpLocks/>
            </p:cNvCxnSpPr>
            <p:nvPr/>
          </p:nvCxnSpPr>
          <p:spPr>
            <a:xfrm flipH="1">
              <a:off x="7071444" y="4654732"/>
              <a:ext cx="296883" cy="6154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5308E11-B33D-884F-8B0F-EBDF1D6E3C53}"/>
                </a:ext>
              </a:extLst>
            </p:cNvPr>
            <p:cNvSpPr txBox="1"/>
            <p:nvPr/>
          </p:nvSpPr>
          <p:spPr>
            <a:xfrm>
              <a:off x="7287866" y="2322095"/>
              <a:ext cx="3566955" cy="615553"/>
            </a:xfrm>
            <a:prstGeom prst="rect">
              <a:avLst/>
            </a:prstGeom>
            <a:solidFill>
              <a:schemeClr val="bg1"/>
            </a:solidFill>
            <a:ln>
              <a:solidFill>
                <a:schemeClr val="bg2">
                  <a:lumMod val="10000"/>
                </a:schemeClr>
              </a:solidFill>
            </a:ln>
          </p:spPr>
          <p:txBody>
            <a:bodyPr wrap="square" rtlCol="0">
              <a:spAutoFit/>
            </a:bodyPr>
            <a:lstStyle/>
            <a:p>
              <a:pPr algn="ctr"/>
              <a:r>
                <a:rPr lang="en-US" sz="1700" b="1" dirty="0"/>
                <a:t>Number of cores needed to meet NGGPS operational requirements</a:t>
              </a:r>
            </a:p>
          </p:txBody>
        </p:sp>
      </p:grpSp>
    </p:spTree>
    <p:extLst>
      <p:ext uri="{BB962C8B-B14F-4D97-AF65-F5344CB8AC3E}">
        <p14:creationId xmlns:p14="http://schemas.microsoft.com/office/powerpoint/2010/main" val="276855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4C5B9-AFF5-DD40-9A25-564A7AD66D79}"/>
              </a:ext>
            </a:extLst>
          </p:cNvPr>
          <p:cNvSpPr>
            <a:spLocks noGrp="1"/>
          </p:cNvSpPr>
          <p:nvPr>
            <p:ph type="title"/>
          </p:nvPr>
        </p:nvSpPr>
        <p:spPr/>
        <p:txBody>
          <a:bodyPr/>
          <a:lstStyle/>
          <a:p>
            <a:r>
              <a:rPr lang="en-US" dirty="0"/>
              <a:t>A new era of dynamical cores</a:t>
            </a:r>
          </a:p>
        </p:txBody>
      </p:sp>
      <p:sp>
        <p:nvSpPr>
          <p:cNvPr id="5" name="TextBox 4">
            <a:extLst>
              <a:ext uri="{FF2B5EF4-FFF2-40B4-BE49-F238E27FC236}">
                <a16:creationId xmlns:a16="http://schemas.microsoft.com/office/drawing/2014/main" id="{54632351-8B84-4F4B-894C-AF6F1E15874C}"/>
              </a:ext>
            </a:extLst>
          </p:cNvPr>
          <p:cNvSpPr txBox="1"/>
          <p:nvPr/>
        </p:nvSpPr>
        <p:spPr>
          <a:xfrm>
            <a:off x="6157918" y="1396946"/>
            <a:ext cx="5503652" cy="5078313"/>
          </a:xfrm>
          <a:prstGeom prst="rect">
            <a:avLst/>
          </a:prstGeom>
          <a:noFill/>
        </p:spPr>
        <p:txBody>
          <a:bodyPr wrap="square" rtlCol="0">
            <a:spAutoFit/>
          </a:bodyPr>
          <a:lstStyle/>
          <a:p>
            <a:r>
              <a:rPr lang="en-US" dirty="0"/>
              <a:t>In the NGGPS Dynamical Core Bake-off there was significant focus on the ‘effective resolution’ of the models. By design large time step models have lower effective resolution, e.g. GFS, IFS.</a:t>
            </a:r>
          </a:p>
          <a:p>
            <a:endParaRPr lang="en-US" dirty="0"/>
          </a:p>
          <a:p>
            <a:r>
              <a:rPr lang="en-US" dirty="0"/>
              <a:t>Though the challenges are large there’s big potential payoff from using a smaller timestep and resolving smaller scales and so other centers are moving to FV3 like non-hydrostatic dynamical cores.</a:t>
            </a:r>
          </a:p>
          <a:p>
            <a:endParaRPr lang="en-US" dirty="0"/>
          </a:p>
          <a:p>
            <a:pPr marL="463550" indent="-285750">
              <a:buSzPct val="87000"/>
              <a:buFont typeface="Arial" panose="020B0604020202020204" pitchFamily="34" charset="0"/>
              <a:buChar char="•"/>
            </a:pPr>
            <a:r>
              <a:rPr lang="en-US" dirty="0"/>
              <a:t>NASA GMAO: FV3GEOS (NGGPS version)</a:t>
            </a:r>
          </a:p>
          <a:p>
            <a:pPr marL="463550" indent="-285750">
              <a:buSzPct val="87000"/>
              <a:buFont typeface="Arial" panose="020B0604020202020204" pitchFamily="34" charset="0"/>
              <a:buChar char="•"/>
            </a:pPr>
            <a:r>
              <a:rPr lang="en-US" dirty="0"/>
              <a:t>NOAA NWS: FV3GFS</a:t>
            </a:r>
          </a:p>
          <a:p>
            <a:pPr marL="463550" indent="-285750">
              <a:buSzPct val="87000"/>
              <a:buFont typeface="Arial" panose="020B0604020202020204" pitchFamily="34" charset="0"/>
              <a:buChar char="•"/>
            </a:pPr>
            <a:r>
              <a:rPr lang="en-US" dirty="0"/>
              <a:t>NCAR: MPAS</a:t>
            </a:r>
          </a:p>
          <a:p>
            <a:pPr marL="463550" indent="-285750">
              <a:buSzPct val="87000"/>
              <a:buFont typeface="Arial" panose="020B0604020202020204" pitchFamily="34" charset="0"/>
              <a:buChar char="•"/>
            </a:pPr>
            <a:r>
              <a:rPr lang="en-US" dirty="0"/>
              <a:t>Naval Research Lab:  Neptune</a:t>
            </a:r>
          </a:p>
          <a:p>
            <a:pPr marL="463550" indent="-285750">
              <a:buSzPct val="87000"/>
              <a:buFont typeface="Arial" panose="020B0604020202020204" pitchFamily="34" charset="0"/>
              <a:buChar char="•"/>
            </a:pPr>
            <a:r>
              <a:rPr lang="en-US" dirty="0"/>
              <a:t>Met Office: </a:t>
            </a:r>
            <a:r>
              <a:rPr lang="en-US" dirty="0" err="1"/>
              <a:t>LFRic</a:t>
            </a:r>
            <a:endParaRPr lang="en-US" dirty="0"/>
          </a:p>
          <a:p>
            <a:pPr marL="463550" indent="-285750">
              <a:buSzPct val="87000"/>
              <a:buFont typeface="Arial" panose="020B0604020202020204" pitchFamily="34" charset="0"/>
              <a:buChar char="•"/>
            </a:pPr>
            <a:r>
              <a:rPr lang="en-US" dirty="0"/>
              <a:t>DWD: ICON</a:t>
            </a:r>
          </a:p>
          <a:p>
            <a:endParaRPr lang="en-US" dirty="0"/>
          </a:p>
          <a:p>
            <a:r>
              <a:rPr lang="en-US" dirty="0"/>
              <a:t>Is 4DVar with these kinds of models a reality?</a:t>
            </a:r>
          </a:p>
        </p:txBody>
      </p:sp>
      <p:pic>
        <p:nvPicPr>
          <p:cNvPr id="8" name="Picture 7">
            <a:extLst>
              <a:ext uri="{FF2B5EF4-FFF2-40B4-BE49-F238E27FC236}">
                <a16:creationId xmlns:a16="http://schemas.microsoft.com/office/drawing/2014/main" id="{6B234293-5842-D44F-83E0-B6B179770922}"/>
              </a:ext>
            </a:extLst>
          </p:cNvPr>
          <p:cNvPicPr>
            <a:picLocks noChangeAspect="1"/>
          </p:cNvPicPr>
          <p:nvPr/>
        </p:nvPicPr>
        <p:blipFill>
          <a:blip r:embed="rId2"/>
          <a:stretch>
            <a:fillRect/>
          </a:stretch>
        </p:blipFill>
        <p:spPr>
          <a:xfrm>
            <a:off x="59276" y="1113482"/>
            <a:ext cx="5795130" cy="5744518"/>
          </a:xfrm>
          <a:prstGeom prst="rect">
            <a:avLst/>
          </a:prstGeom>
        </p:spPr>
      </p:pic>
      <p:sp>
        <p:nvSpPr>
          <p:cNvPr id="18" name="TextBox 17">
            <a:extLst>
              <a:ext uri="{FF2B5EF4-FFF2-40B4-BE49-F238E27FC236}">
                <a16:creationId xmlns:a16="http://schemas.microsoft.com/office/drawing/2014/main" id="{F7B08E61-7553-3E4D-9243-0752B419621A}"/>
              </a:ext>
            </a:extLst>
          </p:cNvPr>
          <p:cNvSpPr txBox="1"/>
          <p:nvPr/>
        </p:nvSpPr>
        <p:spPr>
          <a:xfrm>
            <a:off x="1460662" y="1043003"/>
            <a:ext cx="3384469" cy="353943"/>
          </a:xfrm>
          <a:prstGeom prst="rect">
            <a:avLst/>
          </a:prstGeom>
          <a:solidFill>
            <a:schemeClr val="bg1"/>
          </a:solidFill>
        </p:spPr>
        <p:txBody>
          <a:bodyPr wrap="square" rtlCol="0">
            <a:spAutoFit/>
          </a:bodyPr>
          <a:lstStyle/>
          <a:p>
            <a:r>
              <a:rPr lang="en-US" sz="1700" dirty="0"/>
              <a:t>200 </a:t>
            </a:r>
            <a:r>
              <a:rPr lang="en-US" sz="1700" dirty="0" err="1"/>
              <a:t>mb</a:t>
            </a:r>
            <a:r>
              <a:rPr lang="en-US" sz="1700" dirty="0"/>
              <a:t> KE spectrum Day-10 (mean)</a:t>
            </a:r>
          </a:p>
        </p:txBody>
      </p:sp>
      <p:sp>
        <p:nvSpPr>
          <p:cNvPr id="20" name="TextBox 19">
            <a:extLst>
              <a:ext uri="{FF2B5EF4-FFF2-40B4-BE49-F238E27FC236}">
                <a16:creationId xmlns:a16="http://schemas.microsoft.com/office/drawing/2014/main" id="{6B69327B-55AB-6541-B1B6-05DA7CF4D4F7}"/>
              </a:ext>
            </a:extLst>
          </p:cNvPr>
          <p:cNvSpPr txBox="1"/>
          <p:nvPr/>
        </p:nvSpPr>
        <p:spPr>
          <a:xfrm>
            <a:off x="1027213" y="3652566"/>
            <a:ext cx="2125683" cy="1204441"/>
          </a:xfrm>
          <a:prstGeom prst="rect">
            <a:avLst/>
          </a:prstGeom>
          <a:solidFill>
            <a:schemeClr val="bg1"/>
          </a:solidFill>
        </p:spPr>
        <p:txBody>
          <a:bodyPr wrap="square" rtlCol="0">
            <a:spAutoFit/>
          </a:bodyPr>
          <a:lstStyle/>
          <a:p>
            <a:r>
              <a:rPr lang="en-US" dirty="0"/>
              <a:t>FV3 and MPAS capture the -5/3 spectrum, GFS does not.</a:t>
            </a:r>
          </a:p>
        </p:txBody>
      </p:sp>
      <p:cxnSp>
        <p:nvCxnSpPr>
          <p:cNvPr id="22" name="Straight Arrow Connector 21">
            <a:extLst>
              <a:ext uri="{FF2B5EF4-FFF2-40B4-BE49-F238E27FC236}">
                <a16:creationId xmlns:a16="http://schemas.microsoft.com/office/drawing/2014/main" id="{2BC00A77-EF60-FD48-9AB8-AD2B4A15BC5C}"/>
              </a:ext>
            </a:extLst>
          </p:cNvPr>
          <p:cNvCxnSpPr>
            <a:cxnSpLocks/>
          </p:cNvCxnSpPr>
          <p:nvPr/>
        </p:nvCxnSpPr>
        <p:spPr>
          <a:xfrm flipV="1">
            <a:off x="2755635" y="4017822"/>
            <a:ext cx="1330036" cy="1801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F400378-15AB-864A-B86A-2A08E3B3313D}"/>
              </a:ext>
            </a:extLst>
          </p:cNvPr>
          <p:cNvCxnSpPr/>
          <p:nvPr/>
        </p:nvCxnSpPr>
        <p:spPr>
          <a:xfrm>
            <a:off x="4897506" y="4857007"/>
            <a:ext cx="0" cy="794373"/>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D608EDE-D97F-0543-B202-322F9C1FE4D1}"/>
              </a:ext>
            </a:extLst>
          </p:cNvPr>
          <p:cNvSpPr txBox="1"/>
          <p:nvPr/>
        </p:nvSpPr>
        <p:spPr>
          <a:xfrm>
            <a:off x="1846600" y="5211172"/>
            <a:ext cx="1654556" cy="646331"/>
          </a:xfrm>
          <a:prstGeom prst="rect">
            <a:avLst/>
          </a:prstGeom>
          <a:solidFill>
            <a:schemeClr val="bg1"/>
          </a:solidFill>
        </p:spPr>
        <p:txBody>
          <a:bodyPr wrap="square" rtlCol="0">
            <a:spAutoFit/>
          </a:bodyPr>
          <a:lstStyle/>
          <a:p>
            <a:r>
              <a:rPr lang="en-US" dirty="0"/>
              <a:t>Higher effective resolution</a:t>
            </a:r>
          </a:p>
        </p:txBody>
      </p:sp>
      <p:cxnSp>
        <p:nvCxnSpPr>
          <p:cNvPr id="27" name="Straight Arrow Connector 26">
            <a:extLst>
              <a:ext uri="{FF2B5EF4-FFF2-40B4-BE49-F238E27FC236}">
                <a16:creationId xmlns:a16="http://schemas.microsoft.com/office/drawing/2014/main" id="{45A6B0F1-FAA5-A444-9BA2-8B79A3304841}"/>
              </a:ext>
            </a:extLst>
          </p:cNvPr>
          <p:cNvCxnSpPr>
            <a:cxnSpLocks/>
          </p:cNvCxnSpPr>
          <p:nvPr/>
        </p:nvCxnSpPr>
        <p:spPr>
          <a:xfrm flipV="1">
            <a:off x="3501156" y="5254193"/>
            <a:ext cx="1330036" cy="1801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5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8E7F1-C0AA-9C42-AD0C-153DACB02EAA}"/>
              </a:ext>
            </a:extLst>
          </p:cNvPr>
          <p:cNvSpPr>
            <a:spLocks noGrp="1"/>
          </p:cNvSpPr>
          <p:nvPr>
            <p:ph type="title"/>
          </p:nvPr>
        </p:nvSpPr>
        <p:spPr/>
        <p:txBody>
          <a:bodyPr/>
          <a:lstStyle/>
          <a:p>
            <a:r>
              <a:rPr lang="en-US" dirty="0"/>
              <a:t>FV3 adjoint system</a:t>
            </a:r>
          </a:p>
        </p:txBody>
      </p:sp>
      <p:sp>
        <p:nvSpPr>
          <p:cNvPr id="4" name="TextBox 3">
            <a:extLst>
              <a:ext uri="{FF2B5EF4-FFF2-40B4-BE49-F238E27FC236}">
                <a16:creationId xmlns:a16="http://schemas.microsoft.com/office/drawing/2014/main" id="{0D295B0E-B652-6D4C-A898-9E284449CC11}"/>
              </a:ext>
            </a:extLst>
          </p:cNvPr>
          <p:cNvSpPr txBox="1"/>
          <p:nvPr/>
        </p:nvSpPr>
        <p:spPr>
          <a:xfrm>
            <a:off x="471949" y="1341479"/>
            <a:ext cx="8554064" cy="5465599"/>
          </a:xfrm>
          <a:prstGeom prst="rect">
            <a:avLst/>
          </a:prstGeom>
          <a:noFill/>
        </p:spPr>
        <p:txBody>
          <a:bodyPr wrap="square" rtlCol="0">
            <a:spAutoFit/>
          </a:bodyPr>
          <a:lstStyle/>
          <a:p>
            <a:r>
              <a:rPr lang="en-US" sz="2000" dirty="0"/>
              <a:t>A new FV3 TLM &amp; adjoint has been developed:</a:t>
            </a:r>
          </a:p>
          <a:p>
            <a:endParaRPr lang="en-US" sz="900" dirty="0"/>
          </a:p>
          <a:p>
            <a:pPr marL="466725" indent="-292100">
              <a:spcBef>
                <a:spcPts val="500"/>
              </a:spcBef>
              <a:buFont typeface="Arial" panose="020B0604020202020204" pitchFamily="34" charset="0"/>
              <a:buChar char="•"/>
            </a:pPr>
            <a:r>
              <a:rPr lang="en-US" sz="2000" dirty="0"/>
              <a:t>Based on NGGPS version of the FV3 core, now used at GMAO and NCEP in Jan 2019.</a:t>
            </a:r>
          </a:p>
          <a:p>
            <a:pPr marL="466725" indent="-292100">
              <a:spcBef>
                <a:spcPts val="500"/>
              </a:spcBef>
              <a:buFont typeface="Arial" panose="020B0604020202020204" pitchFamily="34" charset="0"/>
              <a:buChar char="•"/>
            </a:pPr>
            <a:r>
              <a:rPr lang="en-US" sz="2000" dirty="0"/>
              <a:t>Capable of being run in single precision.</a:t>
            </a:r>
          </a:p>
          <a:p>
            <a:pPr marL="466725" indent="-292100">
              <a:spcBef>
                <a:spcPts val="500"/>
              </a:spcBef>
              <a:buFont typeface="Arial" panose="020B0604020202020204" pitchFamily="34" charset="0"/>
              <a:buChar char="•"/>
            </a:pPr>
            <a:r>
              <a:rPr lang="en-US" sz="2000" dirty="0"/>
              <a:t>Non-hydrostatic dynamics can be exercised (unlikely to be useful outside of sensitivity studies for now).</a:t>
            </a:r>
          </a:p>
          <a:p>
            <a:pPr marL="466725" indent="-292100">
              <a:spcBef>
                <a:spcPts val="500"/>
              </a:spcBef>
              <a:buFont typeface="Arial" panose="020B0604020202020204" pitchFamily="34" charset="0"/>
              <a:buChar char="•"/>
            </a:pPr>
            <a:r>
              <a:rPr lang="en-US" sz="2000" dirty="0"/>
              <a:t>Generated using Tapenade automatic differentiation to cope with community nature of the code.</a:t>
            </a:r>
          </a:p>
          <a:p>
            <a:pPr marL="466725" indent="-292100">
              <a:spcBef>
                <a:spcPts val="500"/>
              </a:spcBef>
              <a:buFont typeface="Arial" panose="020B0604020202020204" pitchFamily="34" charset="0"/>
              <a:buChar char="•"/>
            </a:pPr>
            <a:r>
              <a:rPr lang="en-US" sz="2000" dirty="0"/>
              <a:t>But with custom trajectory saving subroutines to avoid excessive re-computation (if enough memory present), saving and to allow compile time (not adjoint generation time) precision choice (</a:t>
            </a:r>
            <a:r>
              <a:rPr lang="en-US" sz="2000" dirty="0" err="1"/>
              <a:t>github.com</a:t>
            </a:r>
            <a:r>
              <a:rPr lang="en-US" sz="2000" dirty="0"/>
              <a:t>/</a:t>
            </a:r>
            <a:r>
              <a:rPr lang="en-US" sz="2000" dirty="0" err="1"/>
              <a:t>danholdaway</a:t>
            </a:r>
            <a:r>
              <a:rPr lang="en-US" sz="2000" dirty="0"/>
              <a:t>/</a:t>
            </a:r>
            <a:r>
              <a:rPr lang="en-US" sz="2000" dirty="0" err="1"/>
              <a:t>TapenadeCustomPushPop</a:t>
            </a:r>
            <a:r>
              <a:rPr lang="en-US" sz="2000" dirty="0"/>
              <a:t>).</a:t>
            </a:r>
          </a:p>
          <a:p>
            <a:pPr marL="466725" indent="-292100">
              <a:spcBef>
                <a:spcPts val="500"/>
              </a:spcBef>
              <a:buFont typeface="Arial" panose="020B0604020202020204" pitchFamily="34" charset="0"/>
              <a:buChar char="•"/>
            </a:pPr>
            <a:r>
              <a:rPr lang="en-US" sz="2000" dirty="0"/>
              <a:t>Linear advection/remapping with extra damping. Internal reference state can also be linear for speed up in 4D-Var.</a:t>
            </a:r>
          </a:p>
          <a:p>
            <a:pPr marL="466725" indent="-292100">
              <a:spcBef>
                <a:spcPts val="500"/>
              </a:spcBef>
              <a:buFont typeface="Arial" panose="020B0604020202020204" pitchFamily="34" charset="0"/>
              <a:buChar char="•"/>
            </a:pPr>
            <a:r>
              <a:rPr lang="en-US" sz="2000" dirty="0"/>
              <a:t>Can run on Intel and GCC compilers for community use.</a:t>
            </a:r>
          </a:p>
        </p:txBody>
      </p:sp>
      <p:pic>
        <p:nvPicPr>
          <p:cNvPr id="6" name="Picture 5">
            <a:extLst>
              <a:ext uri="{FF2B5EF4-FFF2-40B4-BE49-F238E27FC236}">
                <a16:creationId xmlns:a16="http://schemas.microsoft.com/office/drawing/2014/main" id="{A3EA862C-0142-7E47-89ED-286349FFE8E3}"/>
              </a:ext>
            </a:extLst>
          </p:cNvPr>
          <p:cNvPicPr>
            <a:picLocks noChangeAspect="1"/>
          </p:cNvPicPr>
          <p:nvPr/>
        </p:nvPicPr>
        <p:blipFill>
          <a:blip r:embed="rId2"/>
          <a:stretch>
            <a:fillRect/>
          </a:stretch>
        </p:blipFill>
        <p:spPr>
          <a:xfrm>
            <a:off x="9026013" y="2491640"/>
            <a:ext cx="2857500" cy="2857500"/>
          </a:xfrm>
          <a:prstGeom prst="rect">
            <a:avLst/>
          </a:prstGeom>
        </p:spPr>
      </p:pic>
    </p:spTree>
    <p:extLst>
      <p:ext uri="{BB962C8B-B14F-4D97-AF65-F5344CB8AC3E}">
        <p14:creationId xmlns:p14="http://schemas.microsoft.com/office/powerpoint/2010/main" val="179425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96B4-8C8F-C046-A7EC-928DDB6ECC5C}"/>
              </a:ext>
            </a:extLst>
          </p:cNvPr>
          <p:cNvSpPr>
            <a:spLocks noGrp="1"/>
          </p:cNvSpPr>
          <p:nvPr>
            <p:ph type="title"/>
          </p:nvPr>
        </p:nvSpPr>
        <p:spPr/>
        <p:txBody>
          <a:bodyPr/>
          <a:lstStyle/>
          <a:p>
            <a:r>
              <a:rPr lang="en-US" dirty="0"/>
              <a:t>FV3 adjoint system: TLM correlations</a:t>
            </a:r>
          </a:p>
        </p:txBody>
      </p:sp>
      <p:pic>
        <p:nvPicPr>
          <p:cNvPr id="5" name="Picture 4">
            <a:extLst>
              <a:ext uri="{FF2B5EF4-FFF2-40B4-BE49-F238E27FC236}">
                <a16:creationId xmlns:a16="http://schemas.microsoft.com/office/drawing/2014/main" id="{C9C3E09D-B803-5C47-ADDD-AC862826D48B}"/>
              </a:ext>
            </a:extLst>
          </p:cNvPr>
          <p:cNvPicPr>
            <a:picLocks noChangeAspect="1"/>
          </p:cNvPicPr>
          <p:nvPr/>
        </p:nvPicPr>
        <p:blipFill>
          <a:blip r:embed="rId2"/>
          <a:stretch>
            <a:fillRect/>
          </a:stretch>
        </p:blipFill>
        <p:spPr>
          <a:xfrm>
            <a:off x="522514" y="1942122"/>
            <a:ext cx="11017407" cy="4169118"/>
          </a:xfrm>
          <a:prstGeom prst="rect">
            <a:avLst/>
          </a:prstGeom>
        </p:spPr>
      </p:pic>
      <p:sp>
        <p:nvSpPr>
          <p:cNvPr id="8" name="TextBox 7">
            <a:extLst>
              <a:ext uri="{FF2B5EF4-FFF2-40B4-BE49-F238E27FC236}">
                <a16:creationId xmlns:a16="http://schemas.microsoft.com/office/drawing/2014/main" id="{7CDB5E41-19A2-D346-94DE-01F599E915A1}"/>
              </a:ext>
            </a:extLst>
          </p:cNvPr>
          <p:cNvSpPr txBox="1"/>
          <p:nvPr/>
        </p:nvSpPr>
        <p:spPr>
          <a:xfrm>
            <a:off x="522514" y="1480457"/>
            <a:ext cx="10666186" cy="461665"/>
          </a:xfrm>
          <a:prstGeom prst="rect">
            <a:avLst/>
          </a:prstGeom>
          <a:noFill/>
        </p:spPr>
        <p:txBody>
          <a:bodyPr wrap="square" rtlCol="0">
            <a:spAutoFit/>
          </a:bodyPr>
          <a:lstStyle/>
          <a:p>
            <a:r>
              <a:rPr lang="en-US" sz="2400" dirty="0"/>
              <a:t>Analysis increment correlation between  nonlinear and tangent linear models.</a:t>
            </a:r>
          </a:p>
        </p:txBody>
      </p:sp>
      <p:grpSp>
        <p:nvGrpSpPr>
          <p:cNvPr id="10" name="Group 9">
            <a:extLst>
              <a:ext uri="{FF2B5EF4-FFF2-40B4-BE49-F238E27FC236}">
                <a16:creationId xmlns:a16="http://schemas.microsoft.com/office/drawing/2014/main" id="{FEB06C4B-9AC0-324D-AB0C-A4E88A25E841}"/>
              </a:ext>
            </a:extLst>
          </p:cNvPr>
          <p:cNvGrpSpPr/>
          <p:nvPr/>
        </p:nvGrpSpPr>
        <p:grpSpPr>
          <a:xfrm>
            <a:off x="182880" y="6235391"/>
            <a:ext cx="11295380" cy="461665"/>
            <a:chOff x="0" y="6235391"/>
            <a:chExt cx="11295380" cy="461665"/>
          </a:xfrm>
        </p:grpSpPr>
        <p:pic>
          <p:nvPicPr>
            <p:cNvPr id="7" name="Picture 6">
              <a:extLst>
                <a:ext uri="{FF2B5EF4-FFF2-40B4-BE49-F238E27FC236}">
                  <a16:creationId xmlns:a16="http://schemas.microsoft.com/office/drawing/2014/main" id="{EA16F894-A8DC-8940-8FC2-E5E2BD4D1366}"/>
                </a:ext>
              </a:extLst>
            </p:cNvPr>
            <p:cNvPicPr>
              <a:picLocks noChangeAspect="1"/>
            </p:cNvPicPr>
            <p:nvPr/>
          </p:nvPicPr>
          <p:blipFill>
            <a:blip r:embed="rId3"/>
            <a:stretch>
              <a:fillRect/>
            </a:stretch>
          </p:blipFill>
          <p:spPr>
            <a:xfrm>
              <a:off x="2653306" y="6270535"/>
              <a:ext cx="8642074" cy="391379"/>
            </a:xfrm>
            <a:prstGeom prst="rect">
              <a:avLst/>
            </a:prstGeom>
          </p:spPr>
        </p:pic>
        <p:sp>
          <p:nvSpPr>
            <p:cNvPr id="9" name="TextBox 8">
              <a:extLst>
                <a:ext uri="{FF2B5EF4-FFF2-40B4-BE49-F238E27FC236}">
                  <a16:creationId xmlns:a16="http://schemas.microsoft.com/office/drawing/2014/main" id="{9829B65C-27EB-8D49-9CD7-45FCAA3488C5}"/>
                </a:ext>
              </a:extLst>
            </p:cNvPr>
            <p:cNvSpPr txBox="1"/>
            <p:nvPr/>
          </p:nvSpPr>
          <p:spPr>
            <a:xfrm>
              <a:off x="0" y="6235391"/>
              <a:ext cx="2834640" cy="461665"/>
            </a:xfrm>
            <a:prstGeom prst="rect">
              <a:avLst/>
            </a:prstGeom>
            <a:noFill/>
          </p:spPr>
          <p:txBody>
            <a:bodyPr wrap="square" rtlCol="0">
              <a:spAutoFit/>
            </a:bodyPr>
            <a:lstStyle/>
            <a:p>
              <a:r>
                <a:rPr lang="en-US" sz="2400" dirty="0"/>
                <a:t>Mean correlations:</a:t>
              </a:r>
            </a:p>
          </p:txBody>
        </p:sp>
      </p:grpSp>
    </p:spTree>
    <p:extLst>
      <p:ext uri="{BB962C8B-B14F-4D97-AF65-F5344CB8AC3E}">
        <p14:creationId xmlns:p14="http://schemas.microsoft.com/office/powerpoint/2010/main" val="216942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96B4-8C8F-C046-A7EC-928DDB6ECC5C}"/>
              </a:ext>
            </a:extLst>
          </p:cNvPr>
          <p:cNvSpPr>
            <a:spLocks noGrp="1"/>
          </p:cNvSpPr>
          <p:nvPr>
            <p:ph type="title"/>
          </p:nvPr>
        </p:nvSpPr>
        <p:spPr/>
        <p:txBody>
          <a:bodyPr/>
          <a:lstStyle/>
          <a:p>
            <a:r>
              <a:rPr lang="en-US" dirty="0"/>
              <a:t>FV3 adjoint system: FSOI % recovery</a:t>
            </a:r>
          </a:p>
        </p:txBody>
      </p:sp>
      <p:pic>
        <p:nvPicPr>
          <p:cNvPr id="4" name="Picture 3">
            <a:extLst>
              <a:ext uri="{FF2B5EF4-FFF2-40B4-BE49-F238E27FC236}">
                <a16:creationId xmlns:a16="http://schemas.microsoft.com/office/drawing/2014/main" id="{BDB12C41-8078-764D-8844-E0CA97F84489}"/>
              </a:ext>
            </a:extLst>
          </p:cNvPr>
          <p:cNvPicPr>
            <a:picLocks noChangeAspect="1"/>
          </p:cNvPicPr>
          <p:nvPr/>
        </p:nvPicPr>
        <p:blipFill>
          <a:blip r:embed="rId2"/>
          <a:stretch>
            <a:fillRect/>
          </a:stretch>
        </p:blipFill>
        <p:spPr>
          <a:xfrm>
            <a:off x="405069" y="1410970"/>
            <a:ext cx="9189505" cy="5035550"/>
          </a:xfrm>
          <a:prstGeom prst="rect">
            <a:avLst/>
          </a:prstGeom>
        </p:spPr>
      </p:pic>
      <p:sp>
        <p:nvSpPr>
          <p:cNvPr id="5" name="Oval 4">
            <a:extLst>
              <a:ext uri="{FF2B5EF4-FFF2-40B4-BE49-F238E27FC236}">
                <a16:creationId xmlns:a16="http://schemas.microsoft.com/office/drawing/2014/main" id="{469E4F74-08D1-8E4B-8A0B-287C974332AB}"/>
              </a:ext>
            </a:extLst>
          </p:cNvPr>
          <p:cNvSpPr/>
          <p:nvPr/>
        </p:nvSpPr>
        <p:spPr>
          <a:xfrm>
            <a:off x="3703320" y="1569720"/>
            <a:ext cx="105156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E3CDF78-3E95-9042-8868-D73AFC98DB76}"/>
              </a:ext>
            </a:extLst>
          </p:cNvPr>
          <p:cNvSpPr txBox="1"/>
          <p:nvPr/>
        </p:nvSpPr>
        <p:spPr>
          <a:xfrm>
            <a:off x="9723120" y="2728416"/>
            <a:ext cx="2301240" cy="1200329"/>
          </a:xfrm>
          <a:prstGeom prst="rect">
            <a:avLst/>
          </a:prstGeom>
          <a:noFill/>
          <a:ln>
            <a:solidFill>
              <a:srgbClr val="FF0000"/>
            </a:solidFill>
          </a:ln>
        </p:spPr>
        <p:txBody>
          <a:bodyPr wrap="square" rtlCol="0">
            <a:spAutoFit/>
          </a:bodyPr>
          <a:lstStyle/>
          <a:p>
            <a:r>
              <a:rPr lang="en-US" dirty="0">
                <a:solidFill>
                  <a:srgbClr val="FF0000"/>
                </a:solidFill>
              </a:rPr>
              <a:t>With new adjoint we recover an extra 10% or so of the observation impact.</a:t>
            </a:r>
          </a:p>
        </p:txBody>
      </p:sp>
    </p:spTree>
    <p:extLst>
      <p:ext uri="{BB962C8B-B14F-4D97-AF65-F5344CB8AC3E}">
        <p14:creationId xmlns:p14="http://schemas.microsoft.com/office/powerpoint/2010/main" val="420054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86BF-DA01-4041-AB5B-6EFCDEC56BE0}"/>
              </a:ext>
            </a:extLst>
          </p:cNvPr>
          <p:cNvSpPr>
            <a:spLocks noGrp="1"/>
          </p:cNvSpPr>
          <p:nvPr>
            <p:ph type="title"/>
          </p:nvPr>
        </p:nvSpPr>
        <p:spPr/>
        <p:txBody>
          <a:bodyPr/>
          <a:lstStyle/>
          <a:p>
            <a:r>
              <a:rPr lang="en-US" dirty="0"/>
              <a:t>GEOS adjoint timing in GSI</a:t>
            </a:r>
          </a:p>
        </p:txBody>
      </p:sp>
      <p:pic>
        <p:nvPicPr>
          <p:cNvPr id="4" name="Picture 3">
            <a:extLst>
              <a:ext uri="{FF2B5EF4-FFF2-40B4-BE49-F238E27FC236}">
                <a16:creationId xmlns:a16="http://schemas.microsoft.com/office/drawing/2014/main" id="{8BF9CBAB-779F-7742-B819-FD5BEE7B9753}"/>
              </a:ext>
            </a:extLst>
          </p:cNvPr>
          <p:cNvPicPr>
            <a:picLocks noChangeAspect="1"/>
          </p:cNvPicPr>
          <p:nvPr/>
        </p:nvPicPr>
        <p:blipFill>
          <a:blip r:embed="rId2"/>
          <a:stretch>
            <a:fillRect/>
          </a:stretch>
        </p:blipFill>
        <p:spPr>
          <a:xfrm>
            <a:off x="4701353" y="1988601"/>
            <a:ext cx="7232470" cy="3513888"/>
          </a:xfrm>
          <a:prstGeom prst="rect">
            <a:avLst/>
          </a:prstGeom>
        </p:spPr>
      </p:pic>
      <p:sp>
        <p:nvSpPr>
          <p:cNvPr id="5" name="TextBox 4">
            <a:extLst>
              <a:ext uri="{FF2B5EF4-FFF2-40B4-BE49-F238E27FC236}">
                <a16:creationId xmlns:a16="http://schemas.microsoft.com/office/drawing/2014/main" id="{50EEBC9B-E4F7-7F4B-BA42-3C9A995E1A0D}"/>
              </a:ext>
            </a:extLst>
          </p:cNvPr>
          <p:cNvSpPr txBox="1"/>
          <p:nvPr/>
        </p:nvSpPr>
        <p:spPr>
          <a:xfrm>
            <a:off x="312233" y="1433379"/>
            <a:ext cx="4389120" cy="5078313"/>
          </a:xfrm>
          <a:prstGeom prst="rect">
            <a:avLst/>
          </a:prstGeom>
          <a:noFill/>
        </p:spPr>
        <p:txBody>
          <a:bodyPr wrap="square" rtlCol="0">
            <a:spAutoFit/>
          </a:bodyPr>
          <a:lstStyle/>
          <a:p>
            <a:r>
              <a:rPr lang="en-US" dirty="0"/>
              <a:t>Adjoint running within GSI 4D-Var system.</a:t>
            </a:r>
          </a:p>
          <a:p>
            <a:endParaRPr lang="en-US" dirty="0"/>
          </a:p>
          <a:p>
            <a:pPr marL="466725" indent="-292100">
              <a:buFont typeface="Arial" panose="020B0604020202020204" pitchFamily="34" charset="0"/>
              <a:buChar char="•"/>
            </a:pPr>
            <a:r>
              <a:rPr lang="en-US" dirty="0"/>
              <a:t>70 iterations</a:t>
            </a:r>
          </a:p>
          <a:p>
            <a:pPr marL="466725" indent="-292100">
              <a:buFont typeface="Arial" panose="020B0604020202020204" pitchFamily="34" charset="0"/>
              <a:buChar char="•"/>
            </a:pPr>
            <a:r>
              <a:rPr lang="en-US" dirty="0"/>
              <a:t>C180 (50km) resolution</a:t>
            </a:r>
          </a:p>
          <a:p>
            <a:pPr marL="466725" indent="-292100">
              <a:buFont typeface="Arial" panose="020B0604020202020204" pitchFamily="34" charset="0"/>
              <a:buChar char="•"/>
            </a:pPr>
            <a:r>
              <a:rPr lang="en-US" dirty="0"/>
              <a:t>Sufficient number of cores to turn off forward calculation.</a:t>
            </a:r>
          </a:p>
          <a:p>
            <a:endParaRPr lang="en-US" dirty="0"/>
          </a:p>
          <a:p>
            <a:r>
              <a:rPr lang="en-US" dirty="0"/>
              <a:t>Starting to approach a reasonable running time at around 17-18 minutes. Not fast enough but </a:t>
            </a:r>
            <a:r>
              <a:rPr lang="en-US" u="sng" dirty="0"/>
              <a:t>doesn’t</a:t>
            </a:r>
            <a:r>
              <a:rPr lang="en-US" dirty="0"/>
              <a:t> include:</a:t>
            </a:r>
          </a:p>
          <a:p>
            <a:endParaRPr lang="en-US" dirty="0"/>
          </a:p>
          <a:p>
            <a:pPr marL="466725" indent="-292100">
              <a:buFont typeface="Arial" panose="020B0604020202020204" pitchFamily="34" charset="0"/>
              <a:buChar char="•"/>
            </a:pPr>
            <a:r>
              <a:rPr lang="en-US" dirty="0"/>
              <a:t>Much manual refinement of Tapenade produced code.</a:t>
            </a:r>
          </a:p>
          <a:p>
            <a:pPr marL="466725" indent="-292100">
              <a:buFont typeface="Arial" panose="020B0604020202020204" pitchFamily="34" charset="0"/>
              <a:buChar char="•"/>
            </a:pPr>
            <a:r>
              <a:rPr lang="en-US" dirty="0"/>
              <a:t>OpenMP</a:t>
            </a:r>
          </a:p>
          <a:p>
            <a:pPr marL="466725" indent="-292100">
              <a:buFont typeface="Arial" panose="020B0604020202020204" pitchFamily="34" charset="0"/>
              <a:buChar char="•"/>
            </a:pPr>
            <a:r>
              <a:rPr lang="en-US" dirty="0"/>
              <a:t>Lower resolution inner loops as part of multiple outer loops.</a:t>
            </a:r>
          </a:p>
          <a:p>
            <a:pPr marL="466725" indent="-292100">
              <a:buFont typeface="Arial" panose="020B0604020202020204" pitchFamily="34" charset="0"/>
              <a:buChar char="•"/>
            </a:pPr>
            <a:r>
              <a:rPr lang="en-US" dirty="0"/>
              <a:t>Intel 18 optimization.</a:t>
            </a:r>
          </a:p>
          <a:p>
            <a:endParaRPr lang="en-US" dirty="0"/>
          </a:p>
        </p:txBody>
      </p:sp>
    </p:spTree>
    <p:extLst>
      <p:ext uri="{BB962C8B-B14F-4D97-AF65-F5344CB8AC3E}">
        <p14:creationId xmlns:p14="http://schemas.microsoft.com/office/powerpoint/2010/main" val="3777975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BBD1-3B38-0C47-A5F1-8A155E092783}"/>
              </a:ext>
            </a:extLst>
          </p:cNvPr>
          <p:cNvSpPr>
            <a:spLocks noGrp="1"/>
          </p:cNvSpPr>
          <p:nvPr>
            <p:ph type="title"/>
          </p:nvPr>
        </p:nvSpPr>
        <p:spPr/>
        <p:txBody>
          <a:bodyPr/>
          <a:lstStyle/>
          <a:p>
            <a:r>
              <a:rPr lang="en-US" dirty="0"/>
              <a:t>Fast, flexible, highly scalable DA</a:t>
            </a:r>
          </a:p>
        </p:txBody>
      </p:sp>
      <p:sp>
        <p:nvSpPr>
          <p:cNvPr id="4" name="TextBox 3">
            <a:extLst>
              <a:ext uri="{FF2B5EF4-FFF2-40B4-BE49-F238E27FC236}">
                <a16:creationId xmlns:a16="http://schemas.microsoft.com/office/drawing/2014/main" id="{A1EA6E3D-1D5D-394A-BBF3-34979612C83D}"/>
              </a:ext>
            </a:extLst>
          </p:cNvPr>
          <p:cNvSpPr txBox="1"/>
          <p:nvPr/>
        </p:nvSpPr>
        <p:spPr>
          <a:xfrm>
            <a:off x="355841" y="1331294"/>
            <a:ext cx="5919628" cy="5016758"/>
          </a:xfrm>
          <a:prstGeom prst="rect">
            <a:avLst/>
          </a:prstGeom>
          <a:noFill/>
        </p:spPr>
        <p:txBody>
          <a:bodyPr wrap="square" rtlCol="0">
            <a:spAutoFit/>
          </a:bodyPr>
          <a:lstStyle/>
          <a:p>
            <a:r>
              <a:rPr lang="en-US" sz="2000" dirty="0"/>
              <a:t>To run 4D-Var we will likely need to run the DA with a similar number of cores as the model (</a:t>
            </a:r>
            <a:r>
              <a:rPr lang="en-US" sz="2000"/>
              <a:t>5400). Given </a:t>
            </a:r>
            <a:r>
              <a:rPr lang="en-US" sz="2000" dirty="0"/>
              <a:t>the time needed by the adjoint this requires highly efficient and scalable DA.</a:t>
            </a:r>
          </a:p>
          <a:p>
            <a:endParaRPr lang="en-US" sz="2000" dirty="0"/>
          </a:p>
          <a:p>
            <a:r>
              <a:rPr lang="en-US" sz="2000" dirty="0"/>
              <a:t>GSI is run with far fewer cores than the forecast model at both NCEP and GMAO. As we’ve tried to run 4D-Var we’ve run into the issues that motivated this choice. Grid transforms, the recursive filter and variable transforms don’t scale well.</a:t>
            </a:r>
          </a:p>
          <a:p>
            <a:endParaRPr lang="en-US" sz="2000" dirty="0"/>
          </a:p>
          <a:p>
            <a:r>
              <a:rPr lang="en-US" sz="2000" dirty="0"/>
              <a:t>Cube to </a:t>
            </a:r>
            <a:r>
              <a:rPr lang="en-US" sz="2000" dirty="0" err="1"/>
              <a:t>lat-lon</a:t>
            </a:r>
            <a:r>
              <a:rPr lang="en-US" sz="2000" dirty="0"/>
              <a:t> and </a:t>
            </a:r>
            <a:r>
              <a:rPr lang="en-US" sz="2000" dirty="0" err="1"/>
              <a:t>lat-lon</a:t>
            </a:r>
            <a:r>
              <a:rPr lang="en-US" sz="2000" dirty="0"/>
              <a:t> to cube and their adjoints are an example of a current issue. This will be alleviated with a move to ESMF-7 but clearly avoiding these grid transforms would be beneficial.</a:t>
            </a:r>
          </a:p>
          <a:p>
            <a:endParaRPr lang="en-US" sz="2000" dirty="0"/>
          </a:p>
        </p:txBody>
      </p:sp>
      <p:grpSp>
        <p:nvGrpSpPr>
          <p:cNvPr id="24" name="Group 23">
            <a:extLst>
              <a:ext uri="{FF2B5EF4-FFF2-40B4-BE49-F238E27FC236}">
                <a16:creationId xmlns:a16="http://schemas.microsoft.com/office/drawing/2014/main" id="{1EDDEB99-6217-0843-B7B7-0560E7F98566}"/>
              </a:ext>
            </a:extLst>
          </p:cNvPr>
          <p:cNvGrpSpPr/>
          <p:nvPr/>
        </p:nvGrpSpPr>
        <p:grpSpPr>
          <a:xfrm>
            <a:off x="5665517" y="1595550"/>
            <a:ext cx="6632913" cy="5000277"/>
            <a:chOff x="5665517" y="1595550"/>
            <a:chExt cx="6632913" cy="5000277"/>
          </a:xfrm>
        </p:grpSpPr>
        <p:grpSp>
          <p:nvGrpSpPr>
            <p:cNvPr id="18" name="Group 17">
              <a:extLst>
                <a:ext uri="{FF2B5EF4-FFF2-40B4-BE49-F238E27FC236}">
                  <a16:creationId xmlns:a16="http://schemas.microsoft.com/office/drawing/2014/main" id="{9F0ADF67-0295-534A-8113-3CC6DD8CDB6B}"/>
                </a:ext>
              </a:extLst>
            </p:cNvPr>
            <p:cNvGrpSpPr/>
            <p:nvPr/>
          </p:nvGrpSpPr>
          <p:grpSpPr>
            <a:xfrm>
              <a:off x="6164826" y="1595550"/>
              <a:ext cx="6133604" cy="4059805"/>
              <a:chOff x="4574713" y="1586086"/>
              <a:chExt cx="6250639" cy="4137270"/>
            </a:xfrm>
          </p:grpSpPr>
          <p:pic>
            <p:nvPicPr>
              <p:cNvPr id="5" name="Picture 4">
                <a:extLst>
                  <a:ext uri="{FF2B5EF4-FFF2-40B4-BE49-F238E27FC236}">
                    <a16:creationId xmlns:a16="http://schemas.microsoft.com/office/drawing/2014/main" id="{EA5C54D9-E0F6-224C-993C-8FA017B048C0}"/>
                  </a:ext>
                </a:extLst>
              </p:cNvPr>
              <p:cNvPicPr>
                <a:picLocks noChangeAspect="1"/>
              </p:cNvPicPr>
              <p:nvPr/>
            </p:nvPicPr>
            <p:blipFill rotWithShape="1">
              <a:blip r:embed="rId2"/>
              <a:srcRect l="17375" t="9298" r="16961" b="5235"/>
              <a:stretch/>
            </p:blipFill>
            <p:spPr>
              <a:xfrm>
                <a:off x="4574713" y="2648694"/>
                <a:ext cx="2850777" cy="2864224"/>
              </a:xfrm>
              <a:prstGeom prst="rect">
                <a:avLst/>
              </a:prstGeom>
            </p:spPr>
          </p:pic>
          <p:pic>
            <p:nvPicPr>
              <p:cNvPr id="6" name="Picture 5">
                <a:extLst>
                  <a:ext uri="{FF2B5EF4-FFF2-40B4-BE49-F238E27FC236}">
                    <a16:creationId xmlns:a16="http://schemas.microsoft.com/office/drawing/2014/main" id="{5C89C8ED-0540-8842-B351-4BFEB28AA573}"/>
                  </a:ext>
                </a:extLst>
              </p:cNvPr>
              <p:cNvPicPr>
                <a:picLocks noChangeAspect="1"/>
              </p:cNvPicPr>
              <p:nvPr/>
            </p:nvPicPr>
            <p:blipFill rotWithShape="1">
              <a:blip r:embed="rId3"/>
              <a:srcRect l="16932" t="9298" r="17610" b="5235"/>
              <a:stretch/>
            </p:blipFill>
            <p:spPr>
              <a:xfrm>
                <a:off x="7546276" y="2648694"/>
                <a:ext cx="2841812" cy="2864224"/>
              </a:xfrm>
              <a:prstGeom prst="rect">
                <a:avLst/>
              </a:prstGeom>
            </p:spPr>
          </p:pic>
          <p:sp>
            <p:nvSpPr>
              <p:cNvPr id="7" name="TextBox 6">
                <a:extLst>
                  <a:ext uri="{FF2B5EF4-FFF2-40B4-BE49-F238E27FC236}">
                    <a16:creationId xmlns:a16="http://schemas.microsoft.com/office/drawing/2014/main" id="{C43E71F2-05BA-234D-9B05-D86585D9A153}"/>
                  </a:ext>
                </a:extLst>
              </p:cNvPr>
              <p:cNvSpPr txBox="1"/>
              <p:nvPr/>
            </p:nvSpPr>
            <p:spPr>
              <a:xfrm>
                <a:off x="6538543" y="5322732"/>
                <a:ext cx="1288792" cy="369332"/>
              </a:xfrm>
              <a:prstGeom prst="rect">
                <a:avLst/>
              </a:prstGeom>
              <a:noFill/>
            </p:spPr>
            <p:txBody>
              <a:bodyPr wrap="square" rtlCol="0">
                <a:spAutoFit/>
              </a:bodyPr>
              <a:lstStyle/>
              <a:p>
                <a:r>
                  <a:rPr lang="en-US" dirty="0"/>
                  <a:t>600 PROCS</a:t>
                </a:r>
              </a:p>
            </p:txBody>
          </p:sp>
          <p:sp>
            <p:nvSpPr>
              <p:cNvPr id="8" name="TextBox 7">
                <a:extLst>
                  <a:ext uri="{FF2B5EF4-FFF2-40B4-BE49-F238E27FC236}">
                    <a16:creationId xmlns:a16="http://schemas.microsoft.com/office/drawing/2014/main" id="{1F817482-0499-7D4F-A334-47B406FB7D66}"/>
                  </a:ext>
                </a:extLst>
              </p:cNvPr>
              <p:cNvSpPr txBox="1"/>
              <p:nvPr/>
            </p:nvSpPr>
            <p:spPr>
              <a:xfrm>
                <a:off x="9309842" y="5354024"/>
                <a:ext cx="1515510" cy="369332"/>
              </a:xfrm>
              <a:prstGeom prst="rect">
                <a:avLst/>
              </a:prstGeom>
              <a:noFill/>
            </p:spPr>
            <p:txBody>
              <a:bodyPr wrap="square" rtlCol="0">
                <a:spAutoFit/>
              </a:bodyPr>
              <a:lstStyle/>
              <a:p>
                <a:r>
                  <a:rPr lang="en-US" dirty="0"/>
                  <a:t>4374 PROCS</a:t>
                </a:r>
              </a:p>
            </p:txBody>
          </p:sp>
          <p:sp>
            <p:nvSpPr>
              <p:cNvPr id="9" name="TextBox 8">
                <a:extLst>
                  <a:ext uri="{FF2B5EF4-FFF2-40B4-BE49-F238E27FC236}">
                    <a16:creationId xmlns:a16="http://schemas.microsoft.com/office/drawing/2014/main" id="{C97BD316-BCDC-7E48-8085-21E7548B9AFD}"/>
                  </a:ext>
                </a:extLst>
              </p:cNvPr>
              <p:cNvSpPr txBox="1"/>
              <p:nvPr/>
            </p:nvSpPr>
            <p:spPr>
              <a:xfrm>
                <a:off x="5770790" y="1586086"/>
                <a:ext cx="4150661" cy="923330"/>
              </a:xfrm>
              <a:prstGeom prst="rect">
                <a:avLst/>
              </a:prstGeom>
              <a:noFill/>
              <a:ln>
                <a:solidFill>
                  <a:srgbClr val="FF0000"/>
                </a:solidFill>
              </a:ln>
            </p:spPr>
            <p:txBody>
              <a:bodyPr wrap="square" rtlCol="0">
                <a:spAutoFit/>
              </a:bodyPr>
              <a:lstStyle/>
              <a:p>
                <a:pPr algn="ctr"/>
                <a:r>
                  <a:rPr lang="en-US" dirty="0"/>
                  <a:t>When increasing number of procs the grid transforms (red) go from ~25% to ~85%. The FV3 part scales well.</a:t>
                </a:r>
              </a:p>
            </p:txBody>
          </p:sp>
          <p:cxnSp>
            <p:nvCxnSpPr>
              <p:cNvPr id="10" name="Straight Arrow Connector 9">
                <a:extLst>
                  <a:ext uri="{FF2B5EF4-FFF2-40B4-BE49-F238E27FC236}">
                    <a16:creationId xmlns:a16="http://schemas.microsoft.com/office/drawing/2014/main" id="{E222932D-D96E-E54E-AAB6-85A4A49470D1}"/>
                  </a:ext>
                </a:extLst>
              </p:cNvPr>
              <p:cNvCxnSpPr>
                <a:cxnSpLocks/>
              </p:cNvCxnSpPr>
              <p:nvPr/>
            </p:nvCxnSpPr>
            <p:spPr>
              <a:xfrm flipH="1">
                <a:off x="7137909" y="2534993"/>
                <a:ext cx="430306" cy="5151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D876C1C-9CEF-1D4F-B1BE-B309F989C2FF}"/>
                  </a:ext>
                </a:extLst>
              </p:cNvPr>
              <p:cNvCxnSpPr>
                <a:cxnSpLocks/>
              </p:cNvCxnSpPr>
              <p:nvPr/>
            </p:nvCxnSpPr>
            <p:spPr>
              <a:xfrm>
                <a:off x="7739252" y="2534993"/>
                <a:ext cx="320491" cy="3972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C8C4440-C205-E048-ACEC-7DB3B9DEDF90}"/>
                  </a:ext>
                </a:extLst>
              </p:cNvPr>
              <p:cNvSpPr txBox="1"/>
              <p:nvPr/>
            </p:nvSpPr>
            <p:spPr>
              <a:xfrm>
                <a:off x="5085326" y="3486330"/>
                <a:ext cx="874055" cy="646331"/>
              </a:xfrm>
              <a:prstGeom prst="rect">
                <a:avLst/>
              </a:prstGeom>
              <a:noFill/>
            </p:spPr>
            <p:txBody>
              <a:bodyPr wrap="square" rtlCol="0">
                <a:spAutoFit/>
              </a:bodyPr>
              <a:lstStyle/>
              <a:p>
                <a:pPr algn="ctr"/>
                <a:r>
                  <a:rPr lang="en-US" dirty="0">
                    <a:solidFill>
                      <a:schemeClr val="bg1"/>
                    </a:solidFill>
                  </a:rPr>
                  <a:t>FV3 PARTS</a:t>
                </a:r>
              </a:p>
            </p:txBody>
          </p:sp>
          <p:sp>
            <p:nvSpPr>
              <p:cNvPr id="13" name="TextBox 12">
                <a:extLst>
                  <a:ext uri="{FF2B5EF4-FFF2-40B4-BE49-F238E27FC236}">
                    <a16:creationId xmlns:a16="http://schemas.microsoft.com/office/drawing/2014/main" id="{EBA6D74B-F925-9A4B-A0E0-F54BF9AA3338}"/>
                  </a:ext>
                </a:extLst>
              </p:cNvPr>
              <p:cNvSpPr txBox="1"/>
              <p:nvPr/>
            </p:nvSpPr>
            <p:spPr>
              <a:xfrm>
                <a:off x="6039857" y="4080806"/>
                <a:ext cx="1313205" cy="646331"/>
              </a:xfrm>
              <a:prstGeom prst="rect">
                <a:avLst/>
              </a:prstGeom>
              <a:noFill/>
            </p:spPr>
            <p:txBody>
              <a:bodyPr wrap="square" rtlCol="0">
                <a:spAutoFit/>
              </a:bodyPr>
              <a:lstStyle/>
              <a:p>
                <a:pPr algn="ctr"/>
                <a:r>
                  <a:rPr lang="en-US" dirty="0">
                    <a:solidFill>
                      <a:schemeClr val="bg1"/>
                    </a:solidFill>
                  </a:rPr>
                  <a:t>MOIST PHYS PARTS</a:t>
                </a:r>
              </a:p>
            </p:txBody>
          </p:sp>
          <p:sp>
            <p:nvSpPr>
              <p:cNvPr id="14" name="TextBox 13">
                <a:extLst>
                  <a:ext uri="{FF2B5EF4-FFF2-40B4-BE49-F238E27FC236}">
                    <a16:creationId xmlns:a16="http://schemas.microsoft.com/office/drawing/2014/main" id="{B0A61873-0AD5-274C-BEB6-96BB9C255125}"/>
                  </a:ext>
                </a:extLst>
              </p:cNvPr>
              <p:cNvSpPr txBox="1"/>
              <p:nvPr/>
            </p:nvSpPr>
            <p:spPr>
              <a:xfrm>
                <a:off x="7707228" y="3985713"/>
                <a:ext cx="1313205" cy="369332"/>
              </a:xfrm>
              <a:prstGeom prst="rect">
                <a:avLst/>
              </a:prstGeom>
              <a:noFill/>
            </p:spPr>
            <p:txBody>
              <a:bodyPr wrap="square" rtlCol="0">
                <a:spAutoFit/>
              </a:bodyPr>
              <a:lstStyle/>
              <a:p>
                <a:pPr algn="ctr"/>
                <a:r>
                  <a:rPr lang="en-US" dirty="0">
                    <a:solidFill>
                      <a:schemeClr val="bg1"/>
                    </a:solidFill>
                  </a:rPr>
                  <a:t>LL2C</a:t>
                </a:r>
                <a:endParaRPr lang="en-US" baseline="30000" dirty="0">
                  <a:solidFill>
                    <a:schemeClr val="bg1"/>
                  </a:solidFill>
                </a:endParaRPr>
              </a:p>
            </p:txBody>
          </p:sp>
          <p:sp>
            <p:nvSpPr>
              <p:cNvPr id="15" name="TextBox 14">
                <a:extLst>
                  <a:ext uri="{FF2B5EF4-FFF2-40B4-BE49-F238E27FC236}">
                    <a16:creationId xmlns:a16="http://schemas.microsoft.com/office/drawing/2014/main" id="{2CEA5E17-1E96-714D-BE62-BB53F295E52C}"/>
                  </a:ext>
                </a:extLst>
              </p:cNvPr>
              <p:cNvSpPr txBox="1"/>
              <p:nvPr/>
            </p:nvSpPr>
            <p:spPr>
              <a:xfrm>
                <a:off x="8760380" y="3254718"/>
                <a:ext cx="1313205" cy="369332"/>
              </a:xfrm>
              <a:prstGeom prst="rect">
                <a:avLst/>
              </a:prstGeom>
              <a:noFill/>
            </p:spPr>
            <p:txBody>
              <a:bodyPr wrap="square" rtlCol="0">
                <a:spAutoFit/>
              </a:bodyPr>
              <a:lstStyle/>
              <a:p>
                <a:pPr algn="ctr"/>
                <a:r>
                  <a:rPr lang="en-US" dirty="0">
                    <a:solidFill>
                      <a:schemeClr val="bg1"/>
                    </a:solidFill>
                  </a:rPr>
                  <a:t>C2LL</a:t>
                </a:r>
              </a:p>
            </p:txBody>
          </p:sp>
        </p:grpSp>
        <p:sp>
          <p:nvSpPr>
            <p:cNvPr id="21" name="TextBox 20">
              <a:extLst>
                <a:ext uri="{FF2B5EF4-FFF2-40B4-BE49-F238E27FC236}">
                  <a16:creationId xmlns:a16="http://schemas.microsoft.com/office/drawing/2014/main" id="{F32233AE-4D1C-9B42-9571-D5149BA60250}"/>
                </a:ext>
              </a:extLst>
            </p:cNvPr>
            <p:cNvSpPr txBox="1"/>
            <p:nvPr/>
          </p:nvSpPr>
          <p:spPr>
            <a:xfrm>
              <a:off x="5665517" y="5949496"/>
              <a:ext cx="3919086" cy="646331"/>
            </a:xfrm>
            <a:prstGeom prst="rect">
              <a:avLst/>
            </a:prstGeom>
            <a:noFill/>
          </p:spPr>
          <p:txBody>
            <a:bodyPr wrap="square" rtlCol="0">
              <a:spAutoFit/>
            </a:bodyPr>
            <a:lstStyle/>
            <a:p>
              <a:r>
                <a:rPr lang="en-US" dirty="0"/>
                <a:t>Not enough memory to turn of forward calculations, 3.5Tb of RAM.</a:t>
              </a:r>
            </a:p>
          </p:txBody>
        </p:sp>
        <p:cxnSp>
          <p:nvCxnSpPr>
            <p:cNvPr id="23" name="Straight Arrow Connector 22">
              <a:extLst>
                <a:ext uri="{FF2B5EF4-FFF2-40B4-BE49-F238E27FC236}">
                  <a16:creationId xmlns:a16="http://schemas.microsoft.com/office/drawing/2014/main" id="{67F47F4C-5EE7-8844-8DB8-6BE5365E3B92}"/>
                </a:ext>
              </a:extLst>
            </p:cNvPr>
            <p:cNvCxnSpPr/>
            <p:nvPr/>
          </p:nvCxnSpPr>
          <p:spPr>
            <a:xfrm flipV="1">
              <a:off x="6445045" y="4094443"/>
              <a:ext cx="220833" cy="19388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97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2548</TotalTime>
  <Words>1557</Words>
  <Application>Microsoft Macintosh PowerPoint</Application>
  <PresentationFormat>Widescreen</PresentationFormat>
  <Paragraphs>190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Introduction</vt:lpstr>
      <vt:lpstr>A new era of dynamical cores</vt:lpstr>
      <vt:lpstr>A new era of dynamical cores</vt:lpstr>
      <vt:lpstr>FV3 adjoint system</vt:lpstr>
      <vt:lpstr>FV3 adjoint system: TLM correlations</vt:lpstr>
      <vt:lpstr>FV3 adjoint system: FSOI % recovery</vt:lpstr>
      <vt:lpstr>GEOS adjoint timing in GSI</vt:lpstr>
      <vt:lpstr>Fast, flexible, highly scalable DA</vt:lpstr>
      <vt:lpstr>JEDI</vt:lpstr>
      <vt:lpstr>3DEnVar software demonstration</vt:lpstr>
      <vt:lpstr>4D-Var RAOB software demonstration</vt:lpstr>
      <vt:lpstr>Upcoming work</vt:lpstr>
      <vt:lpstr>Blended parallel approach</vt:lpstr>
      <vt:lpstr>Summary</vt:lpstr>
      <vt:lpstr>FV3 in JEDI</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Holdaway</dc:creator>
  <cp:lastModifiedBy>Daniel Holdaway</cp:lastModifiedBy>
  <cp:revision>133</cp:revision>
  <dcterms:created xsi:type="dcterms:W3CDTF">2018-05-15T00:16:13Z</dcterms:created>
  <dcterms:modified xsi:type="dcterms:W3CDTF">2018-07-03T12:36:21Z</dcterms:modified>
</cp:coreProperties>
</file>