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258" r:id="rId3"/>
    <p:sldId id="327" r:id="rId4"/>
    <p:sldId id="264" r:id="rId5"/>
    <p:sldId id="259" r:id="rId6"/>
    <p:sldId id="265" r:id="rId7"/>
    <p:sldId id="261" r:id="rId8"/>
    <p:sldId id="266" r:id="rId9"/>
    <p:sldId id="262" r:id="rId10"/>
    <p:sldId id="263" r:id="rId11"/>
    <p:sldId id="267" r:id="rId12"/>
    <p:sldId id="268" r:id="rId13"/>
    <p:sldId id="269" r:id="rId14"/>
    <p:sldId id="270" r:id="rId15"/>
    <p:sldId id="271" r:id="rId16"/>
    <p:sldId id="311" r:id="rId17"/>
    <p:sldId id="325" r:id="rId18"/>
    <p:sldId id="326" r:id="rId19"/>
    <p:sldId id="272" r:id="rId20"/>
    <p:sldId id="273" r:id="rId21"/>
    <p:sldId id="320" r:id="rId22"/>
    <p:sldId id="321" r:id="rId23"/>
    <p:sldId id="274" r:id="rId24"/>
    <p:sldId id="275" r:id="rId25"/>
    <p:sldId id="276" r:id="rId26"/>
    <p:sldId id="277" r:id="rId27"/>
    <p:sldId id="278" r:id="rId28"/>
    <p:sldId id="279" r:id="rId29"/>
    <p:sldId id="280" r:id="rId30"/>
    <p:sldId id="322" r:id="rId31"/>
    <p:sldId id="302" r:id="rId32"/>
    <p:sldId id="323" r:id="rId33"/>
    <p:sldId id="281" r:id="rId34"/>
    <p:sldId id="303" r:id="rId35"/>
    <p:sldId id="282" r:id="rId36"/>
    <p:sldId id="283" r:id="rId37"/>
    <p:sldId id="284" r:id="rId38"/>
    <p:sldId id="285" r:id="rId39"/>
    <p:sldId id="286" r:id="rId40"/>
    <p:sldId id="304"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5" r:id="rId57"/>
    <p:sldId id="306" r:id="rId58"/>
    <p:sldId id="307" r:id="rId59"/>
    <p:sldId id="308" r:id="rId60"/>
    <p:sldId id="309" r:id="rId61"/>
    <p:sldId id="310" r:id="rId62"/>
    <p:sldId id="312" r:id="rId63"/>
    <p:sldId id="313" r:id="rId64"/>
    <p:sldId id="315" r:id="rId65"/>
    <p:sldId id="314" r:id="rId66"/>
    <p:sldId id="316" r:id="rId67"/>
    <p:sldId id="317" r:id="rId68"/>
    <p:sldId id="32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92"/>
    <p:restoredTop sz="89273"/>
  </p:normalViewPr>
  <p:slideViewPr>
    <p:cSldViewPr snapToGrid="0" snapToObjects="1">
      <p:cViewPr varScale="1">
        <p:scale>
          <a:sx n="83" d="100"/>
          <a:sy n="83" d="100"/>
        </p:scale>
        <p:origin x="408" y="20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0" d="100"/>
          <a:sy n="130" d="100"/>
        </p:scale>
        <p:origin x="70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7/1/18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20701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!Adjoint!</a:t>
            </a:r>
          </a:p>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10296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20</a:t>
            </a:fld>
            <a:endParaRPr lang="en-US"/>
          </a:p>
        </p:txBody>
      </p:sp>
    </p:spTree>
    <p:extLst>
      <p:ext uri="{BB962C8B-B14F-4D97-AF65-F5344CB8AC3E}">
        <p14:creationId xmlns:p14="http://schemas.microsoft.com/office/powerpoint/2010/main" val="114387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21</a:t>
            </a:fld>
            <a:endParaRPr lang="en-US"/>
          </a:p>
        </p:txBody>
      </p:sp>
    </p:spTree>
    <p:extLst>
      <p:ext uri="{BB962C8B-B14F-4D97-AF65-F5344CB8AC3E}">
        <p14:creationId xmlns:p14="http://schemas.microsoft.com/office/powerpoint/2010/main" val="5360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22</a:t>
            </a:fld>
            <a:endParaRPr lang="en-US"/>
          </a:p>
        </p:txBody>
      </p:sp>
    </p:spTree>
    <p:extLst>
      <p:ext uri="{BB962C8B-B14F-4D97-AF65-F5344CB8AC3E}">
        <p14:creationId xmlns:p14="http://schemas.microsoft.com/office/powerpoint/2010/main" val="331759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61</a:t>
            </a:fld>
            <a:endParaRPr lang="en-US"/>
          </a:p>
        </p:txBody>
      </p:sp>
    </p:spTree>
    <p:extLst>
      <p:ext uri="{BB962C8B-B14F-4D97-AF65-F5344CB8AC3E}">
        <p14:creationId xmlns:p14="http://schemas.microsoft.com/office/powerpoint/2010/main" val="150738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7/1/18</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7" name="Text Placeholder 6"/>
          <p:cNvSpPr>
            <a:spLocks noGrp="1"/>
          </p:cNvSpPr>
          <p:nvPr>
            <p:ph type="body" sz="quarter" idx="13" hasCustomPrompt="1"/>
          </p:nvPr>
        </p:nvSpPr>
        <p:spPr>
          <a:xfrm>
            <a:off x="838200" y="1403973"/>
            <a:ext cx="10515600" cy="4697412"/>
          </a:xfrm>
        </p:spPr>
        <p:txBody>
          <a:bodyPr/>
          <a:lstStyle>
            <a:lvl1pPr marL="0" indent="0">
              <a:buNone/>
              <a:defRPr/>
            </a:lvl1pPr>
          </a:lstStyle>
          <a:p>
            <a:pPr lvl="0"/>
            <a:r>
              <a:rPr lang="en-US" dirty="0"/>
              <a:t>Click to edit text</a:t>
            </a:r>
          </a:p>
        </p:txBody>
      </p:sp>
    </p:spTree>
    <p:extLst>
      <p:ext uri="{BB962C8B-B14F-4D97-AF65-F5344CB8AC3E}">
        <p14:creationId xmlns:p14="http://schemas.microsoft.com/office/powerpoint/2010/main" val="7050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7/1/18</a:t>
            </a:fld>
            <a:endParaRPr lang="en-US" dirty="0"/>
          </a:p>
        </p:txBody>
      </p:sp>
    </p:spTree>
    <p:extLst>
      <p:ext uri="{BB962C8B-B14F-4D97-AF65-F5344CB8AC3E}">
        <p14:creationId xmlns:p14="http://schemas.microsoft.com/office/powerpoint/2010/main" val="127513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7/1/18</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7/1/18</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dirty="0"/>
          </a:p>
        </p:txBody>
      </p:sp>
    </p:spTree>
    <p:extLst>
      <p:ext uri="{BB962C8B-B14F-4D97-AF65-F5344CB8AC3E}">
        <p14:creationId xmlns:p14="http://schemas.microsoft.com/office/powerpoint/2010/main" val="114311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p:txBody>
          <a:bodyPr/>
          <a:lstStyle>
            <a:lvl1pPr marL="0" inden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7/1/18</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0044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7"/>
            <a:ext cx="3932237" cy="1133856"/>
          </a:xfrm>
        </p:spPr>
        <p:txBody>
          <a:bodyPr anchor="t" anchorCtr="0">
            <a:normAutofit/>
          </a:bodyPr>
          <a:lstStyle>
            <a:lvl1pPr algn="l">
              <a:defRPr sz="2000"/>
            </a:lvl1pPr>
          </a:lstStyle>
          <a:p>
            <a:r>
              <a:rPr lang="en-US" dirty="0"/>
              <a:t>Click to Edit Title</a:t>
            </a:r>
          </a:p>
        </p:txBody>
      </p:sp>
      <p:sp>
        <p:nvSpPr>
          <p:cNvPr id="3" name="Picture Placeholder 2"/>
          <p:cNvSpPr>
            <a:spLocks noGrp="1"/>
          </p:cNvSpPr>
          <p:nvPr>
            <p:ph type="pic" idx="1" hasCustomPrompt="1"/>
          </p:nvPr>
        </p:nvSpPr>
        <p:spPr>
          <a:xfrm>
            <a:off x="675919" y="733778"/>
            <a:ext cx="6172200" cy="5135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a:t>
            </a:r>
          </a:p>
        </p:txBody>
      </p:sp>
      <p:sp>
        <p:nvSpPr>
          <p:cNvPr id="4" name="Text Placeholder 3"/>
          <p:cNvSpPr>
            <a:spLocks noGrp="1"/>
          </p:cNvSpPr>
          <p:nvPr>
            <p:ph type="body" sz="half" idx="2" hasCustomPrompt="1"/>
          </p:nvPr>
        </p:nvSpPr>
        <p:spPr>
          <a:xfrm>
            <a:off x="7423151" y="1960474"/>
            <a:ext cx="3932237" cy="390851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7/1/18</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2307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p:spPr>
        <p:txBody>
          <a:bodyPr/>
          <a:lstStyle>
            <a:lvl1pPr marL="0" inden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marL="0" inden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7/1/18</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45808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9786"/>
            <a:ext cx="10515600" cy="8202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06555"/>
            <a:ext cx="10515600" cy="4602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388947"/>
            <a:ext cx="12192000" cy="469076"/>
          </a:xfrm>
          <a:prstGeom prst="rect">
            <a:avLst/>
          </a:prstGeom>
          <a:solidFill>
            <a:schemeClr val="tx1">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sp>
        <p:nvSpPr>
          <p:cNvPr id="9" name="TextBox 8"/>
          <p:cNvSpPr txBox="1"/>
          <p:nvPr userDrawn="1"/>
        </p:nvSpPr>
        <p:spPr>
          <a:xfrm>
            <a:off x="1353099" y="6464945"/>
            <a:ext cx="2581079" cy="235449"/>
          </a:xfrm>
          <a:prstGeom prst="rect">
            <a:avLst/>
          </a:prstGeom>
          <a:noFill/>
        </p:spPr>
        <p:txBody>
          <a:bodyPr wrap="square" lIns="0" tIns="0" rIns="0" bIns="0" rtlCol="0">
            <a:spAutoFit/>
          </a:bodyPr>
          <a:lstStyle/>
          <a:p>
            <a:pPr algn="l">
              <a:lnSpc>
                <a:spcPct val="90000"/>
              </a:lnSpc>
            </a:pPr>
            <a:r>
              <a:rPr lang="en-US" sz="900" b="1" i="0" dirty="0">
                <a:solidFill>
                  <a:schemeClr val="tx1">
                    <a:lumMod val="95000"/>
                  </a:schemeClr>
                </a:solidFill>
                <a:ea typeface="Arial Regular" charset="0"/>
              </a:rPr>
              <a:t>Global Modeling</a:t>
            </a:r>
            <a:r>
              <a:rPr lang="en-US" sz="900" b="1" i="0" baseline="0" dirty="0">
                <a:solidFill>
                  <a:schemeClr val="tx1">
                    <a:lumMod val="95000"/>
                  </a:schemeClr>
                </a:solidFill>
                <a:ea typeface="Arial Regular" charset="0"/>
              </a:rPr>
              <a:t> </a:t>
            </a:r>
            <a:r>
              <a:rPr lang="en-US" sz="900" b="1" i="0" dirty="0">
                <a:solidFill>
                  <a:schemeClr val="tx1">
                    <a:lumMod val="95000"/>
                  </a:schemeClr>
                </a:solidFill>
                <a:ea typeface="Arial Regular" charset="0"/>
              </a:rPr>
              <a:t>and</a:t>
            </a:r>
            <a:r>
              <a:rPr lang="en-US" sz="900" b="1" i="0" baseline="0" dirty="0">
                <a:solidFill>
                  <a:schemeClr val="tx1">
                    <a:lumMod val="95000"/>
                  </a:schemeClr>
                </a:solidFill>
                <a:ea typeface="Arial Regular" charset="0"/>
              </a:rPr>
              <a:t> </a:t>
            </a:r>
            <a:r>
              <a:rPr lang="en-US" sz="900" b="1" i="0" dirty="0">
                <a:solidFill>
                  <a:schemeClr val="tx1">
                    <a:lumMod val="95000"/>
                  </a:schemeClr>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dirty="0">
                <a:solidFill>
                  <a:schemeClr val="tx1">
                    <a:lumMod val="95000"/>
                  </a:schemeClr>
                </a:solidFill>
                <a:ea typeface="Arial Regular" charset="0"/>
              </a:rPr>
              <a:t>gmao.gsfc.nasa.gov</a:t>
            </a:r>
          </a:p>
        </p:txBody>
      </p:sp>
      <p:sp>
        <p:nvSpPr>
          <p:cNvPr id="10" name="TextBox 9"/>
          <p:cNvSpPr txBox="1"/>
          <p:nvPr userDrawn="1"/>
        </p:nvSpPr>
        <p:spPr>
          <a:xfrm>
            <a:off x="206226" y="6449580"/>
            <a:ext cx="1052957" cy="311817"/>
          </a:xfrm>
          <a:prstGeom prst="rect">
            <a:avLst/>
          </a:prstGeom>
          <a:noFill/>
          <a:ln w="6350">
            <a:solidFill>
              <a:schemeClr val="tx1">
                <a:lumMod val="95000"/>
              </a:schemeClr>
            </a:solidFill>
          </a:ln>
        </p:spPr>
        <p:txBody>
          <a:bodyPr wrap="square" lIns="0" tIns="0" rIns="0" bIns="0" rtlCol="0" anchor="ctr" anchorCtr="0">
            <a:spAutoFit/>
          </a:bodyPr>
          <a:lstStyle/>
          <a:p>
            <a:pPr algn="ctr">
              <a:lnSpc>
                <a:spcPct val="95000"/>
              </a:lnSpc>
            </a:pPr>
            <a:r>
              <a:rPr lang="en-US" sz="2133" b="1" i="0" dirty="0">
                <a:solidFill>
                  <a:schemeClr val="tx1">
                    <a:lumMod val="95000"/>
                  </a:schemeClr>
                </a:solidFill>
                <a:latin typeface="Arial" charset="0"/>
                <a:ea typeface="Arial" charset="0"/>
                <a:cs typeface="Arial" charset="0"/>
              </a:rPr>
              <a:t>GMAO</a:t>
            </a:r>
          </a:p>
        </p:txBody>
      </p:sp>
      <p:sp>
        <p:nvSpPr>
          <p:cNvPr id="6" name="Slide Number Placeholder 5"/>
          <p:cNvSpPr>
            <a:spLocks noGrp="1"/>
          </p:cNvSpPr>
          <p:nvPr>
            <p:ph type="sldNum" sz="quarter" idx="4"/>
          </p:nvPr>
        </p:nvSpPr>
        <p:spPr>
          <a:xfrm>
            <a:off x="11550700" y="6440922"/>
            <a:ext cx="53123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B8D1E3-1DAE-664E-B350-75CA63E753F0}" type="slidenum">
              <a:rPr lang="en-US" smtClean="0"/>
              <a:pPr/>
              <a:t>‹#›</a:t>
            </a:fld>
            <a:endParaRPr lang="en-US" dirty="0"/>
          </a:p>
        </p:txBody>
      </p:sp>
      <p:sp>
        <p:nvSpPr>
          <p:cNvPr id="4" name="Date Placeholder 3"/>
          <p:cNvSpPr>
            <a:spLocks noGrp="1"/>
          </p:cNvSpPr>
          <p:nvPr>
            <p:ph type="dt" sz="half" idx="2"/>
          </p:nvPr>
        </p:nvSpPr>
        <p:spPr>
          <a:xfrm>
            <a:off x="10014695" y="6449580"/>
            <a:ext cx="148284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0A0F2B-E692-5549-89C0-DEF97C653501}" type="datetimeFigureOut">
              <a:rPr lang="en-US" smtClean="0"/>
              <a:pPr/>
              <a:t>7/1/18</a:t>
            </a:fld>
            <a:endParaRPr lang="en-US" dirty="0"/>
          </a:p>
        </p:txBody>
      </p:sp>
      <p:sp>
        <p:nvSpPr>
          <p:cNvPr id="11" name="Rectangle 10"/>
          <p:cNvSpPr>
            <a:spLocks noChangeArrowheads="1"/>
          </p:cNvSpPr>
          <p:nvPr userDrawn="1"/>
        </p:nvSpPr>
        <p:spPr bwMode="auto">
          <a:xfrm>
            <a:off x="143107" y="127916"/>
            <a:ext cx="3571124" cy="3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5844" tIns="67921" rIns="135844" bIns="67921"/>
          <a:lstStyle>
            <a:lvl1pPr defTabSz="1019175">
              <a:defRPr sz="4000">
                <a:solidFill>
                  <a:srgbClr val="939BA8"/>
                </a:solidFill>
                <a:latin typeface="Arial" charset="0"/>
              </a:defRPr>
            </a:lvl1pPr>
            <a:lvl2pPr defTabSz="1019175">
              <a:defRPr sz="4000">
                <a:solidFill>
                  <a:srgbClr val="939BA8"/>
                </a:solidFill>
                <a:latin typeface="Arial" charset="0"/>
              </a:defRPr>
            </a:lvl2pPr>
            <a:lvl3pPr defTabSz="1019175">
              <a:defRPr sz="4000">
                <a:solidFill>
                  <a:srgbClr val="939BA8"/>
                </a:solidFill>
                <a:latin typeface="Arial" charset="0"/>
              </a:defRPr>
            </a:lvl3pPr>
            <a:lvl4pPr defTabSz="1019175">
              <a:defRPr sz="4000">
                <a:solidFill>
                  <a:srgbClr val="939BA8"/>
                </a:solidFill>
                <a:latin typeface="Arial" charset="0"/>
              </a:defRPr>
            </a:lvl4pPr>
            <a:lvl5pPr defTabSz="1019175">
              <a:defRPr sz="4000">
                <a:solidFill>
                  <a:srgbClr val="939BA8"/>
                </a:solidFill>
                <a:latin typeface="Arial" charset="0"/>
              </a:defRPr>
            </a:lvl5pPr>
            <a:lvl6pPr marL="457200" defTabSz="1019175" fontAlgn="base">
              <a:spcBef>
                <a:spcPct val="0"/>
              </a:spcBef>
              <a:spcAft>
                <a:spcPct val="0"/>
              </a:spcAft>
              <a:defRPr sz="4000">
                <a:solidFill>
                  <a:srgbClr val="939BA8"/>
                </a:solidFill>
                <a:latin typeface="Arial" charset="0"/>
              </a:defRPr>
            </a:lvl6pPr>
            <a:lvl7pPr marL="914400" defTabSz="1019175" fontAlgn="base">
              <a:spcBef>
                <a:spcPct val="0"/>
              </a:spcBef>
              <a:spcAft>
                <a:spcPct val="0"/>
              </a:spcAft>
              <a:defRPr sz="4000">
                <a:solidFill>
                  <a:srgbClr val="939BA8"/>
                </a:solidFill>
                <a:latin typeface="Arial" charset="0"/>
              </a:defRPr>
            </a:lvl7pPr>
            <a:lvl8pPr marL="1371600" defTabSz="1019175" fontAlgn="base">
              <a:spcBef>
                <a:spcPct val="0"/>
              </a:spcBef>
              <a:spcAft>
                <a:spcPct val="0"/>
              </a:spcAft>
              <a:defRPr sz="4000">
                <a:solidFill>
                  <a:srgbClr val="939BA8"/>
                </a:solidFill>
                <a:latin typeface="Arial" charset="0"/>
              </a:defRPr>
            </a:lvl8pPr>
            <a:lvl9pPr marL="1828800" defTabSz="1019175" fontAlgn="base">
              <a:spcBef>
                <a:spcPct val="0"/>
              </a:spcBef>
              <a:spcAft>
                <a:spcPct val="0"/>
              </a:spcAft>
              <a:defRPr sz="4000">
                <a:solidFill>
                  <a:srgbClr val="939BA8"/>
                </a:solidFill>
                <a:latin typeface="Arial" charset="0"/>
              </a:defRPr>
            </a:lvl9pPr>
          </a:lstStyle>
          <a:p>
            <a:pPr eaLnBrk="1" hangingPunct="1"/>
            <a:r>
              <a:rPr lang="en-US" altLang="en-US" sz="933" b="0" i="0" dirty="0">
                <a:solidFill>
                  <a:schemeClr val="bg2">
                    <a:lumMod val="50000"/>
                  </a:schemeClr>
                </a:solidFill>
                <a:ea typeface="Arial Regular" charset="0"/>
              </a:rPr>
              <a:t>National Aeronautics and Space Administration</a:t>
            </a:r>
          </a:p>
        </p:txBody>
      </p:sp>
      <p:pic>
        <p:nvPicPr>
          <p:cNvPr id="12" name="Picture 25" descr="NASA insigniaCMYK"/>
          <p:cNvPicPr preferRelativeResize="0">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1458222" y="127916"/>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51558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5" r:id="rId3"/>
    <p:sldLayoutId id="2147483649" r:id="rId4"/>
    <p:sldLayoutId id="2147483650" r:id="rId5"/>
    <p:sldLayoutId id="2147483657" r:id="rId6"/>
    <p:sldLayoutId id="2147483652" r:id="rId7"/>
  </p:sldLayoutIdLst>
  <p:txStyles>
    <p:titleStyle>
      <a:lvl1pPr algn="ctr" defTabSz="914400" rtl="0" eaLnBrk="1" latinLnBrk="0" hangingPunct="1">
        <a:lnSpc>
          <a:spcPct val="90000"/>
        </a:lnSpc>
        <a:spcBef>
          <a:spcPct val="0"/>
        </a:spcBef>
        <a:buNone/>
        <a:defRPr sz="2800" b="1" kern="1200">
          <a:solidFill>
            <a:srgbClr val="0070C0"/>
          </a:solidFill>
          <a:latin typeface="+mj-lt"/>
          <a:ea typeface="+mj-ea"/>
          <a:cs typeface="+mj-cs"/>
        </a:defRPr>
      </a:lvl1pPr>
    </p:titleStyle>
    <p:bodyStyle>
      <a:lvl1pPr marL="0" indent="0" algn="ctr" defTabSz="914400" rtl="0" eaLnBrk="1" latinLnBrk="0" hangingPunct="1">
        <a:lnSpc>
          <a:spcPct val="90000"/>
        </a:lnSpc>
        <a:spcBef>
          <a:spcPts val="1000"/>
        </a:spcBef>
        <a:buFont typeface="Arial"/>
        <a:buNone/>
        <a:defRPr sz="2000" kern="1200">
          <a:solidFill>
            <a:schemeClr val="bg2">
              <a:lumMod val="10000"/>
            </a:schemeClr>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bg2">
              <a:lumMod val="10000"/>
            </a:schemeClr>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bg2">
              <a:lumMod val="10000"/>
            </a:schemeClr>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bg2">
              <a:lumMod val="10000"/>
            </a:schemeClr>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2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fastopt.de/" TargetMode="External"/><Relationship Id="rId2" Type="http://schemas.openxmlformats.org/officeDocument/2006/relationships/hyperlink" Target="http://tapenade.inria.fr:8080/tapenad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6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3689" y="1271195"/>
            <a:ext cx="8569271" cy="2107435"/>
          </a:xfrm>
        </p:spPr>
        <p:txBody>
          <a:bodyPr>
            <a:noAutofit/>
          </a:bodyPr>
          <a:lstStyle/>
          <a:p>
            <a:r>
              <a:rPr lang="en-US" sz="4800" b="0" dirty="0"/>
              <a:t>Adjoint model development, validation, and application</a:t>
            </a:r>
            <a:endParaRPr lang="en-US" sz="4800" dirty="0"/>
          </a:p>
        </p:txBody>
      </p:sp>
      <p:sp>
        <p:nvSpPr>
          <p:cNvPr id="6" name="TextBox 5">
            <a:extLst>
              <a:ext uri="{FF2B5EF4-FFF2-40B4-BE49-F238E27FC236}">
                <a16:creationId xmlns:a16="http://schemas.microsoft.com/office/drawing/2014/main" id="{841FDCC4-A4A7-C944-B976-7E62BEA5C91D}"/>
              </a:ext>
            </a:extLst>
          </p:cNvPr>
          <p:cNvSpPr txBox="1"/>
          <p:nvPr/>
        </p:nvSpPr>
        <p:spPr>
          <a:xfrm>
            <a:off x="3456121" y="3378630"/>
            <a:ext cx="5424405" cy="1785104"/>
          </a:xfrm>
          <a:prstGeom prst="rect">
            <a:avLst/>
          </a:prstGeom>
          <a:noFill/>
        </p:spPr>
        <p:txBody>
          <a:bodyPr wrap="square" rtlCol="0">
            <a:spAutoFit/>
          </a:bodyPr>
          <a:lstStyle/>
          <a:p>
            <a:pPr algn="ctr"/>
            <a:r>
              <a:rPr lang="en-US" sz="2800" dirty="0">
                <a:solidFill>
                  <a:schemeClr val="bg2">
                    <a:lumMod val="10000"/>
                  </a:schemeClr>
                </a:solidFill>
              </a:rPr>
              <a:t>Daniel Holdaway</a:t>
            </a:r>
          </a:p>
          <a:p>
            <a:pPr algn="ctr"/>
            <a:endParaRPr lang="en-US" sz="1000" dirty="0">
              <a:solidFill>
                <a:schemeClr val="bg2">
                  <a:lumMod val="10000"/>
                </a:schemeClr>
              </a:solidFill>
            </a:endParaRPr>
          </a:p>
          <a:p>
            <a:pPr algn="ctr"/>
            <a:r>
              <a:rPr lang="en-US" dirty="0">
                <a:solidFill>
                  <a:schemeClr val="bg2">
                    <a:lumMod val="10000"/>
                  </a:schemeClr>
                </a:solidFill>
              </a:rPr>
              <a:t>(with a lot of guidance from Ron over the years!)</a:t>
            </a:r>
            <a:br>
              <a:rPr lang="en-US" dirty="0">
                <a:solidFill>
                  <a:schemeClr val="bg2">
                    <a:lumMod val="10000"/>
                  </a:schemeClr>
                </a:solidFill>
              </a:rPr>
            </a:br>
            <a:endParaRPr lang="en-US" dirty="0">
              <a:solidFill>
                <a:schemeClr val="bg2">
                  <a:lumMod val="10000"/>
                </a:schemeClr>
              </a:solidFill>
            </a:endParaRPr>
          </a:p>
          <a:p>
            <a:pPr algn="ctr"/>
            <a:endParaRPr lang="en-US" dirty="0">
              <a:solidFill>
                <a:schemeClr val="bg2">
                  <a:lumMod val="10000"/>
                </a:schemeClr>
              </a:solidFill>
            </a:endParaRPr>
          </a:p>
          <a:p>
            <a:pPr algn="ctr"/>
            <a:r>
              <a:rPr lang="en-US" i="1" dirty="0">
                <a:solidFill>
                  <a:schemeClr val="bg2">
                    <a:lumMod val="10000"/>
                  </a:schemeClr>
                </a:solidFill>
              </a:rPr>
              <a:t>Sunday July 1</a:t>
            </a:r>
            <a:r>
              <a:rPr lang="en-US" i="1" baseline="30000" dirty="0">
                <a:solidFill>
                  <a:schemeClr val="bg2">
                    <a:lumMod val="10000"/>
                  </a:schemeClr>
                </a:solidFill>
              </a:rPr>
              <a:t>st</a:t>
            </a:r>
            <a:r>
              <a:rPr lang="en-US" i="1" dirty="0">
                <a:solidFill>
                  <a:schemeClr val="bg2">
                    <a:lumMod val="10000"/>
                  </a:schemeClr>
                </a:solidFill>
              </a:rPr>
              <a:t> 2018</a:t>
            </a:r>
          </a:p>
        </p:txBody>
      </p:sp>
    </p:spTree>
    <p:extLst>
      <p:ext uri="{BB962C8B-B14F-4D97-AF65-F5344CB8AC3E}">
        <p14:creationId xmlns:p14="http://schemas.microsoft.com/office/powerpoint/2010/main" val="1802078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3812-15E8-064B-A01F-E31CCA21ED9C}"/>
              </a:ext>
            </a:extLst>
          </p:cNvPr>
          <p:cNvSpPr>
            <a:spLocks noGrp="1"/>
          </p:cNvSpPr>
          <p:nvPr>
            <p:ph type="title"/>
          </p:nvPr>
        </p:nvSpPr>
        <p:spPr/>
        <p:txBody>
          <a:bodyPr>
            <a:normAutofit/>
          </a:bodyPr>
          <a:lstStyle/>
          <a:p>
            <a:r>
              <a:rPr lang="en-US" dirty="0"/>
              <a:t>Derivation of the linearized model </a:t>
            </a:r>
          </a:p>
        </p:txBody>
      </p:sp>
      <p:sp>
        <p:nvSpPr>
          <p:cNvPr id="3" name="TextBox 2">
            <a:extLst>
              <a:ext uri="{FF2B5EF4-FFF2-40B4-BE49-F238E27FC236}">
                <a16:creationId xmlns:a16="http://schemas.microsoft.com/office/drawing/2014/main" id="{95443D2A-CC96-2543-BD5A-B8F3B5AADFE4}"/>
              </a:ext>
            </a:extLst>
          </p:cNvPr>
          <p:cNvSpPr txBox="1"/>
          <p:nvPr/>
        </p:nvSpPr>
        <p:spPr>
          <a:xfrm>
            <a:off x="1021976" y="1269994"/>
            <a:ext cx="10076330" cy="5262979"/>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The TLM is a useful tool but it doesn’t help us with our second question. To get somewhere towards doing so we first simplify things by introducing a scalar measure of the outputs,                          .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Using the Taylor series again,</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or,</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two estimates are equivalent when both functions are linear.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FCAACA5-ABBF-8A4A-AC92-C7F2B2FD6B9A}"/>
              </a:ext>
            </a:extLst>
          </p:cNvPr>
          <p:cNvPicPr>
            <a:picLocks noChangeAspect="1"/>
          </p:cNvPicPr>
          <p:nvPr/>
        </p:nvPicPr>
        <p:blipFill>
          <a:blip r:embed="rId2"/>
          <a:stretch>
            <a:fillRect/>
          </a:stretch>
        </p:blipFill>
        <p:spPr>
          <a:xfrm>
            <a:off x="4875679" y="3126192"/>
            <a:ext cx="2511238" cy="971425"/>
          </a:xfrm>
          <a:prstGeom prst="rect">
            <a:avLst/>
          </a:prstGeom>
        </p:spPr>
      </p:pic>
      <p:pic>
        <p:nvPicPr>
          <p:cNvPr id="5" name="Picture 4">
            <a:extLst>
              <a:ext uri="{FF2B5EF4-FFF2-40B4-BE49-F238E27FC236}">
                <a16:creationId xmlns:a16="http://schemas.microsoft.com/office/drawing/2014/main" id="{2976F4A4-41DE-7E41-BB29-CC68E0E6A218}"/>
              </a:ext>
            </a:extLst>
          </p:cNvPr>
          <p:cNvPicPr>
            <a:picLocks noChangeAspect="1"/>
          </p:cNvPicPr>
          <p:nvPr/>
        </p:nvPicPr>
        <p:blipFill>
          <a:blip r:embed="rId3"/>
          <a:stretch>
            <a:fillRect/>
          </a:stretch>
        </p:blipFill>
        <p:spPr>
          <a:xfrm>
            <a:off x="4875679" y="4411443"/>
            <a:ext cx="2573244" cy="1012763"/>
          </a:xfrm>
          <a:prstGeom prst="rect">
            <a:avLst/>
          </a:prstGeom>
        </p:spPr>
      </p:pic>
      <p:pic>
        <p:nvPicPr>
          <p:cNvPr id="6" name="Picture 5">
            <a:extLst>
              <a:ext uri="{FF2B5EF4-FFF2-40B4-BE49-F238E27FC236}">
                <a16:creationId xmlns:a16="http://schemas.microsoft.com/office/drawing/2014/main" id="{B08AFDFA-51D5-614D-867D-CB99FC543291}"/>
              </a:ext>
            </a:extLst>
          </p:cNvPr>
          <p:cNvPicPr>
            <a:picLocks noChangeAspect="1"/>
          </p:cNvPicPr>
          <p:nvPr/>
        </p:nvPicPr>
        <p:blipFill>
          <a:blip r:embed="rId4"/>
          <a:stretch>
            <a:fillRect/>
          </a:stretch>
        </p:blipFill>
        <p:spPr>
          <a:xfrm>
            <a:off x="4173254" y="2090202"/>
            <a:ext cx="1655856" cy="317444"/>
          </a:xfrm>
          <a:prstGeom prst="rect">
            <a:avLst/>
          </a:prstGeom>
        </p:spPr>
      </p:pic>
    </p:spTree>
    <p:extLst>
      <p:ext uri="{BB962C8B-B14F-4D97-AF65-F5344CB8AC3E}">
        <p14:creationId xmlns:p14="http://schemas.microsoft.com/office/powerpoint/2010/main" val="236628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3812-15E8-064B-A01F-E31CCA21ED9C}"/>
              </a:ext>
            </a:extLst>
          </p:cNvPr>
          <p:cNvSpPr>
            <a:spLocks noGrp="1"/>
          </p:cNvSpPr>
          <p:nvPr>
            <p:ph type="title"/>
          </p:nvPr>
        </p:nvSpPr>
        <p:spPr/>
        <p:txBody>
          <a:bodyPr>
            <a:normAutofit/>
          </a:bodyPr>
          <a:lstStyle/>
          <a:p>
            <a:r>
              <a:rPr lang="en-US" dirty="0"/>
              <a:t>Derivation of the linearized model </a:t>
            </a:r>
          </a:p>
        </p:txBody>
      </p:sp>
      <p:sp>
        <p:nvSpPr>
          <p:cNvPr id="7" name="TextBox 6">
            <a:extLst>
              <a:ext uri="{FF2B5EF4-FFF2-40B4-BE49-F238E27FC236}">
                <a16:creationId xmlns:a16="http://schemas.microsoft.com/office/drawing/2014/main" id="{A65E9F61-F5AB-FA42-8FEF-9E94DEEFAD3E}"/>
              </a:ext>
            </a:extLst>
          </p:cNvPr>
          <p:cNvSpPr txBox="1"/>
          <p:nvPr/>
        </p:nvSpPr>
        <p:spPr>
          <a:xfrm>
            <a:off x="644898" y="1592723"/>
            <a:ext cx="10954870" cy="4154984"/>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The latter equation is of greater interest since it depends on the model’s inputs, rather than outputs. Since J is a function of a function we can use the chain rule to </a:t>
            </a:r>
          </a:p>
          <a:p>
            <a:r>
              <a:rPr lang="en-US" sz="2400" dirty="0">
                <a:solidFill>
                  <a:schemeClr val="bg2">
                    <a:lumMod val="10000"/>
                  </a:schemeClr>
                </a:solidFill>
                <a:latin typeface="Calibri" panose="020F0502020204030204" pitchFamily="34" charset="0"/>
                <a:cs typeface="Calibri" panose="020F0502020204030204" pitchFamily="34" charset="0"/>
              </a:rPr>
              <a:t>expand,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Notice how powerful this equation is on its own. Even before using it to estimate </a:t>
            </a:r>
            <a:r>
              <a:rPr lang="en-US" sz="2400" i="1" dirty="0">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we can integrate a forecast time gradient (sensitivity) back to beginning time.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5C2A9CE-A43E-4846-A9A6-A1CB2474E178}"/>
              </a:ext>
            </a:extLst>
          </p:cNvPr>
          <p:cNvPicPr>
            <a:picLocks noChangeAspect="1"/>
          </p:cNvPicPr>
          <p:nvPr/>
        </p:nvPicPr>
        <p:blipFill>
          <a:blip r:embed="rId2"/>
          <a:stretch>
            <a:fillRect/>
          </a:stretch>
        </p:blipFill>
        <p:spPr>
          <a:xfrm>
            <a:off x="3961279" y="2896348"/>
            <a:ext cx="4322109" cy="1094488"/>
          </a:xfrm>
          <a:prstGeom prst="rect">
            <a:avLst/>
          </a:prstGeom>
        </p:spPr>
      </p:pic>
    </p:spTree>
    <p:extLst>
      <p:ext uri="{BB962C8B-B14F-4D97-AF65-F5344CB8AC3E}">
        <p14:creationId xmlns:p14="http://schemas.microsoft.com/office/powerpoint/2010/main" val="55822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3812-15E8-064B-A01F-E31CCA21ED9C}"/>
              </a:ext>
            </a:extLst>
          </p:cNvPr>
          <p:cNvSpPr>
            <a:spLocks noGrp="1"/>
          </p:cNvSpPr>
          <p:nvPr>
            <p:ph type="title"/>
          </p:nvPr>
        </p:nvSpPr>
        <p:spPr/>
        <p:txBody>
          <a:bodyPr>
            <a:normAutofit/>
          </a:bodyPr>
          <a:lstStyle/>
          <a:p>
            <a:r>
              <a:rPr lang="en-US" dirty="0"/>
              <a:t>TLM vs. adjoint </a:t>
            </a:r>
          </a:p>
        </p:txBody>
      </p:sp>
      <p:sp>
        <p:nvSpPr>
          <p:cNvPr id="7" name="TextBox 6">
            <a:extLst>
              <a:ext uri="{FF2B5EF4-FFF2-40B4-BE49-F238E27FC236}">
                <a16:creationId xmlns:a16="http://schemas.microsoft.com/office/drawing/2014/main" id="{A65E9F61-F5AB-FA42-8FEF-9E94DEEFAD3E}"/>
              </a:ext>
            </a:extLst>
          </p:cNvPr>
          <p:cNvSpPr txBox="1"/>
          <p:nvPr/>
        </p:nvSpPr>
        <p:spPr>
          <a:xfrm>
            <a:off x="618565" y="1269994"/>
            <a:ext cx="10954870" cy="5262979"/>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Let’s adopt a vector notation to compute all grid points. First a matrix for the gradients: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Now the TLM can be rewritten:</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For the TLM we sum over the columns while for the </a:t>
            </a:r>
            <a:r>
              <a:rPr lang="en-US" sz="2400" i="1" dirty="0">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model we sum over rows. To use the vector notation the matrix is transposed (also known as taking the adjoint),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6083C9E-2FF2-F944-80A4-02A66541AF02}"/>
              </a:ext>
            </a:extLst>
          </p:cNvPr>
          <p:cNvPicPr>
            <a:picLocks noChangeAspect="1"/>
          </p:cNvPicPr>
          <p:nvPr/>
        </p:nvPicPr>
        <p:blipFill>
          <a:blip r:embed="rId2"/>
          <a:stretch>
            <a:fillRect/>
          </a:stretch>
        </p:blipFill>
        <p:spPr>
          <a:xfrm>
            <a:off x="7347749" y="5349073"/>
            <a:ext cx="1990407" cy="747528"/>
          </a:xfrm>
          <a:prstGeom prst="rect">
            <a:avLst/>
          </a:prstGeom>
        </p:spPr>
      </p:pic>
      <p:pic>
        <p:nvPicPr>
          <p:cNvPr id="9" name="Picture 8">
            <a:extLst>
              <a:ext uri="{FF2B5EF4-FFF2-40B4-BE49-F238E27FC236}">
                <a16:creationId xmlns:a16="http://schemas.microsoft.com/office/drawing/2014/main" id="{F403F243-900E-074B-B493-BB8A845890AA}"/>
              </a:ext>
            </a:extLst>
          </p:cNvPr>
          <p:cNvPicPr>
            <a:picLocks noChangeAspect="1"/>
          </p:cNvPicPr>
          <p:nvPr/>
        </p:nvPicPr>
        <p:blipFill>
          <a:blip r:embed="rId3"/>
          <a:stretch>
            <a:fillRect/>
          </a:stretch>
        </p:blipFill>
        <p:spPr>
          <a:xfrm>
            <a:off x="7347749" y="3401478"/>
            <a:ext cx="1669009" cy="390844"/>
          </a:xfrm>
          <a:prstGeom prst="rect">
            <a:avLst/>
          </a:prstGeom>
        </p:spPr>
      </p:pic>
      <p:pic>
        <p:nvPicPr>
          <p:cNvPr id="10" name="Picture 9">
            <a:extLst>
              <a:ext uri="{FF2B5EF4-FFF2-40B4-BE49-F238E27FC236}">
                <a16:creationId xmlns:a16="http://schemas.microsoft.com/office/drawing/2014/main" id="{5F4231C8-C7FC-6F43-917C-7098215ED50E}"/>
              </a:ext>
            </a:extLst>
          </p:cNvPr>
          <p:cNvPicPr>
            <a:picLocks noChangeAspect="1"/>
          </p:cNvPicPr>
          <p:nvPr/>
        </p:nvPicPr>
        <p:blipFill>
          <a:blip r:embed="rId4"/>
          <a:stretch>
            <a:fillRect/>
          </a:stretch>
        </p:blipFill>
        <p:spPr>
          <a:xfrm>
            <a:off x="2558078" y="3251033"/>
            <a:ext cx="2850158" cy="926076"/>
          </a:xfrm>
          <a:prstGeom prst="rect">
            <a:avLst/>
          </a:prstGeom>
        </p:spPr>
      </p:pic>
      <p:pic>
        <p:nvPicPr>
          <p:cNvPr id="11" name="Picture 10">
            <a:extLst>
              <a:ext uri="{FF2B5EF4-FFF2-40B4-BE49-F238E27FC236}">
                <a16:creationId xmlns:a16="http://schemas.microsoft.com/office/drawing/2014/main" id="{B70A8839-1959-8F48-84CE-E010C17CEE8D}"/>
              </a:ext>
            </a:extLst>
          </p:cNvPr>
          <p:cNvPicPr>
            <a:picLocks noChangeAspect="1"/>
          </p:cNvPicPr>
          <p:nvPr/>
        </p:nvPicPr>
        <p:blipFill>
          <a:blip r:embed="rId5"/>
          <a:stretch>
            <a:fillRect/>
          </a:stretch>
        </p:blipFill>
        <p:spPr>
          <a:xfrm>
            <a:off x="4573911" y="1855842"/>
            <a:ext cx="2385187" cy="803996"/>
          </a:xfrm>
          <a:prstGeom prst="rect">
            <a:avLst/>
          </a:prstGeom>
        </p:spPr>
      </p:pic>
      <p:sp>
        <p:nvSpPr>
          <p:cNvPr id="12" name="Right Arrow 11">
            <a:extLst>
              <a:ext uri="{FF2B5EF4-FFF2-40B4-BE49-F238E27FC236}">
                <a16:creationId xmlns:a16="http://schemas.microsoft.com/office/drawing/2014/main" id="{BC0CAC27-A2A0-5046-AF7E-30DBF5601550}"/>
              </a:ext>
            </a:extLst>
          </p:cNvPr>
          <p:cNvSpPr/>
          <p:nvPr/>
        </p:nvSpPr>
        <p:spPr>
          <a:xfrm>
            <a:off x="5766504" y="3518649"/>
            <a:ext cx="1192594" cy="195422"/>
          </a:xfrm>
          <a:prstGeom prst="rightArrow">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2C2686A1-B975-A849-822A-D9ECCF3B8B8E}"/>
              </a:ext>
            </a:extLst>
          </p:cNvPr>
          <p:cNvSpPr/>
          <p:nvPr/>
        </p:nvSpPr>
        <p:spPr>
          <a:xfrm>
            <a:off x="5766504" y="5527415"/>
            <a:ext cx="1192594" cy="195422"/>
          </a:xfrm>
          <a:prstGeom prst="rightArrow">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BEC64DA-27BB-2A4D-ABF2-C6FFC8441B64}"/>
              </a:ext>
            </a:extLst>
          </p:cNvPr>
          <p:cNvPicPr>
            <a:picLocks noChangeAspect="1"/>
          </p:cNvPicPr>
          <p:nvPr/>
        </p:nvPicPr>
        <p:blipFill>
          <a:blip r:embed="rId6"/>
          <a:stretch>
            <a:fillRect/>
          </a:stretch>
        </p:blipFill>
        <p:spPr>
          <a:xfrm>
            <a:off x="1923499" y="5214161"/>
            <a:ext cx="3484737" cy="882440"/>
          </a:xfrm>
          <a:prstGeom prst="rect">
            <a:avLst/>
          </a:prstGeom>
        </p:spPr>
      </p:pic>
    </p:spTree>
    <p:extLst>
      <p:ext uri="{BB962C8B-B14F-4D97-AF65-F5344CB8AC3E}">
        <p14:creationId xmlns:p14="http://schemas.microsoft.com/office/powerpoint/2010/main" val="9772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855A-70B9-6948-B660-51D98DD0739A}"/>
              </a:ext>
            </a:extLst>
          </p:cNvPr>
          <p:cNvSpPr>
            <a:spLocks noGrp="1"/>
          </p:cNvSpPr>
          <p:nvPr>
            <p:ph type="title"/>
          </p:nvPr>
        </p:nvSpPr>
        <p:spPr/>
        <p:txBody>
          <a:bodyPr/>
          <a:lstStyle/>
          <a:p>
            <a:r>
              <a:rPr lang="en-US" dirty="0"/>
              <a:t>TLM vs. adjoint </a:t>
            </a:r>
          </a:p>
        </p:txBody>
      </p:sp>
      <p:sp>
        <p:nvSpPr>
          <p:cNvPr id="3" name="TextBox 2">
            <a:extLst>
              <a:ext uri="{FF2B5EF4-FFF2-40B4-BE49-F238E27FC236}">
                <a16:creationId xmlns:a16="http://schemas.microsoft.com/office/drawing/2014/main" id="{50CC0ACB-30B0-F44B-9059-8F3D478768B9}"/>
              </a:ext>
            </a:extLst>
          </p:cNvPr>
          <p:cNvSpPr txBox="1"/>
          <p:nvPr/>
        </p:nvSpPr>
        <p:spPr>
          <a:xfrm>
            <a:off x="1021976" y="1466103"/>
            <a:ext cx="10524565" cy="4524315"/>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The matrix </a:t>
            </a:r>
            <a:r>
              <a:rPr lang="en-US" sz="2400" b="1" dirty="0">
                <a:solidFill>
                  <a:schemeClr val="bg2">
                    <a:lumMod val="10000"/>
                  </a:schemeClr>
                </a:solidFill>
                <a:latin typeface="Calibri" panose="020F0502020204030204" pitchFamily="34" charset="0"/>
                <a:cs typeface="Calibri" panose="020F0502020204030204" pitchFamily="34" charset="0"/>
              </a:rPr>
              <a:t>M</a:t>
            </a:r>
            <a:r>
              <a:rPr lang="en-US" sz="2400" dirty="0">
                <a:solidFill>
                  <a:schemeClr val="bg2">
                    <a:lumMod val="10000"/>
                  </a:schemeClr>
                </a:solidFill>
                <a:latin typeface="Calibri" panose="020F0502020204030204" pitchFamily="34" charset="0"/>
                <a:cs typeface="Calibri" panose="020F0502020204030204" pitchFamily="34" charset="0"/>
              </a:rPr>
              <a:t> is known as the resolvent of the TLM or Jacobian of the nonlinear model. The model which maps sensitivities backwards is known as the adjoint model because it uses the adjoint of the TLM.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We generally use a compact notation for the adjoint model,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Jointly the TLM and adjoint are frequently referred to as the </a:t>
            </a:r>
            <a:r>
              <a:rPr lang="en-US" sz="2400" dirty="0">
                <a:solidFill>
                  <a:srgbClr val="FF0000"/>
                </a:solidFill>
                <a:latin typeface="Calibri" panose="020F0502020204030204" pitchFamily="34" charset="0"/>
                <a:cs typeface="Calibri" panose="020F0502020204030204" pitchFamily="34" charset="0"/>
              </a:rPr>
              <a:t>linearized version of the model</a:t>
            </a:r>
            <a:r>
              <a:rPr lang="en-US" sz="2400" dirty="0">
                <a:solidFill>
                  <a:schemeClr val="bg2">
                    <a:lumMod val="10000"/>
                  </a:schemeClr>
                </a:solidFill>
                <a:latin typeface="Calibri" panose="020F0502020204030204" pitchFamily="34" charset="0"/>
                <a:cs typeface="Calibri" panose="020F0502020204030204" pitchFamily="34" charset="0"/>
              </a:rPr>
              <a:t>.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9E0E888-6745-F24B-8F32-EC103EA77BFD}"/>
              </a:ext>
            </a:extLst>
          </p:cNvPr>
          <p:cNvPicPr>
            <a:picLocks noChangeAspect="1"/>
          </p:cNvPicPr>
          <p:nvPr/>
        </p:nvPicPr>
        <p:blipFill>
          <a:blip r:embed="rId2"/>
          <a:stretch>
            <a:fillRect/>
          </a:stretch>
        </p:blipFill>
        <p:spPr>
          <a:xfrm>
            <a:off x="5067300" y="3704960"/>
            <a:ext cx="2057400" cy="520700"/>
          </a:xfrm>
          <a:prstGeom prst="rect">
            <a:avLst/>
          </a:prstGeom>
        </p:spPr>
      </p:pic>
    </p:spTree>
    <p:extLst>
      <p:ext uri="{BB962C8B-B14F-4D97-AF65-F5344CB8AC3E}">
        <p14:creationId xmlns:p14="http://schemas.microsoft.com/office/powerpoint/2010/main" val="292572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576E8-0156-3940-85FE-68B0E9277620}"/>
              </a:ext>
            </a:extLst>
          </p:cNvPr>
          <p:cNvSpPr>
            <a:spLocks noGrp="1"/>
          </p:cNvSpPr>
          <p:nvPr>
            <p:ph type="title"/>
          </p:nvPr>
        </p:nvSpPr>
        <p:spPr/>
        <p:txBody>
          <a:bodyPr/>
          <a:lstStyle/>
          <a:p>
            <a:r>
              <a:rPr lang="en-US" dirty="0"/>
              <a:t>TLM vs. adjoint </a:t>
            </a:r>
          </a:p>
        </p:txBody>
      </p:sp>
      <p:sp>
        <p:nvSpPr>
          <p:cNvPr id="3" name="TextBox 2">
            <a:extLst>
              <a:ext uri="{FF2B5EF4-FFF2-40B4-BE49-F238E27FC236}">
                <a16:creationId xmlns:a16="http://schemas.microsoft.com/office/drawing/2014/main" id="{1FC68E92-ADBA-684B-B58B-C8929AEE64F7}"/>
              </a:ext>
            </a:extLst>
          </p:cNvPr>
          <p:cNvSpPr txBox="1"/>
          <p:nvPr/>
        </p:nvSpPr>
        <p:spPr>
          <a:xfrm>
            <a:off x="838200" y="1467217"/>
            <a:ext cx="10762129" cy="4524315"/>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Both the TLM and adjoint depend on the model gradient. They pick out the structures that evolve along the steepest gradients, either forwards or backwards.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dirty="0">
                <a:solidFill>
                  <a:schemeClr val="bg2">
                    <a:lumMod val="10000"/>
                  </a:schemeClr>
                </a:solidFill>
                <a:latin typeface="Calibri" panose="020F0502020204030204" pitchFamily="34" charset="0"/>
                <a:cs typeface="Calibri" panose="020F0502020204030204" pitchFamily="34" charset="0"/>
              </a:rPr>
              <a:t>The tangent linear model maps a specific perturbation onto all forecast aspects. This allows us to investigate the first question we posed. </a:t>
            </a:r>
          </a:p>
          <a:p>
            <a:pPr marL="457200" indent="-457200">
              <a:buFont typeface="+mj-lt"/>
              <a:buAutoNum type="arabicPeriod"/>
            </a:pPr>
            <a:endParaRPr lang="en-US" sz="2400" dirty="0">
              <a:solidFill>
                <a:schemeClr val="bg2">
                  <a:lumMod val="10000"/>
                </a:schemeClr>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dirty="0">
                <a:solidFill>
                  <a:schemeClr val="bg2">
                    <a:lumMod val="10000"/>
                  </a:schemeClr>
                </a:solidFill>
                <a:latin typeface="Calibri" panose="020F0502020204030204" pitchFamily="34" charset="0"/>
                <a:cs typeface="Calibri" panose="020F0502020204030204" pitchFamily="34" charset="0"/>
              </a:rPr>
              <a:t>The adjoint maps a specific sensitivity backwards with respect to all possible perturbations. This allows us to investigate the second question.</a:t>
            </a:r>
          </a:p>
          <a:p>
            <a:pPr marL="457200" indent="-457200">
              <a:buFont typeface="+mj-lt"/>
              <a:buAutoNum type="arabicPeriod"/>
            </a:pPr>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adjoint is generally more useful but the TLM plays a crucial role in validating the linearized model.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589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B5F4-0EB9-4F4D-83BE-6AAFD21419AA}"/>
              </a:ext>
            </a:extLst>
          </p:cNvPr>
          <p:cNvSpPr>
            <a:spLocks noGrp="1"/>
          </p:cNvSpPr>
          <p:nvPr>
            <p:ph type="title"/>
          </p:nvPr>
        </p:nvSpPr>
        <p:spPr/>
        <p:txBody>
          <a:bodyPr/>
          <a:lstStyle/>
          <a:p>
            <a:r>
              <a:rPr lang="en-US" dirty="0"/>
              <a:t>Assumptions being made</a:t>
            </a:r>
          </a:p>
        </p:txBody>
      </p:sp>
      <p:sp>
        <p:nvSpPr>
          <p:cNvPr id="3" name="TextBox 2">
            <a:extLst>
              <a:ext uri="{FF2B5EF4-FFF2-40B4-BE49-F238E27FC236}">
                <a16:creationId xmlns:a16="http://schemas.microsoft.com/office/drawing/2014/main" id="{C7C6FB3F-5EC6-F846-BD3F-0C069FE9E71D}"/>
              </a:ext>
            </a:extLst>
          </p:cNvPr>
          <p:cNvSpPr txBox="1"/>
          <p:nvPr/>
        </p:nvSpPr>
        <p:spPr>
          <a:xfrm>
            <a:off x="594747" y="1269994"/>
            <a:ext cx="11133427" cy="5262979"/>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All of this is based on the Taylor series expansion. So what assumptions have we actually made?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 Taylor series is a good approximation when |</a:t>
            </a:r>
            <a:r>
              <a:rPr lang="en-US" sz="2400" i="1" dirty="0">
                <a:solidFill>
                  <a:schemeClr val="bg2">
                    <a:lumMod val="10000"/>
                  </a:schemeClr>
                </a:solidFill>
                <a:latin typeface="Calibri" panose="020F0502020204030204" pitchFamily="34" charset="0"/>
                <a:cs typeface="Calibri" panose="020F0502020204030204" pitchFamily="34" charset="0"/>
              </a:rPr>
              <a:t>x′</a:t>
            </a:r>
            <a:r>
              <a:rPr lang="en-US" sz="2400" dirty="0">
                <a:solidFill>
                  <a:schemeClr val="bg2">
                    <a:lumMod val="10000"/>
                  </a:schemeClr>
                </a:solidFill>
                <a:latin typeface="Calibri" panose="020F0502020204030204" pitchFamily="34" charset="0"/>
                <a:cs typeface="Calibri" panose="020F0502020204030204" pitchFamily="34" charset="0"/>
              </a:rPr>
              <a:t>| is ‘small’.</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 nonlinear model is continuous and is differentiable.</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However for most modern atmospheric models this is not the case: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In actual applications </a:t>
            </a:r>
            <a:r>
              <a:rPr lang="en-US" sz="2400" i="1" dirty="0">
                <a:solidFill>
                  <a:schemeClr val="bg2">
                    <a:lumMod val="10000"/>
                  </a:schemeClr>
                </a:solidFill>
                <a:latin typeface="Calibri" panose="020F0502020204030204" pitchFamily="34" charset="0"/>
                <a:cs typeface="Calibri" panose="020F0502020204030204" pitchFamily="34" charset="0"/>
              </a:rPr>
              <a:t>x′</a:t>
            </a:r>
            <a:r>
              <a:rPr lang="en-US" sz="2400" dirty="0">
                <a:solidFill>
                  <a:schemeClr val="bg2">
                    <a:lumMod val="10000"/>
                  </a:schemeClr>
                </a:solidFill>
                <a:latin typeface="Calibri" panose="020F0502020204030204" pitchFamily="34" charset="0"/>
                <a:cs typeface="Calibri" panose="020F0502020204030204" pitchFamily="34" charset="0"/>
              </a:rPr>
              <a:t> can be large, e.g. the specific humidity analysis increment and errors can be of the order of 100%.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Unresolved processes are not represented with continuous equations.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Adjoint development means validating the extent to which these assumptions hold true.</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27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2237-C72F-D446-95FF-2043C685ECB2}"/>
              </a:ext>
            </a:extLst>
          </p:cNvPr>
          <p:cNvSpPr>
            <a:spLocks noGrp="1"/>
          </p:cNvSpPr>
          <p:nvPr>
            <p:ph type="title"/>
          </p:nvPr>
        </p:nvSpPr>
        <p:spPr/>
        <p:txBody>
          <a:bodyPr/>
          <a:lstStyle/>
          <a:p>
            <a:r>
              <a:rPr lang="en-US" dirty="0"/>
              <a:t>Interpretation of adjoint fields</a:t>
            </a:r>
          </a:p>
        </p:txBody>
      </p:sp>
      <p:pic>
        <p:nvPicPr>
          <p:cNvPr id="10" name="Picture 9">
            <a:extLst>
              <a:ext uri="{FF2B5EF4-FFF2-40B4-BE49-F238E27FC236}">
                <a16:creationId xmlns:a16="http://schemas.microsoft.com/office/drawing/2014/main" id="{ED2FC04C-E2A5-F14A-ADD9-0206F2C34CB1}"/>
              </a:ext>
            </a:extLst>
          </p:cNvPr>
          <p:cNvPicPr>
            <a:picLocks noChangeAspect="1"/>
          </p:cNvPicPr>
          <p:nvPr/>
        </p:nvPicPr>
        <p:blipFill>
          <a:blip r:embed="rId2"/>
          <a:stretch>
            <a:fillRect/>
          </a:stretch>
        </p:blipFill>
        <p:spPr>
          <a:xfrm>
            <a:off x="228600" y="1498594"/>
            <a:ext cx="5559146" cy="4169360"/>
          </a:xfrm>
          <a:prstGeom prst="rect">
            <a:avLst/>
          </a:prstGeom>
        </p:spPr>
      </p:pic>
      <p:sp>
        <p:nvSpPr>
          <p:cNvPr id="13" name="TextBox 12">
            <a:extLst>
              <a:ext uri="{FF2B5EF4-FFF2-40B4-BE49-F238E27FC236}">
                <a16:creationId xmlns:a16="http://schemas.microsoft.com/office/drawing/2014/main" id="{51B4500F-7500-2040-8CE5-93EFF9184FB7}"/>
              </a:ext>
            </a:extLst>
          </p:cNvPr>
          <p:cNvSpPr txBox="1"/>
          <p:nvPr/>
        </p:nvSpPr>
        <p:spPr>
          <a:xfrm>
            <a:off x="2731325" y="1947553"/>
            <a:ext cx="2517569" cy="1200329"/>
          </a:xfrm>
          <a:prstGeom prst="rect">
            <a:avLst/>
          </a:prstGeom>
          <a:noFill/>
        </p:spPr>
        <p:txBody>
          <a:bodyPr wrap="square" rtlCol="0">
            <a:spAutoFit/>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Sine wave advected with first order scheme</a:t>
            </a:r>
          </a:p>
        </p:txBody>
      </p:sp>
    </p:spTree>
    <p:extLst>
      <p:ext uri="{BB962C8B-B14F-4D97-AF65-F5344CB8AC3E}">
        <p14:creationId xmlns:p14="http://schemas.microsoft.com/office/powerpoint/2010/main" val="993618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2237-C72F-D446-95FF-2043C685ECB2}"/>
              </a:ext>
            </a:extLst>
          </p:cNvPr>
          <p:cNvSpPr>
            <a:spLocks noGrp="1"/>
          </p:cNvSpPr>
          <p:nvPr>
            <p:ph type="title"/>
          </p:nvPr>
        </p:nvSpPr>
        <p:spPr/>
        <p:txBody>
          <a:bodyPr/>
          <a:lstStyle/>
          <a:p>
            <a:r>
              <a:rPr lang="en-US" dirty="0"/>
              <a:t>Interpretation of adjoint fields</a:t>
            </a:r>
          </a:p>
        </p:txBody>
      </p:sp>
      <p:pic>
        <p:nvPicPr>
          <p:cNvPr id="10" name="Picture 9">
            <a:extLst>
              <a:ext uri="{FF2B5EF4-FFF2-40B4-BE49-F238E27FC236}">
                <a16:creationId xmlns:a16="http://schemas.microsoft.com/office/drawing/2014/main" id="{ED2FC04C-E2A5-F14A-ADD9-0206F2C34CB1}"/>
              </a:ext>
            </a:extLst>
          </p:cNvPr>
          <p:cNvPicPr>
            <a:picLocks noChangeAspect="1"/>
          </p:cNvPicPr>
          <p:nvPr/>
        </p:nvPicPr>
        <p:blipFill>
          <a:blip r:embed="rId2"/>
          <a:stretch>
            <a:fillRect/>
          </a:stretch>
        </p:blipFill>
        <p:spPr>
          <a:xfrm>
            <a:off x="228600" y="1498594"/>
            <a:ext cx="5559146" cy="4169360"/>
          </a:xfrm>
          <a:prstGeom prst="rect">
            <a:avLst/>
          </a:prstGeom>
        </p:spPr>
      </p:pic>
      <p:pic>
        <p:nvPicPr>
          <p:cNvPr id="12" name="Picture 11">
            <a:extLst>
              <a:ext uri="{FF2B5EF4-FFF2-40B4-BE49-F238E27FC236}">
                <a16:creationId xmlns:a16="http://schemas.microsoft.com/office/drawing/2014/main" id="{9D4DC8AF-5FE4-7B4E-8C31-5CDF2DFCFFDF}"/>
              </a:ext>
            </a:extLst>
          </p:cNvPr>
          <p:cNvPicPr>
            <a:picLocks noChangeAspect="1"/>
          </p:cNvPicPr>
          <p:nvPr/>
        </p:nvPicPr>
        <p:blipFill>
          <a:blip r:embed="rId3"/>
          <a:stretch>
            <a:fillRect/>
          </a:stretch>
        </p:blipFill>
        <p:spPr>
          <a:xfrm>
            <a:off x="5787746" y="1498594"/>
            <a:ext cx="5665417" cy="4249063"/>
          </a:xfrm>
          <a:prstGeom prst="rect">
            <a:avLst/>
          </a:prstGeom>
        </p:spPr>
      </p:pic>
      <p:sp>
        <p:nvSpPr>
          <p:cNvPr id="13" name="TextBox 12">
            <a:extLst>
              <a:ext uri="{FF2B5EF4-FFF2-40B4-BE49-F238E27FC236}">
                <a16:creationId xmlns:a16="http://schemas.microsoft.com/office/drawing/2014/main" id="{51B4500F-7500-2040-8CE5-93EFF9184FB7}"/>
              </a:ext>
            </a:extLst>
          </p:cNvPr>
          <p:cNvSpPr txBox="1"/>
          <p:nvPr/>
        </p:nvSpPr>
        <p:spPr>
          <a:xfrm>
            <a:off x="2731325" y="1947553"/>
            <a:ext cx="2517569" cy="1200329"/>
          </a:xfrm>
          <a:prstGeom prst="rect">
            <a:avLst/>
          </a:prstGeom>
          <a:noFill/>
        </p:spPr>
        <p:txBody>
          <a:bodyPr wrap="square" rtlCol="0">
            <a:spAutoFit/>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Sine wave advected with first order scheme</a:t>
            </a:r>
          </a:p>
        </p:txBody>
      </p:sp>
      <p:sp>
        <p:nvSpPr>
          <p:cNvPr id="14" name="TextBox 13">
            <a:extLst>
              <a:ext uri="{FF2B5EF4-FFF2-40B4-BE49-F238E27FC236}">
                <a16:creationId xmlns:a16="http://schemas.microsoft.com/office/drawing/2014/main" id="{25FF3B34-E714-AA4A-B3D7-96D2DF0970E7}"/>
              </a:ext>
            </a:extLst>
          </p:cNvPr>
          <p:cNvSpPr txBox="1"/>
          <p:nvPr/>
        </p:nvSpPr>
        <p:spPr>
          <a:xfrm>
            <a:off x="7657606" y="3940628"/>
            <a:ext cx="2517569" cy="830997"/>
          </a:xfrm>
          <a:prstGeom prst="rect">
            <a:avLst/>
          </a:prstGeom>
          <a:noFill/>
        </p:spPr>
        <p:txBody>
          <a:bodyPr wrap="square" rtlCol="0">
            <a:spAutoFit/>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Adjoint initialized with point.</a:t>
            </a:r>
          </a:p>
        </p:txBody>
      </p:sp>
    </p:spTree>
    <p:extLst>
      <p:ext uri="{BB962C8B-B14F-4D97-AF65-F5344CB8AC3E}">
        <p14:creationId xmlns:p14="http://schemas.microsoft.com/office/powerpoint/2010/main" val="260593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C00E-423B-A249-A620-265F00287D27}"/>
              </a:ext>
            </a:extLst>
          </p:cNvPr>
          <p:cNvSpPr>
            <a:spLocks noGrp="1"/>
          </p:cNvSpPr>
          <p:nvPr>
            <p:ph type="title"/>
          </p:nvPr>
        </p:nvSpPr>
        <p:spPr/>
        <p:txBody>
          <a:bodyPr/>
          <a:lstStyle/>
          <a:p>
            <a:r>
              <a:rPr lang="en-US" dirty="0"/>
              <a:t>Interpretation of adjoint fields</a:t>
            </a:r>
          </a:p>
        </p:txBody>
      </p:sp>
      <p:grpSp>
        <p:nvGrpSpPr>
          <p:cNvPr id="11" name="Group 10">
            <a:extLst>
              <a:ext uri="{FF2B5EF4-FFF2-40B4-BE49-F238E27FC236}">
                <a16:creationId xmlns:a16="http://schemas.microsoft.com/office/drawing/2014/main" id="{214E08D0-8EB5-E549-AA54-DEE6D621887D}"/>
              </a:ext>
            </a:extLst>
          </p:cNvPr>
          <p:cNvGrpSpPr/>
          <p:nvPr/>
        </p:nvGrpSpPr>
        <p:grpSpPr>
          <a:xfrm>
            <a:off x="5036949" y="1454897"/>
            <a:ext cx="6168325" cy="4681355"/>
            <a:chOff x="4943959" y="1470395"/>
            <a:chExt cx="6168325" cy="4681355"/>
          </a:xfrm>
        </p:grpSpPr>
        <p:pic>
          <p:nvPicPr>
            <p:cNvPr id="8" name="Picture 7">
              <a:extLst>
                <a:ext uri="{FF2B5EF4-FFF2-40B4-BE49-F238E27FC236}">
                  <a16:creationId xmlns:a16="http://schemas.microsoft.com/office/drawing/2014/main" id="{0F261744-4C79-B140-AD68-F6E38ED79A74}"/>
                </a:ext>
              </a:extLst>
            </p:cNvPr>
            <p:cNvPicPr>
              <a:picLocks noChangeAspect="1"/>
            </p:cNvPicPr>
            <p:nvPr/>
          </p:nvPicPr>
          <p:blipFill rotWithShape="1">
            <a:blip r:embed="rId2"/>
            <a:srcRect l="5774" t="7834" r="5846" b="2733"/>
            <a:stretch/>
          </p:blipFill>
          <p:spPr>
            <a:xfrm>
              <a:off x="4943959" y="1470395"/>
              <a:ext cx="6168325" cy="4681355"/>
            </a:xfrm>
            <a:prstGeom prst="rect">
              <a:avLst/>
            </a:prstGeom>
          </p:spPr>
        </p:pic>
        <p:pic>
          <p:nvPicPr>
            <p:cNvPr id="9" name="Picture 8">
              <a:extLst>
                <a:ext uri="{FF2B5EF4-FFF2-40B4-BE49-F238E27FC236}">
                  <a16:creationId xmlns:a16="http://schemas.microsoft.com/office/drawing/2014/main" id="{096D0086-7FDA-8442-9D7F-3E6B56374724}"/>
                </a:ext>
              </a:extLst>
            </p:cNvPr>
            <p:cNvPicPr>
              <a:picLocks noChangeAspect="1"/>
            </p:cNvPicPr>
            <p:nvPr/>
          </p:nvPicPr>
          <p:blipFill>
            <a:blip r:embed="rId3"/>
            <a:stretch>
              <a:fillRect/>
            </a:stretch>
          </p:blipFill>
          <p:spPr>
            <a:xfrm>
              <a:off x="8803037" y="1732993"/>
              <a:ext cx="774915" cy="274449"/>
            </a:xfrm>
            <a:prstGeom prst="rect">
              <a:avLst/>
            </a:prstGeom>
          </p:spPr>
        </p:pic>
        <p:pic>
          <p:nvPicPr>
            <p:cNvPr id="10" name="Picture 9">
              <a:extLst>
                <a:ext uri="{FF2B5EF4-FFF2-40B4-BE49-F238E27FC236}">
                  <a16:creationId xmlns:a16="http://schemas.microsoft.com/office/drawing/2014/main" id="{3455E20B-C2EC-6741-A586-85165A01175F}"/>
                </a:ext>
              </a:extLst>
            </p:cNvPr>
            <p:cNvPicPr>
              <a:picLocks noChangeAspect="1"/>
            </p:cNvPicPr>
            <p:nvPr/>
          </p:nvPicPr>
          <p:blipFill>
            <a:blip r:embed="rId4"/>
            <a:stretch>
              <a:fillRect/>
            </a:stretch>
          </p:blipFill>
          <p:spPr>
            <a:xfrm>
              <a:off x="6346340" y="3811072"/>
              <a:ext cx="1511300" cy="334077"/>
            </a:xfrm>
            <a:prstGeom prst="rect">
              <a:avLst/>
            </a:prstGeom>
          </p:spPr>
        </p:pic>
      </p:grpSp>
      <p:sp>
        <p:nvSpPr>
          <p:cNvPr id="12" name="TextBox 11">
            <a:extLst>
              <a:ext uri="{FF2B5EF4-FFF2-40B4-BE49-F238E27FC236}">
                <a16:creationId xmlns:a16="http://schemas.microsoft.com/office/drawing/2014/main" id="{163F813F-FBFD-7944-A5FF-A1731F7B47A2}"/>
              </a:ext>
            </a:extLst>
          </p:cNvPr>
          <p:cNvSpPr txBox="1"/>
          <p:nvPr/>
        </p:nvSpPr>
        <p:spPr>
          <a:xfrm>
            <a:off x="720456" y="1882882"/>
            <a:ext cx="4184542" cy="3785652"/>
          </a:xfrm>
          <a:prstGeom prst="rect">
            <a:avLst/>
          </a:prstGeom>
          <a:noFill/>
        </p:spPr>
        <p:txBody>
          <a:bodyPr wrap="square" rtlCol="0">
            <a:spAutoFit/>
          </a:bodyPr>
          <a:lstStyle/>
          <a:p>
            <a:pPr algn="l"/>
            <a:r>
              <a:rPr lang="en-US" sz="2000" dirty="0">
                <a:solidFill>
                  <a:schemeClr val="bg2">
                    <a:lumMod val="10000"/>
                  </a:schemeClr>
                </a:solidFill>
                <a:latin typeface="Calibri" panose="020F0502020204030204" pitchFamily="34" charset="0"/>
                <a:cs typeface="Calibri" panose="020F0502020204030204" pitchFamily="34" charset="0"/>
              </a:rPr>
              <a:t>You could think of the initial condition here as an error, say a missing cloud.</a:t>
            </a:r>
          </a:p>
          <a:p>
            <a:pPr algn="l"/>
            <a:endParaRPr lang="en-US" sz="2000" dirty="0">
              <a:solidFill>
                <a:schemeClr val="bg2">
                  <a:lumMod val="10000"/>
                </a:schemeClr>
              </a:solidFill>
              <a:latin typeface="Calibri" panose="020F0502020204030204" pitchFamily="34" charset="0"/>
              <a:cs typeface="Calibri" panose="020F0502020204030204" pitchFamily="34" charset="0"/>
            </a:endParaRPr>
          </a:p>
          <a:p>
            <a:pPr algn="l"/>
            <a:r>
              <a:rPr lang="en-US" sz="2000" dirty="0">
                <a:solidFill>
                  <a:schemeClr val="bg2">
                    <a:lumMod val="10000"/>
                  </a:schemeClr>
                </a:solidFill>
                <a:latin typeface="Calibri" panose="020F0502020204030204" pitchFamily="34" charset="0"/>
                <a:cs typeface="Calibri" panose="020F0502020204030204" pitchFamily="34" charset="0"/>
              </a:rPr>
              <a:t>Through the adjoint we learn where the initial condition needs to be adjusted to reduce the difference between the forecast and observation.</a:t>
            </a:r>
          </a:p>
          <a:p>
            <a:pPr algn="l"/>
            <a:endParaRPr lang="en-US" sz="2000" dirty="0">
              <a:solidFill>
                <a:schemeClr val="bg2">
                  <a:lumMod val="10000"/>
                </a:schemeClr>
              </a:solidFill>
              <a:latin typeface="Calibri" panose="020F0502020204030204" pitchFamily="34" charset="0"/>
              <a:cs typeface="Calibri" panose="020F0502020204030204" pitchFamily="34" charset="0"/>
            </a:endParaRPr>
          </a:p>
          <a:p>
            <a:pPr algn="l"/>
            <a:r>
              <a:rPr lang="en-US" sz="2000" dirty="0">
                <a:solidFill>
                  <a:schemeClr val="bg2">
                    <a:lumMod val="10000"/>
                  </a:schemeClr>
                </a:solidFill>
                <a:latin typeface="Calibri" panose="020F0502020204030204" pitchFamily="34" charset="0"/>
                <a:cs typeface="Calibri" panose="020F0502020204030204" pitchFamily="34" charset="0"/>
              </a:rPr>
              <a:t>In 4D-Var the adjoint is used in this way but for all observations simultaneously and balanced by covariance matrices.</a:t>
            </a:r>
          </a:p>
        </p:txBody>
      </p:sp>
    </p:spTree>
    <p:extLst>
      <p:ext uri="{BB962C8B-B14F-4D97-AF65-F5344CB8AC3E}">
        <p14:creationId xmlns:p14="http://schemas.microsoft.com/office/powerpoint/2010/main" val="18554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537-CDEF-E640-8929-38C0F45ABA24}"/>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1FCD0C5E-6556-624C-B3C6-0B332497BDA8}"/>
              </a:ext>
            </a:extLst>
          </p:cNvPr>
          <p:cNvSpPr txBox="1"/>
          <p:nvPr/>
        </p:nvSpPr>
        <p:spPr>
          <a:xfrm>
            <a:off x="1221783" y="1006523"/>
            <a:ext cx="9748434" cy="526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bg2">
                    <a:lumMod val="75000"/>
                  </a:schemeClr>
                </a:solidFill>
                <a:latin typeface="Calibri" panose="020F0502020204030204" pitchFamily="34" charset="0"/>
                <a:cs typeface="Calibri" panose="020F0502020204030204" pitchFamily="34" charset="0"/>
              </a:rPr>
              <a:t>Introduction</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Derivation of the linearized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How to write an adjoint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Validation of the linearized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Practical issues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Sensitivity examples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Optimal perturbations</a:t>
            </a:r>
          </a:p>
        </p:txBody>
      </p:sp>
    </p:spTree>
    <p:extLst>
      <p:ext uri="{BB962C8B-B14F-4D97-AF65-F5344CB8AC3E}">
        <p14:creationId xmlns:p14="http://schemas.microsoft.com/office/powerpoint/2010/main" val="80427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98C7-05F3-744F-8250-0190F682EDD7}"/>
              </a:ext>
            </a:extLst>
          </p:cNvPr>
          <p:cNvSpPr>
            <a:spLocks noGrp="1"/>
          </p:cNvSpPr>
          <p:nvPr>
            <p:ph type="title"/>
          </p:nvPr>
        </p:nvSpPr>
        <p:spPr/>
        <p:txBody>
          <a:bodyPr/>
          <a:lstStyle/>
          <a:p>
            <a:r>
              <a:rPr lang="en-US" dirty="0"/>
              <a:t>Introduction</a:t>
            </a:r>
          </a:p>
        </p:txBody>
      </p:sp>
      <p:sp>
        <p:nvSpPr>
          <p:cNvPr id="3" name="TextBox 2">
            <a:extLst>
              <a:ext uri="{FF2B5EF4-FFF2-40B4-BE49-F238E27FC236}">
                <a16:creationId xmlns:a16="http://schemas.microsoft.com/office/drawing/2014/main" id="{60A9C594-7B01-BF47-9798-80EA7BC7BF82}"/>
              </a:ext>
            </a:extLst>
          </p:cNvPr>
          <p:cNvSpPr txBox="1"/>
          <p:nvPr/>
        </p:nvSpPr>
        <p:spPr>
          <a:xfrm>
            <a:off x="838200" y="1115011"/>
            <a:ext cx="10515600" cy="5062924"/>
          </a:xfrm>
          <a:prstGeom prst="rect">
            <a:avLst/>
          </a:prstGeom>
          <a:noFill/>
        </p:spPr>
        <p:txBody>
          <a:bodyPr wrap="square" rtlCol="0">
            <a:spAutoFit/>
          </a:bodyPr>
          <a:lstStyle/>
          <a:p>
            <a:r>
              <a:rPr lang="en-US" sz="2600" dirty="0">
                <a:solidFill>
                  <a:schemeClr val="bg2">
                    <a:lumMod val="10000"/>
                  </a:schemeClr>
                </a:solidFill>
                <a:latin typeface="Calibri" panose="020F0502020204030204" pitchFamily="34" charset="0"/>
                <a:cs typeface="Calibri" panose="020F0502020204030204" pitchFamily="34" charset="0"/>
              </a:rPr>
              <a:t>What is the adjoint?</a:t>
            </a:r>
          </a:p>
          <a:p>
            <a:endParaRPr lang="en-US" sz="1100" dirty="0">
              <a:solidFill>
                <a:schemeClr val="bg2">
                  <a:lumMod val="10000"/>
                </a:schemeClr>
              </a:solidFill>
              <a:latin typeface="Calibri" panose="020F0502020204030204" pitchFamily="34" charset="0"/>
              <a:cs typeface="Calibri" panose="020F0502020204030204" pitchFamily="34" charset="0"/>
            </a:endParaRPr>
          </a:p>
          <a:p>
            <a:pPr marL="581025" indent="-352425">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It's a version of a model that propagates gradients of model variables (sensitivity) backwards in time.</a:t>
            </a:r>
          </a:p>
          <a:p>
            <a:pPr marL="457200" indent="-457200">
              <a:buFont typeface="Arial" panose="020B0604020202020204" pitchFamily="34" charset="0"/>
              <a:buChar char="•"/>
            </a:pPr>
            <a:endParaRPr lang="en-US" sz="2600" dirty="0">
              <a:solidFill>
                <a:schemeClr val="bg2">
                  <a:lumMod val="10000"/>
                </a:schemeClr>
              </a:solidFill>
              <a:latin typeface="Calibri" panose="020F0502020204030204" pitchFamily="34" charset="0"/>
              <a:cs typeface="Calibri" panose="020F0502020204030204" pitchFamily="34" charset="0"/>
            </a:endParaRPr>
          </a:p>
          <a:p>
            <a:r>
              <a:rPr lang="en-US" sz="2600" dirty="0">
                <a:solidFill>
                  <a:schemeClr val="bg2">
                    <a:lumMod val="10000"/>
                  </a:schemeClr>
                </a:solidFill>
                <a:latin typeface="Calibri" panose="020F0502020204030204" pitchFamily="34" charset="0"/>
                <a:cs typeface="Calibri" panose="020F0502020204030204" pitchFamily="34" charset="0"/>
              </a:rPr>
              <a:t>Why do we need adjoint models?</a:t>
            </a:r>
          </a:p>
          <a:p>
            <a:endParaRPr lang="en-US" sz="1600" dirty="0">
              <a:solidFill>
                <a:schemeClr val="bg2">
                  <a:lumMod val="10000"/>
                </a:schemeClr>
              </a:solidFill>
              <a:latin typeface="Calibri" panose="020F0502020204030204" pitchFamily="34" charset="0"/>
              <a:cs typeface="Calibri" panose="020F0502020204030204" pitchFamily="34" charset="0"/>
            </a:endParaRPr>
          </a:p>
          <a:p>
            <a:pPr marL="581025" indent="-336550">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4DVAR data assimilation.</a:t>
            </a:r>
          </a:p>
          <a:p>
            <a:pPr marL="581025" indent="-336550">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Observation impact calculations.</a:t>
            </a:r>
          </a:p>
          <a:p>
            <a:pPr marL="581025" indent="-336550">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Sensitivity studies.</a:t>
            </a:r>
          </a:p>
          <a:p>
            <a:pPr marL="581025" indent="-336550">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Singular vector calculations.</a:t>
            </a:r>
          </a:p>
          <a:p>
            <a:pPr marL="581025" indent="-336550">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To gain understand of the underlying model.</a:t>
            </a:r>
          </a:p>
          <a:p>
            <a:pPr marL="581025" indent="-336550">
              <a:buFont typeface="Arial" panose="020B0604020202020204" pitchFamily="34" charset="0"/>
              <a:buChar char="•"/>
            </a:pPr>
            <a:r>
              <a:rPr lang="en-US" sz="2600" dirty="0">
                <a:solidFill>
                  <a:schemeClr val="bg2">
                    <a:lumMod val="10000"/>
                  </a:schemeClr>
                </a:solidFill>
                <a:latin typeface="Calibri" panose="020F0502020204030204" pitchFamily="34" charset="0"/>
                <a:cs typeface="Calibri" panose="020F0502020204030204" pitchFamily="34" charset="0"/>
              </a:rPr>
              <a:t>Training of neural networks using back propagation.</a:t>
            </a:r>
          </a:p>
        </p:txBody>
      </p:sp>
    </p:spTree>
    <p:extLst>
      <p:ext uri="{BB962C8B-B14F-4D97-AF65-F5344CB8AC3E}">
        <p14:creationId xmlns:p14="http://schemas.microsoft.com/office/powerpoint/2010/main" val="90265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1E64-B528-3441-97D5-C84DB4734DCD}"/>
              </a:ext>
            </a:extLst>
          </p:cNvPr>
          <p:cNvSpPr>
            <a:spLocks noGrp="1"/>
          </p:cNvSpPr>
          <p:nvPr>
            <p:ph type="title"/>
          </p:nvPr>
        </p:nvSpPr>
        <p:spPr/>
        <p:txBody>
          <a:bodyPr/>
          <a:lstStyle/>
          <a:p>
            <a:r>
              <a:rPr lang="en-US" dirty="0"/>
              <a:t>1D advection example</a:t>
            </a:r>
          </a:p>
        </p:txBody>
      </p:sp>
      <p:pic>
        <p:nvPicPr>
          <p:cNvPr id="3" name="Picture 2">
            <a:extLst>
              <a:ext uri="{FF2B5EF4-FFF2-40B4-BE49-F238E27FC236}">
                <a16:creationId xmlns:a16="http://schemas.microsoft.com/office/drawing/2014/main" id="{A6976334-DEB4-E640-96F1-E8EFD5FEB90B}"/>
              </a:ext>
            </a:extLst>
          </p:cNvPr>
          <p:cNvPicPr>
            <a:picLocks noChangeAspect="1"/>
          </p:cNvPicPr>
          <p:nvPr/>
        </p:nvPicPr>
        <p:blipFill>
          <a:blip r:embed="rId3"/>
          <a:stretch>
            <a:fillRect/>
          </a:stretch>
        </p:blipFill>
        <p:spPr>
          <a:xfrm>
            <a:off x="5413549" y="1190657"/>
            <a:ext cx="1829933" cy="352644"/>
          </a:xfrm>
          <a:prstGeom prst="rect">
            <a:avLst/>
          </a:prstGeom>
        </p:spPr>
      </p:pic>
      <p:sp>
        <p:nvSpPr>
          <p:cNvPr id="7" name="TextBox 6">
            <a:extLst>
              <a:ext uri="{FF2B5EF4-FFF2-40B4-BE49-F238E27FC236}">
                <a16:creationId xmlns:a16="http://schemas.microsoft.com/office/drawing/2014/main" id="{8EB98F59-5CC3-9F41-8ED7-3F1B23DF6D83}"/>
              </a:ext>
            </a:extLst>
          </p:cNvPr>
          <p:cNvSpPr txBox="1"/>
          <p:nvPr/>
        </p:nvSpPr>
        <p:spPr>
          <a:xfrm>
            <a:off x="439270" y="1118503"/>
            <a:ext cx="11313459" cy="4524315"/>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One dimensional advection of a tracer</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important variables are </a:t>
            </a:r>
            <a:r>
              <a:rPr lang="en-US" sz="2400" i="1" dirty="0">
                <a:solidFill>
                  <a:schemeClr val="bg2">
                    <a:lumMod val="10000"/>
                  </a:schemeClr>
                </a:solidFill>
                <a:latin typeface="Calibri" panose="020F0502020204030204" pitchFamily="34" charset="0"/>
                <a:cs typeface="Calibri" panose="020F0502020204030204" pitchFamily="34" charset="0"/>
              </a:rPr>
              <a:t>u</a:t>
            </a:r>
            <a:r>
              <a:rPr lang="en-US" sz="2400" dirty="0">
                <a:solidFill>
                  <a:schemeClr val="bg2">
                    <a:lumMod val="10000"/>
                  </a:schemeClr>
                </a:solidFill>
                <a:latin typeface="Calibri" panose="020F0502020204030204" pitchFamily="34" charset="0"/>
                <a:cs typeface="Calibri" panose="020F0502020204030204" pitchFamily="34" charset="0"/>
              </a:rPr>
              <a:t> and </a:t>
            </a:r>
            <a:r>
              <a:rPr lang="en-US" sz="2400" i="1" dirty="0">
                <a:solidFill>
                  <a:schemeClr val="bg2">
                    <a:lumMod val="10000"/>
                  </a:schemeClr>
                </a:solidFill>
                <a:latin typeface="Calibri" panose="020F0502020204030204" pitchFamily="34" charset="0"/>
                <a:cs typeface="Calibri" panose="020F0502020204030204" pitchFamily="34" charset="0"/>
              </a:rPr>
              <a:t>q</a:t>
            </a:r>
            <a:r>
              <a:rPr lang="en-US" sz="2400" dirty="0">
                <a:solidFill>
                  <a:schemeClr val="bg2">
                    <a:lumMod val="10000"/>
                  </a:schemeClr>
                </a:solidFill>
                <a:latin typeface="Calibri" panose="020F0502020204030204" pitchFamily="34" charset="0"/>
                <a:cs typeface="Calibri" panose="020F0502020204030204" pitchFamily="34" charset="0"/>
              </a:rPr>
              <a:t>. Linearize by splitting into e.g. </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Eliminate all terms not including one perturbation term,</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494EF1F-F45C-F748-97B6-28687439FB13}"/>
              </a:ext>
            </a:extLst>
          </p:cNvPr>
          <p:cNvPicPr>
            <a:picLocks noChangeAspect="1"/>
          </p:cNvPicPr>
          <p:nvPr/>
        </p:nvPicPr>
        <p:blipFill>
          <a:blip r:embed="rId4"/>
          <a:stretch>
            <a:fillRect/>
          </a:stretch>
        </p:blipFill>
        <p:spPr>
          <a:xfrm>
            <a:off x="5048652" y="1781038"/>
            <a:ext cx="1792585" cy="618964"/>
          </a:xfrm>
          <a:prstGeom prst="rect">
            <a:avLst/>
          </a:prstGeom>
        </p:spPr>
      </p:pic>
      <p:pic>
        <p:nvPicPr>
          <p:cNvPr id="21" name="Picture 20">
            <a:extLst>
              <a:ext uri="{FF2B5EF4-FFF2-40B4-BE49-F238E27FC236}">
                <a16:creationId xmlns:a16="http://schemas.microsoft.com/office/drawing/2014/main" id="{912841A0-6306-8C48-9B49-61715062F784}"/>
              </a:ext>
            </a:extLst>
          </p:cNvPr>
          <p:cNvPicPr>
            <a:picLocks noChangeAspect="1"/>
          </p:cNvPicPr>
          <p:nvPr/>
        </p:nvPicPr>
        <p:blipFill>
          <a:blip r:embed="rId5"/>
          <a:stretch>
            <a:fillRect/>
          </a:stretch>
        </p:blipFill>
        <p:spPr>
          <a:xfrm>
            <a:off x="8801638" y="2633539"/>
            <a:ext cx="1458240" cy="323084"/>
          </a:xfrm>
          <a:prstGeom prst="rect">
            <a:avLst/>
          </a:prstGeom>
        </p:spPr>
      </p:pic>
      <p:pic>
        <p:nvPicPr>
          <p:cNvPr id="22" name="Picture 21">
            <a:extLst>
              <a:ext uri="{FF2B5EF4-FFF2-40B4-BE49-F238E27FC236}">
                <a16:creationId xmlns:a16="http://schemas.microsoft.com/office/drawing/2014/main" id="{AA002454-8A09-774A-9DF5-65AD73E75099}"/>
              </a:ext>
            </a:extLst>
          </p:cNvPr>
          <p:cNvPicPr>
            <a:picLocks noChangeAspect="1"/>
          </p:cNvPicPr>
          <p:nvPr/>
        </p:nvPicPr>
        <p:blipFill>
          <a:blip r:embed="rId6"/>
          <a:stretch>
            <a:fillRect/>
          </a:stretch>
        </p:blipFill>
        <p:spPr>
          <a:xfrm>
            <a:off x="3253538" y="3259838"/>
            <a:ext cx="5382811" cy="666443"/>
          </a:xfrm>
          <a:prstGeom prst="rect">
            <a:avLst/>
          </a:prstGeom>
        </p:spPr>
      </p:pic>
      <p:pic>
        <p:nvPicPr>
          <p:cNvPr id="23" name="Picture 22">
            <a:extLst>
              <a:ext uri="{FF2B5EF4-FFF2-40B4-BE49-F238E27FC236}">
                <a16:creationId xmlns:a16="http://schemas.microsoft.com/office/drawing/2014/main" id="{1A769E44-14D7-1A46-9F2F-BBA4BAA9436D}"/>
              </a:ext>
            </a:extLst>
          </p:cNvPr>
          <p:cNvPicPr>
            <a:picLocks noChangeAspect="1"/>
          </p:cNvPicPr>
          <p:nvPr/>
        </p:nvPicPr>
        <p:blipFill>
          <a:blip r:embed="rId7"/>
          <a:stretch>
            <a:fillRect/>
          </a:stretch>
        </p:blipFill>
        <p:spPr>
          <a:xfrm>
            <a:off x="838200" y="5071796"/>
            <a:ext cx="5425532" cy="837326"/>
          </a:xfrm>
          <a:prstGeom prst="rect">
            <a:avLst/>
          </a:prstGeom>
        </p:spPr>
      </p:pic>
      <p:pic>
        <p:nvPicPr>
          <p:cNvPr id="25" name="Picture 24">
            <a:extLst>
              <a:ext uri="{FF2B5EF4-FFF2-40B4-BE49-F238E27FC236}">
                <a16:creationId xmlns:a16="http://schemas.microsoft.com/office/drawing/2014/main" id="{B9CFB3BB-53E7-834D-A699-71D19E5779AC}"/>
              </a:ext>
            </a:extLst>
          </p:cNvPr>
          <p:cNvPicPr>
            <a:picLocks noChangeAspect="1"/>
          </p:cNvPicPr>
          <p:nvPr/>
        </p:nvPicPr>
        <p:blipFill>
          <a:blip r:embed="rId8"/>
          <a:stretch>
            <a:fillRect/>
          </a:stretch>
        </p:blipFill>
        <p:spPr>
          <a:xfrm>
            <a:off x="7828674" y="5148022"/>
            <a:ext cx="3404167" cy="677360"/>
          </a:xfrm>
          <a:prstGeom prst="rect">
            <a:avLst/>
          </a:prstGeom>
        </p:spPr>
      </p:pic>
      <p:sp>
        <p:nvSpPr>
          <p:cNvPr id="26" name="Right Arrow 25">
            <a:extLst>
              <a:ext uri="{FF2B5EF4-FFF2-40B4-BE49-F238E27FC236}">
                <a16:creationId xmlns:a16="http://schemas.microsoft.com/office/drawing/2014/main" id="{24EF753E-A933-1F46-A817-BC7EB712E3FE}"/>
              </a:ext>
            </a:extLst>
          </p:cNvPr>
          <p:cNvSpPr/>
          <p:nvPr/>
        </p:nvSpPr>
        <p:spPr>
          <a:xfrm>
            <a:off x="6595947" y="5402981"/>
            <a:ext cx="900511" cy="254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7E6D5A-8E6D-7C48-9DF7-259C2A4D4DD2}"/>
              </a:ext>
            </a:extLst>
          </p:cNvPr>
          <p:cNvSpPr txBox="1"/>
          <p:nvPr/>
        </p:nvSpPr>
        <p:spPr>
          <a:xfrm>
            <a:off x="8373283" y="4503793"/>
            <a:ext cx="2258554" cy="461665"/>
          </a:xfrm>
          <a:prstGeom prst="rect">
            <a:avLst/>
          </a:prstGeom>
          <a:noFill/>
          <a:ln>
            <a:solidFill>
              <a:schemeClr val="accent1"/>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Continuous TLM</a:t>
            </a:r>
          </a:p>
        </p:txBody>
      </p:sp>
    </p:spTree>
    <p:extLst>
      <p:ext uri="{BB962C8B-B14F-4D97-AF65-F5344CB8AC3E}">
        <p14:creationId xmlns:p14="http://schemas.microsoft.com/office/powerpoint/2010/main" val="332664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D39C63-F9A7-794E-B7AA-A8A09F9C1272}"/>
              </a:ext>
            </a:extLst>
          </p:cNvPr>
          <p:cNvSpPr txBox="1"/>
          <p:nvPr/>
        </p:nvSpPr>
        <p:spPr>
          <a:xfrm>
            <a:off x="449451" y="1394846"/>
            <a:ext cx="11282766" cy="4832092"/>
          </a:xfrm>
          <a:prstGeom prst="rect">
            <a:avLst/>
          </a:prstGeom>
          <a:no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Typically we are working with a model that has been discretized, e.g.: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000" dirty="0">
              <a:solidFill>
                <a:schemeClr val="bg2">
                  <a:lumMod val="10000"/>
                </a:schemeClr>
              </a:solidFill>
              <a:latin typeface="Calibri" panose="020F0502020204030204" pitchFamily="34" charset="0"/>
              <a:cs typeface="Calibri" panose="020F0502020204030204" pitchFamily="34" charset="0"/>
            </a:endParaRPr>
          </a:p>
          <a:p>
            <a:pPr algn="l"/>
            <a:r>
              <a:rPr lang="en-US" sz="2400" dirty="0">
                <a:solidFill>
                  <a:schemeClr val="bg2">
                    <a:lumMod val="10000"/>
                  </a:schemeClr>
                </a:solidFill>
                <a:latin typeface="Calibri" panose="020F0502020204030204" pitchFamily="34" charset="0"/>
                <a:cs typeface="Calibri" panose="020F0502020204030204" pitchFamily="34" charset="0"/>
              </a:rPr>
              <a:t>Split the key variables into sum of reference and perturbation parts.</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F6A1E64-B528-3441-97D5-C84DB4734DCD}"/>
              </a:ext>
            </a:extLst>
          </p:cNvPr>
          <p:cNvSpPr>
            <a:spLocks noGrp="1"/>
          </p:cNvSpPr>
          <p:nvPr>
            <p:ph type="title"/>
          </p:nvPr>
        </p:nvSpPr>
        <p:spPr/>
        <p:txBody>
          <a:bodyPr/>
          <a:lstStyle/>
          <a:p>
            <a:r>
              <a:rPr lang="en-US" dirty="0"/>
              <a:t>1D advection example (in practice)</a:t>
            </a:r>
          </a:p>
        </p:txBody>
      </p:sp>
      <p:pic>
        <p:nvPicPr>
          <p:cNvPr id="8" name="Picture 7">
            <a:extLst>
              <a:ext uri="{FF2B5EF4-FFF2-40B4-BE49-F238E27FC236}">
                <a16:creationId xmlns:a16="http://schemas.microsoft.com/office/drawing/2014/main" id="{6D1CCF01-CB37-BD46-9BF9-BF891F083442}"/>
              </a:ext>
            </a:extLst>
          </p:cNvPr>
          <p:cNvPicPr>
            <a:picLocks noChangeAspect="1"/>
          </p:cNvPicPr>
          <p:nvPr/>
        </p:nvPicPr>
        <p:blipFill>
          <a:blip r:embed="rId3"/>
          <a:stretch>
            <a:fillRect/>
          </a:stretch>
        </p:blipFill>
        <p:spPr>
          <a:xfrm>
            <a:off x="2945754" y="1986365"/>
            <a:ext cx="6290159" cy="918194"/>
          </a:xfrm>
          <a:prstGeom prst="rect">
            <a:avLst/>
          </a:prstGeom>
        </p:spPr>
      </p:pic>
      <p:pic>
        <p:nvPicPr>
          <p:cNvPr id="13" name="Picture 12">
            <a:extLst>
              <a:ext uri="{FF2B5EF4-FFF2-40B4-BE49-F238E27FC236}">
                <a16:creationId xmlns:a16="http://schemas.microsoft.com/office/drawing/2014/main" id="{B4E2231F-D162-4841-A6BF-6A28EDB76517}"/>
              </a:ext>
            </a:extLst>
          </p:cNvPr>
          <p:cNvPicPr>
            <a:picLocks noChangeAspect="1"/>
          </p:cNvPicPr>
          <p:nvPr/>
        </p:nvPicPr>
        <p:blipFill>
          <a:blip r:embed="rId4"/>
          <a:stretch>
            <a:fillRect/>
          </a:stretch>
        </p:blipFill>
        <p:spPr>
          <a:xfrm>
            <a:off x="2072575" y="5112189"/>
            <a:ext cx="8404279" cy="854672"/>
          </a:xfrm>
          <a:prstGeom prst="rect">
            <a:avLst/>
          </a:prstGeom>
        </p:spPr>
      </p:pic>
      <p:pic>
        <p:nvPicPr>
          <p:cNvPr id="15" name="Picture 14">
            <a:extLst>
              <a:ext uri="{FF2B5EF4-FFF2-40B4-BE49-F238E27FC236}">
                <a16:creationId xmlns:a16="http://schemas.microsoft.com/office/drawing/2014/main" id="{1A6FD1A4-57AA-4046-AD96-3D9295A9FE03}"/>
              </a:ext>
            </a:extLst>
          </p:cNvPr>
          <p:cNvPicPr>
            <a:picLocks noChangeAspect="1"/>
          </p:cNvPicPr>
          <p:nvPr/>
        </p:nvPicPr>
        <p:blipFill>
          <a:blip r:embed="rId5"/>
          <a:stretch>
            <a:fillRect/>
          </a:stretch>
        </p:blipFill>
        <p:spPr>
          <a:xfrm>
            <a:off x="838200" y="3810892"/>
            <a:ext cx="10817816" cy="822300"/>
          </a:xfrm>
          <a:prstGeom prst="rect">
            <a:avLst/>
          </a:prstGeom>
        </p:spPr>
      </p:pic>
      <p:sp>
        <p:nvSpPr>
          <p:cNvPr id="16" name="Right Arrow 15">
            <a:extLst>
              <a:ext uri="{FF2B5EF4-FFF2-40B4-BE49-F238E27FC236}">
                <a16:creationId xmlns:a16="http://schemas.microsoft.com/office/drawing/2014/main" id="{D0B00949-3C13-CE43-B3EB-371A72FE151D}"/>
              </a:ext>
            </a:extLst>
          </p:cNvPr>
          <p:cNvSpPr/>
          <p:nvPr/>
        </p:nvSpPr>
        <p:spPr>
          <a:xfrm>
            <a:off x="687576" y="5539525"/>
            <a:ext cx="1146875" cy="201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F073F4-0C8D-E94D-8409-000D4C015DF3}"/>
              </a:ext>
            </a:extLst>
          </p:cNvPr>
          <p:cNvSpPr txBox="1"/>
          <p:nvPr/>
        </p:nvSpPr>
        <p:spPr>
          <a:xfrm>
            <a:off x="232475" y="5015434"/>
            <a:ext cx="1840100" cy="461665"/>
          </a:xfrm>
          <a:prstGeom prst="rect">
            <a:avLst/>
          </a:prstGeom>
          <a:noFill/>
          <a:ln>
            <a:solidFill>
              <a:schemeClr val="accent1"/>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Discrete TLM</a:t>
            </a:r>
          </a:p>
        </p:txBody>
      </p:sp>
    </p:spTree>
    <p:extLst>
      <p:ext uri="{BB962C8B-B14F-4D97-AF65-F5344CB8AC3E}">
        <p14:creationId xmlns:p14="http://schemas.microsoft.com/office/powerpoint/2010/main" val="877878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1E64-B528-3441-97D5-C84DB4734DCD}"/>
              </a:ext>
            </a:extLst>
          </p:cNvPr>
          <p:cNvSpPr>
            <a:spLocks noGrp="1"/>
          </p:cNvSpPr>
          <p:nvPr>
            <p:ph type="title"/>
          </p:nvPr>
        </p:nvSpPr>
        <p:spPr/>
        <p:txBody>
          <a:bodyPr/>
          <a:lstStyle/>
          <a:p>
            <a:r>
              <a:rPr lang="en-US" dirty="0"/>
              <a:t>1D advection example matrix form</a:t>
            </a:r>
          </a:p>
        </p:txBody>
      </p:sp>
      <p:pic>
        <p:nvPicPr>
          <p:cNvPr id="3" name="Picture 2">
            <a:extLst>
              <a:ext uri="{FF2B5EF4-FFF2-40B4-BE49-F238E27FC236}">
                <a16:creationId xmlns:a16="http://schemas.microsoft.com/office/drawing/2014/main" id="{D77703A0-7E3B-974B-AC15-69D44D3B3AF4}"/>
              </a:ext>
            </a:extLst>
          </p:cNvPr>
          <p:cNvPicPr>
            <a:picLocks noChangeAspect="1"/>
          </p:cNvPicPr>
          <p:nvPr/>
        </p:nvPicPr>
        <p:blipFill>
          <a:blip r:embed="rId3"/>
          <a:stretch>
            <a:fillRect/>
          </a:stretch>
        </p:blipFill>
        <p:spPr>
          <a:xfrm>
            <a:off x="904068" y="1469198"/>
            <a:ext cx="10383864" cy="1555801"/>
          </a:xfrm>
          <a:prstGeom prst="rect">
            <a:avLst/>
          </a:prstGeom>
        </p:spPr>
      </p:pic>
      <p:sp>
        <p:nvSpPr>
          <p:cNvPr id="4" name="Left Brace 3">
            <a:extLst>
              <a:ext uri="{FF2B5EF4-FFF2-40B4-BE49-F238E27FC236}">
                <a16:creationId xmlns:a16="http://schemas.microsoft.com/office/drawing/2014/main" id="{96C8EAA2-B7CC-574F-B687-9CA78108759A}"/>
              </a:ext>
            </a:extLst>
          </p:cNvPr>
          <p:cNvSpPr/>
          <p:nvPr/>
        </p:nvSpPr>
        <p:spPr>
          <a:xfrm rot="16200000">
            <a:off x="5969708" y="-1094137"/>
            <a:ext cx="495391" cy="7929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641997F4-E370-E941-A331-ED5F01C13C8B}"/>
              </a:ext>
            </a:extLst>
          </p:cNvPr>
          <p:cNvPicPr>
            <a:picLocks noChangeAspect="1"/>
          </p:cNvPicPr>
          <p:nvPr/>
        </p:nvPicPr>
        <p:blipFill>
          <a:blip r:embed="rId4"/>
          <a:stretch>
            <a:fillRect/>
          </a:stretch>
        </p:blipFill>
        <p:spPr>
          <a:xfrm>
            <a:off x="5997951" y="3025555"/>
            <a:ext cx="469900" cy="317500"/>
          </a:xfrm>
          <a:prstGeom prst="rect">
            <a:avLst/>
          </a:prstGeom>
        </p:spPr>
      </p:pic>
      <p:pic>
        <p:nvPicPr>
          <p:cNvPr id="6" name="Picture 5">
            <a:extLst>
              <a:ext uri="{FF2B5EF4-FFF2-40B4-BE49-F238E27FC236}">
                <a16:creationId xmlns:a16="http://schemas.microsoft.com/office/drawing/2014/main" id="{9AF7CF6E-A363-8643-9310-6D2F4DD0B39B}"/>
              </a:ext>
            </a:extLst>
          </p:cNvPr>
          <p:cNvPicPr>
            <a:picLocks noChangeAspect="1"/>
          </p:cNvPicPr>
          <p:nvPr/>
        </p:nvPicPr>
        <p:blipFill>
          <a:blip r:embed="rId5"/>
          <a:stretch>
            <a:fillRect/>
          </a:stretch>
        </p:blipFill>
        <p:spPr>
          <a:xfrm>
            <a:off x="2403528" y="3829392"/>
            <a:ext cx="7577380" cy="1643174"/>
          </a:xfrm>
          <a:prstGeom prst="rect">
            <a:avLst/>
          </a:prstGeom>
        </p:spPr>
      </p:pic>
      <p:sp>
        <p:nvSpPr>
          <p:cNvPr id="14" name="Left Brace 13">
            <a:extLst>
              <a:ext uri="{FF2B5EF4-FFF2-40B4-BE49-F238E27FC236}">
                <a16:creationId xmlns:a16="http://schemas.microsoft.com/office/drawing/2014/main" id="{068C6349-7F44-9E4C-9A7C-4D1695080D45}"/>
              </a:ext>
            </a:extLst>
          </p:cNvPr>
          <p:cNvSpPr/>
          <p:nvPr/>
        </p:nvSpPr>
        <p:spPr>
          <a:xfrm rot="16200000">
            <a:off x="6220156" y="3134861"/>
            <a:ext cx="495391" cy="49413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FCB7EC-77D9-894F-BD1D-0435D1A1C0C9}"/>
              </a:ext>
            </a:extLst>
          </p:cNvPr>
          <p:cNvPicPr>
            <a:picLocks noChangeAspect="1"/>
          </p:cNvPicPr>
          <p:nvPr/>
        </p:nvPicPr>
        <p:blipFill>
          <a:blip r:embed="rId6"/>
          <a:stretch>
            <a:fillRect/>
          </a:stretch>
        </p:blipFill>
        <p:spPr>
          <a:xfrm>
            <a:off x="6233008" y="5764315"/>
            <a:ext cx="749300" cy="419100"/>
          </a:xfrm>
          <a:prstGeom prst="rect">
            <a:avLst/>
          </a:prstGeom>
        </p:spPr>
      </p:pic>
      <p:pic>
        <p:nvPicPr>
          <p:cNvPr id="9" name="Picture 8">
            <a:extLst>
              <a:ext uri="{FF2B5EF4-FFF2-40B4-BE49-F238E27FC236}">
                <a16:creationId xmlns:a16="http://schemas.microsoft.com/office/drawing/2014/main" id="{5AA0D3D4-B58D-4846-89D7-34D4CCA119DE}"/>
              </a:ext>
            </a:extLst>
          </p:cNvPr>
          <p:cNvPicPr>
            <a:picLocks noChangeAspect="1"/>
          </p:cNvPicPr>
          <p:nvPr/>
        </p:nvPicPr>
        <p:blipFill>
          <a:blip r:embed="rId7"/>
          <a:stretch>
            <a:fillRect/>
          </a:stretch>
        </p:blipFill>
        <p:spPr>
          <a:xfrm>
            <a:off x="409612" y="3227710"/>
            <a:ext cx="1873802" cy="351933"/>
          </a:xfrm>
          <a:prstGeom prst="rect">
            <a:avLst/>
          </a:prstGeom>
        </p:spPr>
      </p:pic>
    </p:spTree>
    <p:extLst>
      <p:ext uri="{BB962C8B-B14F-4D97-AF65-F5344CB8AC3E}">
        <p14:creationId xmlns:p14="http://schemas.microsoft.com/office/powerpoint/2010/main" val="31583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29DB-439C-7641-B97D-172FE7B432FC}"/>
              </a:ext>
            </a:extLst>
          </p:cNvPr>
          <p:cNvSpPr>
            <a:spLocks noGrp="1"/>
          </p:cNvSpPr>
          <p:nvPr>
            <p:ph type="title"/>
          </p:nvPr>
        </p:nvSpPr>
        <p:spPr/>
        <p:txBody>
          <a:bodyPr>
            <a:normAutofit/>
          </a:bodyPr>
          <a:lstStyle/>
          <a:p>
            <a:r>
              <a:rPr lang="en-US" dirty="0"/>
              <a:t>Steps for coding success </a:t>
            </a:r>
          </a:p>
        </p:txBody>
      </p:sp>
      <p:sp>
        <p:nvSpPr>
          <p:cNvPr id="3" name="TextBox 2">
            <a:extLst>
              <a:ext uri="{FF2B5EF4-FFF2-40B4-BE49-F238E27FC236}">
                <a16:creationId xmlns:a16="http://schemas.microsoft.com/office/drawing/2014/main" id="{05FEA97D-4449-8547-BBC9-6194F761C016}"/>
              </a:ext>
            </a:extLst>
          </p:cNvPr>
          <p:cNvSpPr txBox="1"/>
          <p:nvPr/>
        </p:nvSpPr>
        <p:spPr>
          <a:xfrm>
            <a:off x="883024" y="1249070"/>
            <a:ext cx="10470776" cy="44670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Make a list of ‘dependent’ variables, here q and u.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Write (re-write) your model so all calculations dependent on these variables are within a module.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Only arguments should be dependent variables and constants.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Do things in double precision within modules if possible.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Minimize your use of intrinsic functions.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Write the tangent linear model first.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Don’t write the adjoint until you’ve tested the TLM. </a:t>
            </a:r>
          </a:p>
        </p:txBody>
      </p:sp>
    </p:spTree>
    <p:extLst>
      <p:ext uri="{BB962C8B-B14F-4D97-AF65-F5344CB8AC3E}">
        <p14:creationId xmlns:p14="http://schemas.microsoft.com/office/powerpoint/2010/main" val="4263545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516D-7AB3-6748-85C7-A35294E4A8E2}"/>
              </a:ext>
            </a:extLst>
          </p:cNvPr>
          <p:cNvSpPr>
            <a:spLocks noGrp="1"/>
          </p:cNvSpPr>
          <p:nvPr>
            <p:ph type="title"/>
          </p:nvPr>
        </p:nvSpPr>
        <p:spPr/>
        <p:txBody>
          <a:bodyPr>
            <a:normAutofit/>
          </a:bodyPr>
          <a:lstStyle/>
          <a:p>
            <a:r>
              <a:rPr lang="en-US" dirty="0"/>
              <a:t>The nonlinear model </a:t>
            </a:r>
          </a:p>
        </p:txBody>
      </p:sp>
      <p:sp>
        <p:nvSpPr>
          <p:cNvPr id="3" name="TextBox 2">
            <a:extLst>
              <a:ext uri="{FF2B5EF4-FFF2-40B4-BE49-F238E27FC236}">
                <a16:creationId xmlns:a16="http://schemas.microsoft.com/office/drawing/2014/main" id="{96A54F16-F83B-5746-8034-D464CD857C31}"/>
              </a:ext>
            </a:extLst>
          </p:cNvPr>
          <p:cNvSpPr txBox="1"/>
          <p:nvPr/>
        </p:nvSpPr>
        <p:spPr>
          <a:xfrm>
            <a:off x="663387" y="1074195"/>
            <a:ext cx="11187953" cy="5355312"/>
          </a:xfrm>
          <a:prstGeom prst="rect">
            <a:avLst/>
          </a:prstGeom>
          <a:noFill/>
        </p:spPr>
        <p:txBody>
          <a:bodyPr wrap="square" rtlCol="0">
            <a:spAutoFit/>
          </a:bodyPr>
          <a:lstStyle/>
          <a:p>
            <a:r>
              <a:rPr lang="en-US" dirty="0">
                <a:solidFill>
                  <a:schemeClr val="bg2">
                    <a:lumMod val="10000"/>
                  </a:schemeClr>
                </a:solidFill>
                <a:latin typeface="Courier" pitchFamily="2" charset="0"/>
              </a:rPr>
              <a:t>subroutine </a:t>
            </a:r>
            <a:r>
              <a:rPr lang="en-US" dirty="0" err="1">
                <a:solidFill>
                  <a:schemeClr val="bg2">
                    <a:lumMod val="10000"/>
                  </a:schemeClr>
                </a:solidFill>
                <a:latin typeface="Courier" pitchFamily="2" charset="0"/>
              </a:rPr>
              <a:t>FirstOrderAdvection</a:t>
            </a:r>
            <a:r>
              <a:rPr lang="en-US" dirty="0">
                <a:solidFill>
                  <a:schemeClr val="bg2">
                    <a:lumMod val="10000"/>
                  </a:schemeClr>
                </a:solidFill>
                <a:latin typeface="Courier" pitchFamily="2" charset="0"/>
              </a:rPr>
              <a:t>(</a:t>
            </a:r>
            <a:r>
              <a:rPr lang="en-US" dirty="0" err="1">
                <a:solidFill>
                  <a:schemeClr val="bg2">
                    <a:lumMod val="10000"/>
                  </a:schemeClr>
                </a:solidFill>
                <a:latin typeface="Courier" pitchFamily="2" charset="0"/>
              </a:rPr>
              <a:t>qr,ur,dx,dt,Nx,Nt</a:t>
            </a:r>
            <a:r>
              <a:rPr lang="en-US" dirty="0">
                <a:solidFill>
                  <a:schemeClr val="bg2">
                    <a:lumMod val="10000"/>
                  </a:schemeClr>
                </a:solidFill>
                <a:latin typeface="Courier" pitchFamily="2" charset="0"/>
              </a:rPr>
              <a:t>)</a:t>
            </a:r>
          </a:p>
          <a:p>
            <a:endParaRPr lang="en-US"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 implicit none</a:t>
            </a:r>
          </a:p>
          <a:p>
            <a:r>
              <a:rPr lang="en-US" dirty="0">
                <a:solidFill>
                  <a:schemeClr val="bg2">
                    <a:lumMod val="10000"/>
                  </a:schemeClr>
                </a:solidFill>
                <a:latin typeface="Courier" pitchFamily="2" charset="0"/>
              </a:rPr>
              <a:t> argument definitions</a:t>
            </a:r>
          </a:p>
          <a:p>
            <a:endParaRPr lang="en-US"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qnewr</a:t>
            </a:r>
            <a:r>
              <a:rPr lang="en-US" dirty="0">
                <a:solidFill>
                  <a:schemeClr val="bg2">
                    <a:lumMod val="10000"/>
                  </a:schemeClr>
                </a:solidFill>
                <a:latin typeface="Courier" pitchFamily="2" charset="0"/>
              </a:rPr>
              <a:t> = 0.0</a:t>
            </a:r>
          </a:p>
          <a:p>
            <a:endParaRPr lang="en-US"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 do n = 1,Nt</a:t>
            </a:r>
          </a:p>
          <a:p>
            <a:r>
              <a:rPr lang="en-US" dirty="0">
                <a:solidFill>
                  <a:schemeClr val="bg2">
                    <a:lumMod val="10000"/>
                  </a:schemeClr>
                </a:solidFill>
                <a:latin typeface="Courier" pitchFamily="2" charset="0"/>
              </a:rPr>
              <a:t>   do j = 1,Nx</a:t>
            </a:r>
          </a:p>
          <a:p>
            <a:r>
              <a:rPr lang="en-US" dirty="0">
                <a:solidFill>
                  <a:schemeClr val="bg2">
                    <a:lumMod val="10000"/>
                  </a:schemeClr>
                </a:solidFill>
                <a:latin typeface="Courier" pitchFamily="2" charset="0"/>
              </a:rPr>
              <a:t>     if (j .eq. 1) then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ur</a:t>
            </a:r>
            <a:r>
              <a:rPr lang="en-US" dirty="0">
                <a:solidFill>
                  <a:schemeClr val="bg2">
                    <a:lumMod val="10000"/>
                  </a:schemeClr>
                </a:solidFill>
                <a:latin typeface="Courier" pitchFamily="2" charset="0"/>
              </a:rPr>
              <a:t>(j)*</a:t>
            </a:r>
            <a:r>
              <a:rPr lang="en-US" dirty="0" err="1">
                <a:solidFill>
                  <a:schemeClr val="bg2">
                    <a:lumMod val="10000"/>
                  </a:schemeClr>
                </a:solidFill>
                <a:latin typeface="Courier" pitchFamily="2" charset="0"/>
              </a:rPr>
              <a:t>dt</a:t>
            </a:r>
            <a:r>
              <a:rPr lang="en-US" dirty="0">
                <a:solidFill>
                  <a:schemeClr val="bg2">
                    <a:lumMod val="10000"/>
                  </a:schemeClr>
                </a:solidFill>
                <a:latin typeface="Courier" pitchFamily="2" charset="0"/>
              </a:rPr>
              <a:t>/dx*(</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a:t>
            </a:r>
            <a:r>
              <a:rPr lang="en-US" dirty="0" err="1">
                <a:solidFill>
                  <a:schemeClr val="bg2">
                    <a:lumMod val="10000"/>
                  </a:schemeClr>
                </a:solidFill>
                <a:latin typeface="Courier" pitchFamily="2" charset="0"/>
              </a:rPr>
              <a:t>Nx</a:t>
            </a:r>
            <a:r>
              <a:rPr lang="en-US" dirty="0">
                <a:solidFill>
                  <a:schemeClr val="bg2">
                    <a:lumMod val="10000"/>
                  </a:schemeClr>
                </a:solidFill>
                <a:latin typeface="Courier" pitchFamily="2" charset="0"/>
              </a:rPr>
              <a:t>)) </a:t>
            </a:r>
          </a:p>
          <a:p>
            <a:r>
              <a:rPr lang="en-US" dirty="0">
                <a:solidFill>
                  <a:schemeClr val="bg2">
                    <a:lumMod val="10000"/>
                  </a:schemeClr>
                </a:solidFill>
                <a:latin typeface="Courier" pitchFamily="2" charset="0"/>
              </a:rPr>
              <a:t>     else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ur</a:t>
            </a:r>
            <a:r>
              <a:rPr lang="en-US" dirty="0">
                <a:solidFill>
                  <a:schemeClr val="bg2">
                    <a:lumMod val="10000"/>
                  </a:schemeClr>
                </a:solidFill>
                <a:latin typeface="Courier" pitchFamily="2" charset="0"/>
              </a:rPr>
              <a:t>(j)*</a:t>
            </a:r>
            <a:r>
              <a:rPr lang="en-US" dirty="0" err="1">
                <a:solidFill>
                  <a:schemeClr val="bg2">
                    <a:lumMod val="10000"/>
                  </a:schemeClr>
                </a:solidFill>
                <a:latin typeface="Courier" pitchFamily="2" charset="0"/>
              </a:rPr>
              <a:t>dt</a:t>
            </a:r>
            <a:r>
              <a:rPr lang="en-US" dirty="0">
                <a:solidFill>
                  <a:schemeClr val="bg2">
                    <a:lumMod val="10000"/>
                  </a:schemeClr>
                </a:solidFill>
                <a:latin typeface="Courier" pitchFamily="2" charset="0"/>
              </a:rPr>
              <a:t>/dx*(</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(j-1)) </a:t>
            </a:r>
          </a:p>
          <a:p>
            <a:r>
              <a:rPr lang="en-US" dirty="0">
                <a:solidFill>
                  <a:schemeClr val="bg2">
                    <a:lumMod val="10000"/>
                  </a:schemeClr>
                </a:solidFill>
                <a:latin typeface="Courier" pitchFamily="2" charset="0"/>
              </a:rPr>
              <a:t>     endif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enddo</a:t>
            </a:r>
            <a:endParaRPr lang="en-US"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enddo</a:t>
            </a:r>
            <a:endParaRPr lang="en-US"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 = </a:t>
            </a:r>
            <a:r>
              <a:rPr lang="en-US" dirty="0" err="1">
                <a:solidFill>
                  <a:schemeClr val="bg2">
                    <a:lumMod val="10000"/>
                  </a:schemeClr>
                </a:solidFill>
                <a:latin typeface="Courier" pitchFamily="2" charset="0"/>
              </a:rPr>
              <a:t>qnewr</a:t>
            </a:r>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aenddo</a:t>
            </a:r>
            <a:r>
              <a:rPr lang="en-US" dirty="0">
                <a:solidFill>
                  <a:schemeClr val="bg2">
                    <a:lumMod val="10000"/>
                  </a:schemeClr>
                </a:solidFill>
                <a:latin typeface="Courier" pitchFamily="2" charset="0"/>
              </a:rPr>
              <a:t> </a:t>
            </a:r>
          </a:p>
          <a:p>
            <a:endParaRPr lang="en-US"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end subroutine </a:t>
            </a:r>
            <a:endParaRPr lang="en-US" sz="2400" dirty="0">
              <a:solidFill>
                <a:schemeClr val="bg2">
                  <a:lumMod val="10000"/>
                </a:schemeClr>
              </a:solidFill>
              <a:effectLst/>
              <a:latin typeface="Courier" pitchFamily="2" charset="0"/>
            </a:endParaRPr>
          </a:p>
        </p:txBody>
      </p:sp>
    </p:spTree>
    <p:extLst>
      <p:ext uri="{BB962C8B-B14F-4D97-AF65-F5344CB8AC3E}">
        <p14:creationId xmlns:p14="http://schemas.microsoft.com/office/powerpoint/2010/main" val="503102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F4A7-CFCE-1A4F-89C7-0EDA007F0182}"/>
              </a:ext>
            </a:extLst>
          </p:cNvPr>
          <p:cNvSpPr>
            <a:spLocks noGrp="1"/>
          </p:cNvSpPr>
          <p:nvPr>
            <p:ph type="title"/>
          </p:nvPr>
        </p:nvSpPr>
        <p:spPr/>
        <p:txBody>
          <a:bodyPr/>
          <a:lstStyle/>
          <a:p>
            <a:r>
              <a:rPr lang="en-US" dirty="0"/>
              <a:t>TLM code example</a:t>
            </a:r>
          </a:p>
        </p:txBody>
      </p:sp>
      <p:sp>
        <p:nvSpPr>
          <p:cNvPr id="3" name="TextBox 2">
            <a:extLst>
              <a:ext uri="{FF2B5EF4-FFF2-40B4-BE49-F238E27FC236}">
                <a16:creationId xmlns:a16="http://schemas.microsoft.com/office/drawing/2014/main" id="{35B8E756-5760-4446-A5A7-BF9128D9B282}"/>
              </a:ext>
            </a:extLst>
          </p:cNvPr>
          <p:cNvSpPr txBox="1"/>
          <p:nvPr/>
        </p:nvSpPr>
        <p:spPr>
          <a:xfrm>
            <a:off x="699247" y="1054841"/>
            <a:ext cx="11170023" cy="5709255"/>
          </a:xfrm>
          <a:prstGeom prst="rect">
            <a:avLst/>
          </a:prstGeom>
          <a:noFill/>
        </p:spPr>
        <p:txBody>
          <a:bodyPr wrap="square" rtlCol="0">
            <a:spAutoFit/>
          </a:bodyPr>
          <a:lstStyle/>
          <a:p>
            <a:r>
              <a:rPr lang="en-US" dirty="0">
                <a:solidFill>
                  <a:schemeClr val="bg2">
                    <a:lumMod val="10000"/>
                  </a:schemeClr>
                </a:solidFill>
                <a:latin typeface="Courier" pitchFamily="2" charset="0"/>
              </a:rPr>
              <a:t>subroutine </a:t>
            </a:r>
            <a:r>
              <a:rPr lang="en-US" dirty="0" err="1">
                <a:solidFill>
                  <a:schemeClr val="bg2">
                    <a:lumMod val="10000"/>
                  </a:schemeClr>
                </a:solidFill>
                <a:latin typeface="Courier" pitchFamily="2" charset="0"/>
              </a:rPr>
              <a:t>FirstOrderAdvectionTLM</a:t>
            </a:r>
            <a:r>
              <a:rPr lang="en-US" dirty="0">
                <a:solidFill>
                  <a:schemeClr val="bg2">
                    <a:lumMod val="10000"/>
                  </a:schemeClr>
                </a:solidFill>
                <a:latin typeface="Courier" pitchFamily="2" charset="0"/>
              </a:rPr>
              <a:t>(</a:t>
            </a:r>
            <a:r>
              <a:rPr lang="en-US" dirty="0" err="1">
                <a:solidFill>
                  <a:schemeClr val="bg2">
                    <a:lumMod val="10000"/>
                  </a:schemeClr>
                </a:solidFill>
                <a:latin typeface="Courier" pitchFamily="2" charset="0"/>
              </a:rPr>
              <a:t>qr,ur,qp,up,dx,dt,Nx,Nt</a:t>
            </a:r>
            <a:r>
              <a:rPr lang="en-US" dirty="0">
                <a:solidFill>
                  <a:schemeClr val="bg2">
                    <a:lumMod val="10000"/>
                  </a:schemeClr>
                </a:solidFill>
                <a:latin typeface="Courier" pitchFamily="2" charset="0"/>
              </a:rPr>
              <a:t>)</a:t>
            </a:r>
          </a:p>
          <a:p>
            <a:endParaRPr lang="en-US" sz="1200"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...declarations... </a:t>
            </a:r>
          </a:p>
          <a:p>
            <a:endParaRPr lang="en-US" sz="1100"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 do n = 1,Nt</a:t>
            </a:r>
          </a:p>
          <a:p>
            <a:r>
              <a:rPr lang="en-US" dirty="0">
                <a:solidFill>
                  <a:schemeClr val="bg2">
                    <a:lumMod val="10000"/>
                  </a:schemeClr>
                </a:solidFill>
                <a:latin typeface="Courier" pitchFamily="2" charset="0"/>
              </a:rPr>
              <a:t>   do j = 1,Nx </a:t>
            </a:r>
          </a:p>
          <a:p>
            <a:r>
              <a:rPr lang="en-US" dirty="0">
                <a:solidFill>
                  <a:schemeClr val="bg2">
                    <a:lumMod val="10000"/>
                  </a:schemeClr>
                </a:solidFill>
                <a:latin typeface="Courier" pitchFamily="2" charset="0"/>
              </a:rPr>
              <a:t>     if (j .eq. 1) then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ur</a:t>
            </a:r>
            <a:r>
              <a:rPr lang="en-US" dirty="0">
                <a:solidFill>
                  <a:schemeClr val="bg2">
                    <a:lumMod val="10000"/>
                  </a:schemeClr>
                </a:solidFill>
                <a:latin typeface="Courier" pitchFamily="2" charset="0"/>
              </a:rPr>
              <a:t>(j)*</a:t>
            </a:r>
            <a:r>
              <a:rPr lang="en-US" dirty="0" err="1">
                <a:solidFill>
                  <a:schemeClr val="bg2">
                    <a:lumMod val="10000"/>
                  </a:schemeClr>
                </a:solidFill>
                <a:latin typeface="Courier" pitchFamily="2" charset="0"/>
              </a:rPr>
              <a:t>dt</a:t>
            </a:r>
            <a:r>
              <a:rPr lang="en-US" dirty="0">
                <a:solidFill>
                  <a:schemeClr val="bg2">
                    <a:lumMod val="10000"/>
                  </a:schemeClr>
                </a:solidFill>
                <a:latin typeface="Courier" pitchFamily="2" charset="0"/>
              </a:rPr>
              <a:t>/dx*(</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a:t>
            </a:r>
            <a:r>
              <a:rPr lang="en-US" dirty="0" err="1">
                <a:solidFill>
                  <a:schemeClr val="bg2">
                    <a:lumMod val="10000"/>
                  </a:schemeClr>
                </a:solidFill>
                <a:latin typeface="Courier" pitchFamily="2" charset="0"/>
              </a:rPr>
              <a:t>Nx</a:t>
            </a:r>
            <a:r>
              <a:rPr lang="en-US" dirty="0">
                <a:solidFill>
                  <a:schemeClr val="bg2">
                    <a:lumMod val="10000"/>
                  </a:schemeClr>
                </a:solidFill>
                <a:latin typeface="Courier" pitchFamily="2" charset="0"/>
              </a:rPr>
              <a:t>))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qnewp</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dt</a:t>
            </a:r>
            <a:r>
              <a:rPr lang="en-US" dirty="0">
                <a:solidFill>
                  <a:schemeClr val="bg2">
                    <a:lumMod val="10000"/>
                  </a:schemeClr>
                </a:solidFill>
                <a:latin typeface="Courier" pitchFamily="2" charset="0"/>
              </a:rPr>
              <a:t>/dx*( </a:t>
            </a:r>
            <a:r>
              <a:rPr lang="en-US" dirty="0" err="1">
                <a:solidFill>
                  <a:schemeClr val="bg2">
                    <a:lumMod val="10000"/>
                  </a:schemeClr>
                </a:solidFill>
                <a:latin typeface="Courier" pitchFamily="2" charset="0"/>
              </a:rPr>
              <a:t>ur</a:t>
            </a:r>
            <a:r>
              <a:rPr lang="en-US" dirty="0">
                <a:solidFill>
                  <a:schemeClr val="bg2">
                    <a:lumMod val="10000"/>
                  </a:schemeClr>
                </a:solidFill>
                <a:latin typeface="Courier" pitchFamily="2" charset="0"/>
              </a:rPr>
              <a:t>(1)*(</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a:t>
            </a:r>
            <a:r>
              <a:rPr lang="en-US" dirty="0" err="1">
                <a:solidFill>
                  <a:schemeClr val="bg2">
                    <a:lumMod val="10000"/>
                  </a:schemeClr>
                </a:solidFill>
                <a:latin typeface="Courier" pitchFamily="2" charset="0"/>
              </a:rPr>
              <a:t>Nx</a:t>
            </a:r>
            <a:r>
              <a:rPr lang="en-US" dirty="0">
                <a:solidFill>
                  <a:schemeClr val="bg2">
                    <a:lumMod val="10000"/>
                  </a:schemeClr>
                </a:solidFill>
                <a:latin typeface="Courier" pitchFamily="2" charset="0"/>
              </a:rPr>
              <a:t>)) &amp; </a:t>
            </a:r>
          </a:p>
          <a:p>
            <a:r>
              <a:rPr lang="en-US" dirty="0">
                <a:solidFill>
                  <a:schemeClr val="bg2">
                    <a:lumMod val="10000"/>
                  </a:schemeClr>
                </a:solidFill>
                <a:latin typeface="Courier" pitchFamily="2" charset="0"/>
              </a:rPr>
              <a:t>                   + up(1)*(</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(1)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a:t>
            </a:r>
            <a:r>
              <a:rPr lang="en-US" dirty="0" err="1">
                <a:solidFill>
                  <a:schemeClr val="bg2">
                    <a:lumMod val="10000"/>
                  </a:schemeClr>
                </a:solidFill>
                <a:latin typeface="Courier" pitchFamily="2" charset="0"/>
              </a:rPr>
              <a:t>Nx</a:t>
            </a:r>
            <a:r>
              <a:rPr lang="en-US" dirty="0">
                <a:solidFill>
                  <a:schemeClr val="bg2">
                    <a:lumMod val="10000"/>
                  </a:schemeClr>
                </a:solidFill>
                <a:latin typeface="Courier" pitchFamily="2" charset="0"/>
              </a:rPr>
              <a:t>)) ) </a:t>
            </a:r>
          </a:p>
          <a:p>
            <a:r>
              <a:rPr lang="en-US" dirty="0">
                <a:solidFill>
                  <a:schemeClr val="bg2">
                    <a:lumMod val="10000"/>
                  </a:schemeClr>
                </a:solidFill>
                <a:latin typeface="Courier" pitchFamily="2" charset="0"/>
              </a:rPr>
              <a:t>     else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ur</a:t>
            </a:r>
            <a:r>
              <a:rPr lang="en-US" dirty="0">
                <a:solidFill>
                  <a:schemeClr val="bg2">
                    <a:lumMod val="10000"/>
                  </a:schemeClr>
                </a:solidFill>
                <a:latin typeface="Courier" pitchFamily="2" charset="0"/>
              </a:rPr>
              <a:t>(j)*</a:t>
            </a:r>
            <a:r>
              <a:rPr lang="en-US" dirty="0" err="1">
                <a:solidFill>
                  <a:schemeClr val="bg2">
                    <a:lumMod val="10000"/>
                  </a:schemeClr>
                </a:solidFill>
                <a:latin typeface="Courier" pitchFamily="2" charset="0"/>
              </a:rPr>
              <a:t>dt</a:t>
            </a:r>
            <a:r>
              <a:rPr lang="en-US" dirty="0">
                <a:solidFill>
                  <a:schemeClr val="bg2">
                    <a:lumMod val="10000"/>
                  </a:schemeClr>
                </a:solidFill>
                <a:latin typeface="Courier" pitchFamily="2" charset="0"/>
              </a:rPr>
              <a:t>/dx*(</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(j-1))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qnewp</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dt</a:t>
            </a:r>
            <a:r>
              <a:rPr lang="en-US" dirty="0">
                <a:solidFill>
                  <a:schemeClr val="bg2">
                    <a:lumMod val="10000"/>
                  </a:schemeClr>
                </a:solidFill>
                <a:latin typeface="Courier" pitchFamily="2" charset="0"/>
              </a:rPr>
              <a:t>/dx*( </a:t>
            </a:r>
            <a:r>
              <a:rPr lang="en-US" dirty="0" err="1">
                <a:solidFill>
                  <a:schemeClr val="bg2">
                    <a:lumMod val="10000"/>
                  </a:schemeClr>
                </a:solidFill>
                <a:latin typeface="Courier" pitchFamily="2" charset="0"/>
              </a:rPr>
              <a:t>ur</a:t>
            </a:r>
            <a:r>
              <a:rPr lang="en-US" dirty="0">
                <a:solidFill>
                  <a:schemeClr val="bg2">
                    <a:lumMod val="10000"/>
                  </a:schemeClr>
                </a:solidFill>
                <a:latin typeface="Courier" pitchFamily="2" charset="0"/>
              </a:rPr>
              <a:t>(j)*(</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(j-1)) &amp; </a:t>
            </a:r>
          </a:p>
          <a:p>
            <a:r>
              <a:rPr lang="en-US" dirty="0">
                <a:solidFill>
                  <a:schemeClr val="bg2">
                    <a:lumMod val="10000"/>
                  </a:schemeClr>
                </a:solidFill>
                <a:latin typeface="Courier" pitchFamily="2" charset="0"/>
              </a:rPr>
              <a:t>                   + up(j)*(</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 - </a:t>
            </a:r>
            <a:r>
              <a:rPr lang="en-US" dirty="0" err="1">
                <a:solidFill>
                  <a:schemeClr val="bg2">
                    <a:lumMod val="10000"/>
                  </a:schemeClr>
                </a:solidFill>
                <a:latin typeface="Courier" pitchFamily="2" charset="0"/>
              </a:rPr>
              <a:t>qr</a:t>
            </a:r>
            <a:r>
              <a:rPr lang="en-US" dirty="0">
                <a:solidFill>
                  <a:schemeClr val="bg2">
                    <a:lumMod val="10000"/>
                  </a:schemeClr>
                </a:solidFill>
                <a:latin typeface="Courier" pitchFamily="2" charset="0"/>
              </a:rPr>
              <a:t>(j-1)) ) </a:t>
            </a:r>
          </a:p>
          <a:p>
            <a:r>
              <a:rPr lang="en-US" dirty="0">
                <a:solidFill>
                  <a:schemeClr val="bg2">
                    <a:lumMod val="10000"/>
                  </a:schemeClr>
                </a:solidFill>
                <a:latin typeface="Courier" pitchFamily="2" charset="0"/>
              </a:rPr>
              <a:t>     endif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enddo</a:t>
            </a:r>
            <a:r>
              <a:rPr lang="en-US" dirty="0">
                <a:solidFill>
                  <a:schemeClr val="bg2">
                    <a:lumMod val="10000"/>
                  </a:schemeClr>
                </a:solidFill>
                <a:latin typeface="Courier" pitchFamily="2" charset="0"/>
              </a:rPr>
              <a:t>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qp</a:t>
            </a:r>
            <a:r>
              <a:rPr lang="en-US" dirty="0">
                <a:solidFill>
                  <a:schemeClr val="bg2">
                    <a:lumMod val="10000"/>
                  </a:schemeClr>
                </a:solidFill>
                <a:latin typeface="Courier" pitchFamily="2" charset="0"/>
              </a:rPr>
              <a:t> = </a:t>
            </a:r>
            <a:r>
              <a:rPr lang="en-US" dirty="0" err="1">
                <a:solidFill>
                  <a:schemeClr val="bg2">
                    <a:lumMod val="10000"/>
                  </a:schemeClr>
                </a:solidFill>
                <a:latin typeface="Courier" pitchFamily="2" charset="0"/>
              </a:rPr>
              <a:t>qnewp</a:t>
            </a:r>
            <a:r>
              <a:rPr lang="en-US" dirty="0">
                <a:solidFill>
                  <a:schemeClr val="bg2">
                    <a:lumMod val="10000"/>
                  </a:schemeClr>
                </a:solidFill>
                <a:latin typeface="Courier" pitchFamily="2" charset="0"/>
              </a:rPr>
              <a:t> </a:t>
            </a:r>
          </a:p>
          <a:p>
            <a:r>
              <a:rPr lang="en-US" dirty="0">
                <a:solidFill>
                  <a:schemeClr val="bg2">
                    <a:lumMod val="10000"/>
                  </a:schemeClr>
                </a:solidFill>
                <a:latin typeface="Courier" pitchFamily="2" charset="0"/>
              </a:rPr>
              <a:t> </a:t>
            </a:r>
            <a:r>
              <a:rPr lang="en-US" dirty="0" err="1">
                <a:solidFill>
                  <a:schemeClr val="bg2">
                    <a:lumMod val="10000"/>
                  </a:schemeClr>
                </a:solidFill>
                <a:latin typeface="Courier" pitchFamily="2" charset="0"/>
              </a:rPr>
              <a:t>enddo</a:t>
            </a:r>
            <a:r>
              <a:rPr lang="en-US" dirty="0">
                <a:solidFill>
                  <a:schemeClr val="bg2">
                    <a:lumMod val="10000"/>
                  </a:schemeClr>
                </a:solidFill>
                <a:latin typeface="Courier" pitchFamily="2" charset="0"/>
              </a:rPr>
              <a:t> </a:t>
            </a:r>
          </a:p>
          <a:p>
            <a:endParaRPr lang="en-US" sz="1600" dirty="0">
              <a:solidFill>
                <a:schemeClr val="bg2">
                  <a:lumMod val="10000"/>
                </a:schemeClr>
              </a:solidFill>
              <a:latin typeface="Courier" pitchFamily="2" charset="0"/>
            </a:endParaRPr>
          </a:p>
          <a:p>
            <a:r>
              <a:rPr lang="en-US" dirty="0">
                <a:solidFill>
                  <a:schemeClr val="bg2">
                    <a:lumMod val="10000"/>
                  </a:schemeClr>
                </a:solidFill>
                <a:latin typeface="Courier" pitchFamily="2" charset="0"/>
              </a:rPr>
              <a:t>end subroutine </a:t>
            </a:r>
          </a:p>
          <a:p>
            <a:pPr algn="l"/>
            <a:endParaRPr lang="en-US" dirty="0">
              <a:solidFill>
                <a:schemeClr val="bg2">
                  <a:lumMod val="10000"/>
                </a:schemeClr>
              </a:solidFill>
              <a:latin typeface="Courier" pitchFamily="2" charset="0"/>
              <a:cs typeface="Calibri" panose="020F0502020204030204" pitchFamily="34" charset="0"/>
            </a:endParaRPr>
          </a:p>
        </p:txBody>
      </p:sp>
      <p:sp>
        <p:nvSpPr>
          <p:cNvPr id="4" name="TextBox 3">
            <a:extLst>
              <a:ext uri="{FF2B5EF4-FFF2-40B4-BE49-F238E27FC236}">
                <a16:creationId xmlns:a16="http://schemas.microsoft.com/office/drawing/2014/main" id="{95247D61-1C8B-724A-A0DC-74E349AD3497}"/>
              </a:ext>
            </a:extLst>
          </p:cNvPr>
          <p:cNvSpPr txBox="1"/>
          <p:nvPr/>
        </p:nvSpPr>
        <p:spPr>
          <a:xfrm>
            <a:off x="4014061" y="5342965"/>
            <a:ext cx="7855209" cy="461665"/>
          </a:xfrm>
          <a:prstGeom prst="rect">
            <a:avLst/>
          </a:prstGeom>
          <a:noFill/>
        </p:spPr>
        <p:txBody>
          <a:bodyPr wrap="square" rtlCol="0">
            <a:spAutoFit/>
          </a:bodyPr>
          <a:lstStyle/>
          <a:p>
            <a:pPr algn="l"/>
            <a:r>
              <a:rPr lang="en-US" sz="2400" dirty="0">
                <a:solidFill>
                  <a:srgbClr val="FF0000"/>
                </a:solidFill>
                <a:latin typeface="Calibri" panose="020F0502020204030204" pitchFamily="34" charset="0"/>
                <a:cs typeface="Calibri" panose="020F0502020204030204" pitchFamily="34" charset="0"/>
              </a:rPr>
              <a:t>This code is correct but coding the TLM this way is a mistake!</a:t>
            </a:r>
          </a:p>
        </p:txBody>
      </p:sp>
    </p:spTree>
    <p:extLst>
      <p:ext uri="{BB962C8B-B14F-4D97-AF65-F5344CB8AC3E}">
        <p14:creationId xmlns:p14="http://schemas.microsoft.com/office/powerpoint/2010/main" val="37931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F4A7-CFCE-1A4F-89C7-0EDA007F0182}"/>
              </a:ext>
            </a:extLst>
          </p:cNvPr>
          <p:cNvSpPr>
            <a:spLocks noGrp="1"/>
          </p:cNvSpPr>
          <p:nvPr>
            <p:ph type="title"/>
          </p:nvPr>
        </p:nvSpPr>
        <p:spPr/>
        <p:txBody>
          <a:bodyPr/>
          <a:lstStyle/>
          <a:p>
            <a:r>
              <a:rPr lang="en-US" dirty="0"/>
              <a:t>TLM code example</a:t>
            </a:r>
          </a:p>
        </p:txBody>
      </p:sp>
      <p:sp>
        <p:nvSpPr>
          <p:cNvPr id="3" name="TextBox 2">
            <a:extLst>
              <a:ext uri="{FF2B5EF4-FFF2-40B4-BE49-F238E27FC236}">
                <a16:creationId xmlns:a16="http://schemas.microsoft.com/office/drawing/2014/main" id="{35B8E756-5760-4446-A5A7-BF9128D9B282}"/>
              </a:ext>
            </a:extLst>
          </p:cNvPr>
          <p:cNvSpPr txBox="1"/>
          <p:nvPr/>
        </p:nvSpPr>
        <p:spPr>
          <a:xfrm>
            <a:off x="699247" y="1646511"/>
            <a:ext cx="11170023" cy="3416320"/>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Order is often important!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qnewr</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ur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dt</a:t>
            </a:r>
            <a:r>
              <a:rPr lang="en-US" dirty="0">
                <a:solidFill>
                  <a:schemeClr val="bg2">
                    <a:lumMod val="10000"/>
                  </a:schemeClr>
                </a:solidFill>
                <a:latin typeface="Courier" pitchFamily="2" charset="0"/>
                <a:cs typeface="Calibri" panose="020F0502020204030204" pitchFamily="34" charset="0"/>
              </a:rPr>
              <a:t>/dx*(</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(j-1)) </a:t>
            </a: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qnewp</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qp</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dt</a:t>
            </a:r>
            <a:r>
              <a:rPr lang="en-US" dirty="0">
                <a:solidFill>
                  <a:schemeClr val="bg2">
                    <a:lumMod val="10000"/>
                  </a:schemeClr>
                </a:solidFill>
                <a:latin typeface="Courier" pitchFamily="2" charset="0"/>
                <a:cs typeface="Calibri" panose="020F0502020204030204" pitchFamily="34" charset="0"/>
              </a:rPr>
              <a:t>/dx*(</a:t>
            </a:r>
            <a:r>
              <a:rPr lang="en-US" dirty="0" err="1">
                <a:solidFill>
                  <a:schemeClr val="bg2">
                    <a:lumMod val="10000"/>
                  </a:schemeClr>
                </a:solidFill>
                <a:latin typeface="Courier" pitchFamily="2" charset="0"/>
                <a:cs typeface="Calibri" panose="020F0502020204030204" pitchFamily="34" charset="0"/>
              </a:rPr>
              <a:t>ur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qp</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qp</a:t>
            </a:r>
            <a:r>
              <a:rPr lang="en-US" dirty="0">
                <a:solidFill>
                  <a:schemeClr val="bg2">
                    <a:lumMod val="10000"/>
                  </a:schemeClr>
                </a:solidFill>
                <a:latin typeface="Courier" pitchFamily="2" charset="0"/>
                <a:cs typeface="Calibri" panose="020F0502020204030204" pitchFamily="34" charset="0"/>
              </a:rPr>
              <a:t>(j-1)) + up(j)*(</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(j-1)))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Should be written as ...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qnewp</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qp</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dt</a:t>
            </a:r>
            <a:r>
              <a:rPr lang="en-US" dirty="0">
                <a:solidFill>
                  <a:schemeClr val="bg2">
                    <a:lumMod val="10000"/>
                  </a:schemeClr>
                </a:solidFill>
                <a:latin typeface="Courier" pitchFamily="2" charset="0"/>
                <a:cs typeface="Calibri" panose="020F0502020204030204" pitchFamily="34" charset="0"/>
              </a:rPr>
              <a:t>/dx*(</a:t>
            </a:r>
            <a:r>
              <a:rPr lang="en-US" dirty="0" err="1">
                <a:solidFill>
                  <a:schemeClr val="bg2">
                    <a:lumMod val="10000"/>
                  </a:schemeClr>
                </a:solidFill>
                <a:latin typeface="Courier" pitchFamily="2" charset="0"/>
                <a:cs typeface="Calibri" panose="020F0502020204030204" pitchFamily="34" charset="0"/>
              </a:rPr>
              <a:t>ur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qp</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qp</a:t>
            </a:r>
            <a:r>
              <a:rPr lang="en-US" dirty="0">
                <a:solidFill>
                  <a:schemeClr val="bg2">
                    <a:lumMod val="10000"/>
                  </a:schemeClr>
                </a:solidFill>
                <a:latin typeface="Courier" pitchFamily="2" charset="0"/>
                <a:cs typeface="Calibri" panose="020F0502020204030204" pitchFamily="34" charset="0"/>
              </a:rPr>
              <a:t>(j-1)) + up(j)*(</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(j-1)))</a:t>
            </a: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qnewr</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 - </a:t>
            </a:r>
            <a:r>
              <a:rPr lang="en-US" dirty="0" err="1">
                <a:solidFill>
                  <a:schemeClr val="bg2">
                    <a:lumMod val="10000"/>
                  </a:schemeClr>
                </a:solidFill>
                <a:latin typeface="Courier" pitchFamily="2" charset="0"/>
                <a:cs typeface="Calibri" panose="020F0502020204030204" pitchFamily="34" charset="0"/>
              </a:rPr>
              <a:t>ur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dt</a:t>
            </a:r>
            <a:r>
              <a:rPr lang="en-US" dirty="0">
                <a:solidFill>
                  <a:schemeClr val="bg2">
                    <a:lumMod val="10000"/>
                  </a:schemeClr>
                </a:solidFill>
                <a:latin typeface="Courier" pitchFamily="2" charset="0"/>
                <a:cs typeface="Calibri" panose="020F0502020204030204" pitchFamily="34" charset="0"/>
              </a:rPr>
              <a:t>/dx*(</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a:t>
            </a:r>
            <a:r>
              <a:rPr lang="en-US" dirty="0" err="1">
                <a:solidFill>
                  <a:schemeClr val="bg2">
                    <a:lumMod val="10000"/>
                  </a:schemeClr>
                </a:solidFill>
                <a:latin typeface="Courier" pitchFamily="2" charset="0"/>
                <a:cs typeface="Calibri" panose="020F0502020204030204" pitchFamily="34" charset="0"/>
              </a:rPr>
              <a:t>qr</a:t>
            </a:r>
            <a:r>
              <a:rPr lang="en-US" dirty="0">
                <a:solidFill>
                  <a:schemeClr val="bg2">
                    <a:lumMod val="10000"/>
                  </a:schemeClr>
                </a:solidFill>
                <a:latin typeface="Courier" pitchFamily="2" charset="0"/>
                <a:cs typeface="Calibri" panose="020F0502020204030204" pitchFamily="34" charset="0"/>
              </a:rPr>
              <a:t>(j-1))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247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46E2-5D6A-714E-A63F-04C6CD74CA13}"/>
              </a:ext>
            </a:extLst>
          </p:cNvPr>
          <p:cNvSpPr>
            <a:spLocks noGrp="1"/>
          </p:cNvSpPr>
          <p:nvPr>
            <p:ph type="title"/>
          </p:nvPr>
        </p:nvSpPr>
        <p:spPr/>
        <p:txBody>
          <a:bodyPr/>
          <a:lstStyle/>
          <a:p>
            <a:r>
              <a:rPr lang="en-US" dirty="0"/>
              <a:t>Guidelines for coding adjoint models</a:t>
            </a:r>
          </a:p>
        </p:txBody>
      </p:sp>
      <p:sp>
        <p:nvSpPr>
          <p:cNvPr id="3" name="TextBox 2">
            <a:extLst>
              <a:ext uri="{FF2B5EF4-FFF2-40B4-BE49-F238E27FC236}">
                <a16:creationId xmlns:a16="http://schemas.microsoft.com/office/drawing/2014/main" id="{4CD43F11-F773-4245-B600-3D3165767B5C}"/>
              </a:ext>
            </a:extLst>
          </p:cNvPr>
          <p:cNvSpPr txBox="1"/>
          <p:nvPr/>
        </p:nvSpPr>
        <p:spPr>
          <a:xfrm>
            <a:off x="600635" y="1269994"/>
            <a:ext cx="10990729" cy="5406608"/>
          </a:xfrm>
          <a:prstGeom prst="rect">
            <a:avLst/>
          </a:prstGeom>
          <a:noFill/>
        </p:spPr>
        <p:txBody>
          <a:bodyPr wrap="square" rtlCol="0">
            <a:spAutoFit/>
          </a:bodyPr>
          <a:lstStyle/>
          <a:p>
            <a:pPr>
              <a:spcBef>
                <a:spcPts val="400"/>
              </a:spcBef>
            </a:pPr>
            <a:r>
              <a:rPr lang="en-US" sz="2400" dirty="0">
                <a:solidFill>
                  <a:schemeClr val="bg2">
                    <a:lumMod val="10000"/>
                  </a:schemeClr>
                </a:solidFill>
                <a:latin typeface="Calibri" panose="020F0502020204030204" pitchFamily="34" charset="0"/>
                <a:cs typeface="Calibri" panose="020F0502020204030204" pitchFamily="34" charset="0"/>
              </a:rPr>
              <a:t>Writing the TLM and transposing the matrix is not practical for large systems.</a:t>
            </a:r>
          </a:p>
          <a:p>
            <a:pPr marL="342900" indent="-342900">
              <a:spcBef>
                <a:spcPts val="400"/>
              </a:spcBef>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Create a copy of the TLM module.</a:t>
            </a:r>
          </a:p>
          <a:p>
            <a:pPr marL="342900" indent="-342900">
              <a:spcBef>
                <a:spcPts val="400"/>
              </a:spcBef>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Strip out all non-perturbation lines. </a:t>
            </a:r>
          </a:p>
          <a:p>
            <a:pPr marL="342900" indent="-342900">
              <a:spcBef>
                <a:spcPts val="400"/>
              </a:spcBef>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Reverse the order of everything (including reversing loops).</a:t>
            </a:r>
          </a:p>
          <a:p>
            <a:pPr marL="342900" indent="-342900">
              <a:spcBef>
                <a:spcPts val="400"/>
              </a:spcBef>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For each line: </a:t>
            </a:r>
          </a:p>
          <a:p>
            <a:pPr marL="806450" indent="-342900">
              <a:spcBef>
                <a:spcPts val="400"/>
              </a:spcBef>
              <a:buFont typeface="Wingdings" pitchFamily="2" charset="2"/>
              <a:buChar char="§"/>
            </a:pPr>
            <a:r>
              <a:rPr lang="en-US" sz="2400" dirty="0">
                <a:solidFill>
                  <a:schemeClr val="bg2">
                    <a:lumMod val="10000"/>
                  </a:schemeClr>
                </a:solidFill>
                <a:latin typeface="Calibri" panose="020F0502020204030204" pitchFamily="34" charset="0"/>
                <a:cs typeface="Calibri" panose="020F0502020204030204" pitchFamily="34" charset="0"/>
              </a:rPr>
              <a:t>For every perturbation variable that occurs on the RHS make a new line with that variable on the LHS </a:t>
            </a:r>
          </a:p>
          <a:p>
            <a:pPr marL="806450" indent="-342900">
              <a:spcBef>
                <a:spcPts val="400"/>
              </a:spcBef>
              <a:buFont typeface="Wingdings" pitchFamily="2" charset="2"/>
              <a:buChar char="§"/>
            </a:pPr>
            <a:r>
              <a:rPr lang="en-US" sz="2400" dirty="0">
                <a:solidFill>
                  <a:schemeClr val="bg2">
                    <a:lumMod val="10000"/>
                  </a:schemeClr>
                </a:solidFill>
                <a:latin typeface="Calibri" panose="020F0502020204030204" pitchFamily="34" charset="0"/>
                <a:cs typeface="Calibri" panose="020F0502020204030204" pitchFamily="34" charset="0"/>
              </a:rPr>
              <a:t>Set it equal to itself with a plus, e.g. </a:t>
            </a:r>
            <a:r>
              <a:rPr lang="en-US" sz="2400" dirty="0" err="1">
                <a:solidFill>
                  <a:schemeClr val="bg2">
                    <a:lumMod val="10000"/>
                  </a:schemeClr>
                </a:solidFill>
                <a:latin typeface="Calibri" panose="020F0502020204030204" pitchFamily="34" charset="0"/>
                <a:cs typeface="Calibri" panose="020F0502020204030204" pitchFamily="34" charset="0"/>
              </a:rPr>
              <a:t>qp</a:t>
            </a:r>
            <a:r>
              <a:rPr lang="en-US" sz="2400" dirty="0">
                <a:solidFill>
                  <a:schemeClr val="bg2">
                    <a:lumMod val="10000"/>
                  </a:schemeClr>
                </a:solidFill>
                <a:latin typeface="Calibri" panose="020F0502020204030204" pitchFamily="34" charset="0"/>
                <a:cs typeface="Calibri" panose="020F0502020204030204" pitchFamily="34" charset="0"/>
              </a:rPr>
              <a:t>(j) = </a:t>
            </a:r>
            <a:r>
              <a:rPr lang="en-US" sz="2400" dirty="0" err="1">
                <a:solidFill>
                  <a:schemeClr val="bg2">
                    <a:lumMod val="10000"/>
                  </a:schemeClr>
                </a:solidFill>
                <a:latin typeface="Calibri" panose="020F0502020204030204" pitchFamily="34" charset="0"/>
                <a:cs typeface="Calibri" panose="020F0502020204030204" pitchFamily="34" charset="0"/>
              </a:rPr>
              <a:t>qp</a:t>
            </a:r>
            <a:r>
              <a:rPr lang="en-US" sz="2400" dirty="0">
                <a:solidFill>
                  <a:schemeClr val="bg2">
                    <a:lumMod val="10000"/>
                  </a:schemeClr>
                </a:solidFill>
                <a:latin typeface="Calibri" panose="020F0502020204030204" pitchFamily="34" charset="0"/>
                <a:cs typeface="Calibri" panose="020F0502020204030204" pitchFamily="34" charset="0"/>
              </a:rPr>
              <a:t>(j) + </a:t>
            </a:r>
          </a:p>
          <a:p>
            <a:pPr marL="806450" indent="-342900">
              <a:spcBef>
                <a:spcPts val="400"/>
              </a:spcBef>
              <a:buFont typeface="Wingdings" pitchFamily="2" charset="2"/>
              <a:buChar char="§"/>
            </a:pPr>
            <a:r>
              <a:rPr lang="en-US" sz="2400" dirty="0">
                <a:solidFill>
                  <a:schemeClr val="bg2">
                    <a:lumMod val="10000"/>
                  </a:schemeClr>
                </a:solidFill>
                <a:latin typeface="Calibri" panose="020F0502020204030204" pitchFamily="34" charset="0"/>
                <a:cs typeface="Calibri" panose="020F0502020204030204" pitchFamily="34" charset="0"/>
              </a:rPr>
              <a:t>Include the original LHS variable and multiply by the coefficient of the original RHS variable, e.g. </a:t>
            </a:r>
            <a:r>
              <a:rPr lang="en-US" sz="2400" dirty="0" err="1">
                <a:solidFill>
                  <a:schemeClr val="bg2">
                    <a:lumMod val="10000"/>
                  </a:schemeClr>
                </a:solidFill>
                <a:latin typeface="Calibri" panose="020F0502020204030204" pitchFamily="34" charset="0"/>
                <a:cs typeface="Calibri" panose="020F0502020204030204" pitchFamily="34" charset="0"/>
              </a:rPr>
              <a:t>qp</a:t>
            </a:r>
            <a:r>
              <a:rPr lang="en-US" sz="2400" dirty="0">
                <a:solidFill>
                  <a:schemeClr val="bg2">
                    <a:lumMod val="10000"/>
                  </a:schemeClr>
                </a:solidFill>
                <a:latin typeface="Calibri" panose="020F0502020204030204" pitchFamily="34" charset="0"/>
                <a:cs typeface="Calibri" panose="020F0502020204030204" pitchFamily="34" charset="0"/>
              </a:rPr>
              <a:t>(j) = </a:t>
            </a:r>
            <a:r>
              <a:rPr lang="en-US" sz="2400" dirty="0" err="1">
                <a:solidFill>
                  <a:schemeClr val="bg2">
                    <a:lumMod val="10000"/>
                  </a:schemeClr>
                </a:solidFill>
                <a:latin typeface="Calibri" panose="020F0502020204030204" pitchFamily="34" charset="0"/>
                <a:cs typeface="Calibri" panose="020F0502020204030204" pitchFamily="34" charset="0"/>
              </a:rPr>
              <a:t>qp</a:t>
            </a:r>
            <a:r>
              <a:rPr lang="en-US" sz="2400" dirty="0">
                <a:solidFill>
                  <a:schemeClr val="bg2">
                    <a:lumMod val="10000"/>
                  </a:schemeClr>
                </a:solidFill>
                <a:latin typeface="Calibri" panose="020F0502020204030204" pitchFamily="34" charset="0"/>
                <a:cs typeface="Calibri" panose="020F0502020204030204" pitchFamily="34" charset="0"/>
              </a:rPr>
              <a:t>(j) + </a:t>
            </a:r>
            <a:r>
              <a:rPr lang="en-US" sz="2400" dirty="0" err="1">
                <a:solidFill>
                  <a:schemeClr val="bg2">
                    <a:lumMod val="10000"/>
                  </a:schemeClr>
                </a:solidFill>
                <a:latin typeface="Calibri" panose="020F0502020204030204" pitchFamily="34" charset="0"/>
                <a:cs typeface="Calibri" panose="020F0502020204030204" pitchFamily="34" charset="0"/>
              </a:rPr>
              <a:t>qnewp</a:t>
            </a:r>
            <a:r>
              <a:rPr lang="en-US" sz="2400" dirty="0">
                <a:solidFill>
                  <a:schemeClr val="bg2">
                    <a:lumMod val="10000"/>
                  </a:schemeClr>
                </a:solidFill>
                <a:latin typeface="Calibri" panose="020F0502020204030204" pitchFamily="34" charset="0"/>
                <a:cs typeface="Calibri" panose="020F0502020204030204" pitchFamily="34" charset="0"/>
              </a:rPr>
              <a:t>(j) ∗ (−</a:t>
            </a:r>
            <a:r>
              <a:rPr lang="en-US" sz="2400" dirty="0" err="1">
                <a:solidFill>
                  <a:schemeClr val="bg2">
                    <a:lumMod val="10000"/>
                  </a:schemeClr>
                </a:solidFill>
                <a:latin typeface="Calibri" panose="020F0502020204030204" pitchFamily="34" charset="0"/>
                <a:cs typeface="Calibri" panose="020F0502020204030204" pitchFamily="34" charset="0"/>
              </a:rPr>
              <a:t>ur</a:t>
            </a:r>
            <a:r>
              <a:rPr lang="en-US" sz="2400" dirty="0">
                <a:solidFill>
                  <a:schemeClr val="bg2">
                    <a:lumMod val="10000"/>
                  </a:schemeClr>
                </a:solidFill>
                <a:latin typeface="Calibri" panose="020F0502020204030204" pitchFamily="34" charset="0"/>
                <a:cs typeface="Calibri" panose="020F0502020204030204" pitchFamily="34" charset="0"/>
              </a:rPr>
              <a:t>(j) ∗ dx/</a:t>
            </a:r>
            <a:r>
              <a:rPr lang="en-US" sz="2400" dirty="0" err="1">
                <a:solidFill>
                  <a:schemeClr val="bg2">
                    <a:lumMod val="10000"/>
                  </a:schemeClr>
                </a:solidFill>
                <a:latin typeface="Calibri" panose="020F0502020204030204" pitchFamily="34" charset="0"/>
                <a:cs typeface="Calibri" panose="020F0502020204030204" pitchFamily="34" charset="0"/>
              </a:rPr>
              <a:t>dt</a:t>
            </a:r>
            <a:r>
              <a:rPr lang="en-US" sz="2400" dirty="0">
                <a:solidFill>
                  <a:schemeClr val="bg2">
                    <a:lumMod val="10000"/>
                  </a:schemeClr>
                </a:solidFill>
                <a:latin typeface="Calibri" panose="020F0502020204030204" pitchFamily="34" charset="0"/>
                <a:cs typeface="Calibri" panose="020F0502020204030204" pitchFamily="34" charset="0"/>
              </a:rPr>
              <a:t>) </a:t>
            </a:r>
          </a:p>
          <a:p>
            <a:pPr marL="342900" indent="-342900">
              <a:spcBef>
                <a:spcPts val="400"/>
              </a:spcBef>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If a variable is overwritten do not add to itself.</a:t>
            </a:r>
          </a:p>
          <a:p>
            <a:pPr marL="342900" indent="-342900">
              <a:spcBef>
                <a:spcPts val="400"/>
              </a:spcBef>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Order is important! </a:t>
            </a:r>
          </a:p>
          <a:p>
            <a:pPr algn="l">
              <a:spcBef>
                <a:spcPts val="400"/>
              </a:spcBef>
            </a:pPr>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80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708E-E570-504D-8FAF-789112B6D8FB}"/>
              </a:ext>
            </a:extLst>
          </p:cNvPr>
          <p:cNvSpPr>
            <a:spLocks noGrp="1"/>
          </p:cNvSpPr>
          <p:nvPr>
            <p:ph type="title"/>
          </p:nvPr>
        </p:nvSpPr>
        <p:spPr/>
        <p:txBody>
          <a:bodyPr>
            <a:normAutofit/>
          </a:bodyPr>
          <a:lstStyle/>
          <a:p>
            <a:r>
              <a:rPr lang="en-US" dirty="0"/>
              <a:t>Adjoint code example</a:t>
            </a:r>
          </a:p>
        </p:txBody>
      </p:sp>
      <p:sp>
        <p:nvSpPr>
          <p:cNvPr id="3" name="TextBox 2">
            <a:extLst>
              <a:ext uri="{FF2B5EF4-FFF2-40B4-BE49-F238E27FC236}">
                <a16:creationId xmlns:a16="http://schemas.microsoft.com/office/drawing/2014/main" id="{1A4836F0-EEC2-E147-BF36-A0EF4005E5C0}"/>
              </a:ext>
            </a:extLst>
          </p:cNvPr>
          <p:cNvSpPr txBox="1"/>
          <p:nvPr/>
        </p:nvSpPr>
        <p:spPr>
          <a:xfrm>
            <a:off x="573741" y="1086736"/>
            <a:ext cx="11295530" cy="5878532"/>
          </a:xfrm>
          <a:prstGeom prst="rect">
            <a:avLst/>
          </a:prstGeom>
          <a:noFill/>
        </p:spPr>
        <p:txBody>
          <a:bodyPr wrap="square" rtlCol="0">
            <a:spAutoFit/>
          </a:bodyPr>
          <a:lstStyle/>
          <a:p>
            <a:r>
              <a:rPr lang="en-US" sz="1600" dirty="0">
                <a:solidFill>
                  <a:schemeClr val="bg2">
                    <a:lumMod val="10000"/>
                  </a:schemeClr>
                </a:solidFill>
                <a:latin typeface="Courier" pitchFamily="2" charset="0"/>
              </a:rPr>
              <a:t>subroutine </a:t>
            </a:r>
            <a:r>
              <a:rPr lang="en-US" sz="1600" dirty="0" err="1">
                <a:solidFill>
                  <a:schemeClr val="bg2">
                    <a:lumMod val="10000"/>
                  </a:schemeClr>
                </a:solidFill>
                <a:latin typeface="Courier" pitchFamily="2" charset="0"/>
              </a:rPr>
              <a:t>FirstOrderAdvectionADM</a:t>
            </a:r>
            <a:r>
              <a:rPr lang="en-US" sz="1600" dirty="0">
                <a:solidFill>
                  <a:schemeClr val="bg2">
                    <a:lumMod val="10000"/>
                  </a:schemeClr>
                </a:solidFill>
                <a:latin typeface="Courier" pitchFamily="2" charset="0"/>
              </a:rPr>
              <a:t>(</a:t>
            </a:r>
            <a:r>
              <a:rPr lang="en-US" sz="1600" dirty="0" err="1">
                <a:solidFill>
                  <a:schemeClr val="bg2">
                    <a:lumMod val="10000"/>
                  </a:schemeClr>
                </a:solidFill>
                <a:latin typeface="Courier" pitchFamily="2" charset="0"/>
              </a:rPr>
              <a:t>qr,ur,qp,up,dx,dt,Nx,Nt</a:t>
            </a:r>
            <a:r>
              <a:rPr lang="en-US" sz="1600" dirty="0">
                <a:solidFill>
                  <a:schemeClr val="bg2">
                    <a:lumMod val="10000"/>
                  </a:schemeClr>
                </a:solidFill>
                <a:latin typeface="Courier" pitchFamily="2" charset="0"/>
              </a:rPr>
              <a:t>)</a:t>
            </a:r>
          </a:p>
          <a:p>
            <a:endParaRPr lang="en-US" sz="1100" dirty="0">
              <a:solidFill>
                <a:schemeClr val="bg2">
                  <a:lumMod val="10000"/>
                </a:schemeClr>
              </a:solidFill>
              <a:latin typeface="Courier" pitchFamily="2" charset="0"/>
            </a:endParaRPr>
          </a:p>
          <a:p>
            <a:r>
              <a:rPr lang="en-US" sz="1600" dirty="0">
                <a:solidFill>
                  <a:schemeClr val="bg2">
                    <a:lumMod val="10000"/>
                  </a:schemeClr>
                </a:solidFill>
                <a:latin typeface="Courier" pitchFamily="2" charset="0"/>
              </a:rPr>
              <a:t>...declarations... </a:t>
            </a:r>
          </a:p>
          <a:p>
            <a:endParaRPr lang="en-US" sz="1200" dirty="0">
              <a:solidFill>
                <a:schemeClr val="bg2">
                  <a:lumMod val="10000"/>
                </a:schemeClr>
              </a:solidFill>
              <a:latin typeface="Courier" pitchFamily="2" charset="0"/>
            </a:endParaRPr>
          </a:p>
          <a:p>
            <a:r>
              <a:rPr lang="en-US" sz="1600" dirty="0">
                <a:solidFill>
                  <a:schemeClr val="bg2">
                    <a:lumMod val="10000"/>
                  </a:schemeClr>
                </a:solidFill>
                <a:latin typeface="Courier" pitchFamily="2" charset="0"/>
              </a:rPr>
              <a:t>do n = Nt,1,-1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 =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 </a:t>
            </a:r>
          </a:p>
          <a:p>
            <a:r>
              <a:rPr lang="en-US" sz="1600" dirty="0">
                <a:solidFill>
                  <a:schemeClr val="bg2">
                    <a:lumMod val="10000"/>
                  </a:schemeClr>
                </a:solidFill>
                <a:latin typeface="Courier" pitchFamily="2" charset="0"/>
              </a:rPr>
              <a:t>  do j = Nx,1,-1 </a:t>
            </a:r>
          </a:p>
          <a:p>
            <a:r>
              <a:rPr lang="en-US" sz="1600" dirty="0">
                <a:solidFill>
                  <a:schemeClr val="bg2">
                    <a:lumMod val="10000"/>
                  </a:schemeClr>
                </a:solidFill>
                <a:latin typeface="Courier" pitchFamily="2" charset="0"/>
              </a:rPr>
              <a:t>    if (j .ne. 1) then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(j) =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(j) + (1 - </a:t>
            </a:r>
            <a:r>
              <a:rPr lang="en-US" sz="1600" dirty="0" err="1">
                <a:solidFill>
                  <a:schemeClr val="bg2">
                    <a:lumMod val="10000"/>
                  </a:schemeClr>
                </a:solidFill>
                <a:latin typeface="Courier" pitchFamily="2" charset="0"/>
              </a:rPr>
              <a:t>dt</a:t>
            </a:r>
            <a:r>
              <a:rPr lang="en-US" sz="1600" dirty="0">
                <a:solidFill>
                  <a:schemeClr val="bg2">
                    <a:lumMod val="10000"/>
                  </a:schemeClr>
                </a:solidFill>
                <a:latin typeface="Courier" pitchFamily="2" charset="0"/>
              </a:rPr>
              <a:t>/dx*</a:t>
            </a:r>
            <a:r>
              <a:rPr lang="en-US" sz="1600" dirty="0" err="1">
                <a:solidFill>
                  <a:schemeClr val="bg2">
                    <a:lumMod val="10000"/>
                  </a:schemeClr>
                </a:solidFill>
                <a:latin typeface="Courier" pitchFamily="2" charset="0"/>
              </a:rPr>
              <a:t>ur</a:t>
            </a:r>
            <a:r>
              <a:rPr lang="en-US" sz="1600" dirty="0">
                <a:solidFill>
                  <a:schemeClr val="bg2">
                    <a:lumMod val="10000"/>
                  </a:schemeClr>
                </a:solidFill>
                <a:latin typeface="Courier" pitchFamily="2" charset="0"/>
              </a:rPr>
              <a:t>(j)) *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(j)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(j - 1) =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(j - 1) + </a:t>
            </a:r>
            <a:r>
              <a:rPr lang="en-US" sz="1600" dirty="0" err="1">
                <a:solidFill>
                  <a:schemeClr val="bg2">
                    <a:lumMod val="10000"/>
                  </a:schemeClr>
                </a:solidFill>
                <a:latin typeface="Courier" pitchFamily="2" charset="0"/>
              </a:rPr>
              <a:t>dt</a:t>
            </a:r>
            <a:r>
              <a:rPr lang="en-US" sz="1600" dirty="0">
                <a:solidFill>
                  <a:schemeClr val="bg2">
                    <a:lumMod val="10000"/>
                  </a:schemeClr>
                </a:solidFill>
                <a:latin typeface="Courier" pitchFamily="2" charset="0"/>
              </a:rPr>
              <a:t>/dx*</a:t>
            </a:r>
            <a:r>
              <a:rPr lang="en-US" sz="1600" dirty="0" err="1">
                <a:solidFill>
                  <a:schemeClr val="bg2">
                    <a:lumMod val="10000"/>
                  </a:schemeClr>
                </a:solidFill>
                <a:latin typeface="Courier" pitchFamily="2" charset="0"/>
              </a:rPr>
              <a:t>ur</a:t>
            </a:r>
            <a:r>
              <a:rPr lang="en-US" sz="1600" dirty="0">
                <a:solidFill>
                  <a:schemeClr val="bg2">
                    <a:lumMod val="10000"/>
                  </a:schemeClr>
                </a:solidFill>
                <a:latin typeface="Courier" pitchFamily="2" charset="0"/>
              </a:rPr>
              <a:t>(j) *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(j) </a:t>
            </a:r>
          </a:p>
          <a:p>
            <a:r>
              <a:rPr lang="en-US" sz="1600" dirty="0">
                <a:solidFill>
                  <a:schemeClr val="bg2">
                    <a:lumMod val="10000"/>
                  </a:schemeClr>
                </a:solidFill>
                <a:latin typeface="Courier" pitchFamily="2" charset="0"/>
              </a:rPr>
              <a:t>      up(j) = up(j) + </a:t>
            </a:r>
            <a:r>
              <a:rPr lang="en-US" sz="1600" dirty="0" err="1">
                <a:solidFill>
                  <a:schemeClr val="bg2">
                    <a:lumMod val="10000"/>
                  </a:schemeClr>
                </a:solidFill>
                <a:latin typeface="Courier" pitchFamily="2" charset="0"/>
              </a:rPr>
              <a:t>dt</a:t>
            </a:r>
            <a:r>
              <a:rPr lang="en-US" sz="1600" dirty="0">
                <a:solidFill>
                  <a:schemeClr val="bg2">
                    <a:lumMod val="10000"/>
                  </a:schemeClr>
                </a:solidFill>
                <a:latin typeface="Courier" pitchFamily="2" charset="0"/>
              </a:rPr>
              <a:t>/dx*(</a:t>
            </a:r>
            <a:r>
              <a:rPr lang="en-US" sz="1600" dirty="0" err="1">
                <a:solidFill>
                  <a:schemeClr val="bg2">
                    <a:lumMod val="10000"/>
                  </a:schemeClr>
                </a:solidFill>
                <a:latin typeface="Courier" pitchFamily="2" charset="0"/>
              </a:rPr>
              <a:t>qr</a:t>
            </a:r>
            <a:r>
              <a:rPr lang="en-US" sz="1600" dirty="0">
                <a:solidFill>
                  <a:schemeClr val="bg2">
                    <a:lumMod val="10000"/>
                  </a:schemeClr>
                </a:solidFill>
                <a:latin typeface="Courier" pitchFamily="2" charset="0"/>
              </a:rPr>
              <a:t>(j) - </a:t>
            </a:r>
            <a:r>
              <a:rPr lang="en-US" sz="1600" dirty="0" err="1">
                <a:solidFill>
                  <a:schemeClr val="bg2">
                    <a:lumMod val="10000"/>
                  </a:schemeClr>
                </a:solidFill>
                <a:latin typeface="Courier" pitchFamily="2" charset="0"/>
              </a:rPr>
              <a:t>qr</a:t>
            </a:r>
            <a:r>
              <a:rPr lang="en-US" sz="1600" dirty="0">
                <a:solidFill>
                  <a:schemeClr val="bg2">
                    <a:lumMod val="10000"/>
                  </a:schemeClr>
                </a:solidFill>
                <a:latin typeface="Courier" pitchFamily="2" charset="0"/>
              </a:rPr>
              <a:t>(j-1))*</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(j)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(j) = 0 </a:t>
            </a:r>
          </a:p>
          <a:p>
            <a:r>
              <a:rPr lang="en-US" sz="1600" dirty="0">
                <a:solidFill>
                  <a:schemeClr val="bg2">
                    <a:lumMod val="10000"/>
                  </a:schemeClr>
                </a:solidFill>
                <a:latin typeface="Courier" pitchFamily="2" charset="0"/>
              </a:rPr>
              <a:t>    else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(1) =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(1) + (1 - </a:t>
            </a:r>
            <a:r>
              <a:rPr lang="en-US" sz="1600" dirty="0" err="1">
                <a:solidFill>
                  <a:schemeClr val="bg2">
                    <a:lumMod val="10000"/>
                  </a:schemeClr>
                </a:solidFill>
                <a:latin typeface="Courier" pitchFamily="2" charset="0"/>
              </a:rPr>
              <a:t>dt</a:t>
            </a:r>
            <a:r>
              <a:rPr lang="en-US" sz="1600" dirty="0">
                <a:solidFill>
                  <a:schemeClr val="bg2">
                    <a:lumMod val="10000"/>
                  </a:schemeClr>
                </a:solidFill>
                <a:latin typeface="Courier" pitchFamily="2" charset="0"/>
              </a:rPr>
              <a:t>/dx*</a:t>
            </a:r>
            <a:r>
              <a:rPr lang="en-US" sz="1600" dirty="0" err="1">
                <a:solidFill>
                  <a:schemeClr val="bg2">
                    <a:lumMod val="10000"/>
                  </a:schemeClr>
                </a:solidFill>
                <a:latin typeface="Courier" pitchFamily="2" charset="0"/>
              </a:rPr>
              <a:t>ur</a:t>
            </a:r>
            <a:r>
              <a:rPr lang="en-US" sz="1600" dirty="0">
                <a:solidFill>
                  <a:schemeClr val="bg2">
                    <a:lumMod val="10000"/>
                  </a:schemeClr>
                </a:solidFill>
                <a:latin typeface="Courier" pitchFamily="2" charset="0"/>
              </a:rPr>
              <a:t>(1)) *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(1)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a:t>
            </a:r>
            <a:r>
              <a:rPr lang="en-US" sz="1600" dirty="0" err="1">
                <a:solidFill>
                  <a:schemeClr val="bg2">
                    <a:lumMod val="10000"/>
                  </a:schemeClr>
                </a:solidFill>
                <a:latin typeface="Courier" pitchFamily="2" charset="0"/>
              </a:rPr>
              <a:t>Nx</a:t>
            </a:r>
            <a:r>
              <a:rPr lang="en-US" sz="1600" dirty="0">
                <a:solidFill>
                  <a:schemeClr val="bg2">
                    <a:lumMod val="10000"/>
                  </a:schemeClr>
                </a:solidFill>
                <a:latin typeface="Courier" pitchFamily="2" charset="0"/>
              </a:rPr>
              <a:t>) = </a:t>
            </a:r>
            <a:r>
              <a:rPr lang="en-US" sz="1600" dirty="0" err="1">
                <a:solidFill>
                  <a:schemeClr val="bg2">
                    <a:lumMod val="10000"/>
                  </a:schemeClr>
                </a:solidFill>
                <a:latin typeface="Courier" pitchFamily="2" charset="0"/>
              </a:rPr>
              <a:t>qp</a:t>
            </a:r>
            <a:r>
              <a:rPr lang="en-US" sz="1600" dirty="0">
                <a:solidFill>
                  <a:schemeClr val="bg2">
                    <a:lumMod val="10000"/>
                  </a:schemeClr>
                </a:solidFill>
                <a:latin typeface="Courier" pitchFamily="2" charset="0"/>
              </a:rPr>
              <a:t>(</a:t>
            </a:r>
            <a:r>
              <a:rPr lang="en-US" sz="1600" dirty="0" err="1">
                <a:solidFill>
                  <a:schemeClr val="bg2">
                    <a:lumMod val="10000"/>
                  </a:schemeClr>
                </a:solidFill>
                <a:latin typeface="Courier" pitchFamily="2" charset="0"/>
              </a:rPr>
              <a:t>Nx</a:t>
            </a:r>
            <a:r>
              <a:rPr lang="en-US" sz="1600" dirty="0">
                <a:solidFill>
                  <a:schemeClr val="bg2">
                    <a:lumMod val="10000"/>
                  </a:schemeClr>
                </a:solidFill>
                <a:latin typeface="Courier" pitchFamily="2" charset="0"/>
              </a:rPr>
              <a:t>) + </a:t>
            </a:r>
            <a:r>
              <a:rPr lang="en-US" sz="1600" dirty="0" err="1">
                <a:solidFill>
                  <a:schemeClr val="bg2">
                    <a:lumMod val="10000"/>
                  </a:schemeClr>
                </a:solidFill>
                <a:latin typeface="Courier" pitchFamily="2" charset="0"/>
              </a:rPr>
              <a:t>dt</a:t>
            </a:r>
            <a:r>
              <a:rPr lang="en-US" sz="1600" dirty="0">
                <a:solidFill>
                  <a:schemeClr val="bg2">
                    <a:lumMod val="10000"/>
                  </a:schemeClr>
                </a:solidFill>
                <a:latin typeface="Courier" pitchFamily="2" charset="0"/>
              </a:rPr>
              <a:t>/dx*</a:t>
            </a:r>
            <a:r>
              <a:rPr lang="en-US" sz="1600" dirty="0" err="1">
                <a:solidFill>
                  <a:schemeClr val="bg2">
                    <a:lumMod val="10000"/>
                  </a:schemeClr>
                </a:solidFill>
                <a:latin typeface="Courier" pitchFamily="2" charset="0"/>
              </a:rPr>
              <a:t>ur</a:t>
            </a:r>
            <a:r>
              <a:rPr lang="en-US" sz="1600" dirty="0">
                <a:solidFill>
                  <a:schemeClr val="bg2">
                    <a:lumMod val="10000"/>
                  </a:schemeClr>
                </a:solidFill>
                <a:latin typeface="Courier" pitchFamily="2" charset="0"/>
              </a:rPr>
              <a:t>(1) *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(1) </a:t>
            </a:r>
          </a:p>
          <a:p>
            <a:r>
              <a:rPr lang="en-US" sz="1600" dirty="0">
                <a:solidFill>
                  <a:schemeClr val="bg2">
                    <a:lumMod val="10000"/>
                  </a:schemeClr>
                </a:solidFill>
                <a:latin typeface="Courier" pitchFamily="2" charset="0"/>
              </a:rPr>
              <a:t>      up(1) = up(j) + </a:t>
            </a:r>
            <a:r>
              <a:rPr lang="en-US" sz="1600" dirty="0" err="1">
                <a:solidFill>
                  <a:schemeClr val="bg2">
                    <a:lumMod val="10000"/>
                  </a:schemeClr>
                </a:solidFill>
                <a:latin typeface="Courier" pitchFamily="2" charset="0"/>
              </a:rPr>
              <a:t>dt</a:t>
            </a:r>
            <a:r>
              <a:rPr lang="en-US" sz="1600" dirty="0">
                <a:solidFill>
                  <a:schemeClr val="bg2">
                    <a:lumMod val="10000"/>
                  </a:schemeClr>
                </a:solidFill>
                <a:latin typeface="Courier" pitchFamily="2" charset="0"/>
              </a:rPr>
              <a:t>/dx*(</a:t>
            </a:r>
            <a:r>
              <a:rPr lang="en-US" sz="1600" dirty="0" err="1">
                <a:solidFill>
                  <a:schemeClr val="bg2">
                    <a:lumMod val="10000"/>
                  </a:schemeClr>
                </a:solidFill>
                <a:latin typeface="Courier" pitchFamily="2" charset="0"/>
              </a:rPr>
              <a:t>qr</a:t>
            </a:r>
            <a:r>
              <a:rPr lang="en-US" sz="1600" dirty="0">
                <a:solidFill>
                  <a:schemeClr val="bg2">
                    <a:lumMod val="10000"/>
                  </a:schemeClr>
                </a:solidFill>
                <a:latin typeface="Courier" pitchFamily="2" charset="0"/>
              </a:rPr>
              <a:t>(1) - </a:t>
            </a:r>
            <a:r>
              <a:rPr lang="en-US" sz="1600" dirty="0" err="1">
                <a:solidFill>
                  <a:schemeClr val="bg2">
                    <a:lumMod val="10000"/>
                  </a:schemeClr>
                </a:solidFill>
                <a:latin typeface="Courier" pitchFamily="2" charset="0"/>
              </a:rPr>
              <a:t>qr</a:t>
            </a:r>
            <a:r>
              <a:rPr lang="en-US" sz="1600" dirty="0">
                <a:solidFill>
                  <a:schemeClr val="bg2">
                    <a:lumMod val="10000"/>
                  </a:schemeClr>
                </a:solidFill>
                <a:latin typeface="Courier" pitchFamily="2" charset="0"/>
              </a:rPr>
              <a:t>(</a:t>
            </a:r>
            <a:r>
              <a:rPr lang="en-US" sz="1600" dirty="0" err="1">
                <a:solidFill>
                  <a:schemeClr val="bg2">
                    <a:lumMod val="10000"/>
                  </a:schemeClr>
                </a:solidFill>
                <a:latin typeface="Courier" pitchFamily="2" charset="0"/>
              </a:rPr>
              <a:t>Nx</a:t>
            </a:r>
            <a:r>
              <a:rPr lang="en-US" sz="1600" dirty="0">
                <a:solidFill>
                  <a:schemeClr val="bg2">
                    <a:lumMod val="10000"/>
                  </a:schemeClr>
                </a:solidFill>
                <a:latin typeface="Courier" pitchFamily="2" charset="0"/>
              </a:rPr>
              <a:t>))*</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(1)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qnewp</a:t>
            </a:r>
            <a:r>
              <a:rPr lang="en-US" sz="1600" dirty="0">
                <a:solidFill>
                  <a:schemeClr val="bg2">
                    <a:lumMod val="10000"/>
                  </a:schemeClr>
                </a:solidFill>
                <a:latin typeface="Courier" pitchFamily="2" charset="0"/>
              </a:rPr>
              <a:t>(1) = 0 </a:t>
            </a:r>
          </a:p>
          <a:p>
            <a:r>
              <a:rPr lang="en-US" sz="1600" dirty="0">
                <a:solidFill>
                  <a:schemeClr val="bg2">
                    <a:lumMod val="10000"/>
                  </a:schemeClr>
                </a:solidFill>
                <a:latin typeface="Courier" pitchFamily="2" charset="0"/>
              </a:rPr>
              <a:t>    endif </a:t>
            </a:r>
          </a:p>
          <a:p>
            <a:r>
              <a:rPr lang="en-US" sz="1600" dirty="0">
                <a:solidFill>
                  <a:schemeClr val="bg2">
                    <a:lumMod val="10000"/>
                  </a:schemeClr>
                </a:solidFill>
                <a:latin typeface="Courier" pitchFamily="2" charset="0"/>
              </a:rPr>
              <a:t>  </a:t>
            </a:r>
            <a:r>
              <a:rPr lang="en-US" sz="1600" dirty="0" err="1">
                <a:solidFill>
                  <a:schemeClr val="bg2">
                    <a:lumMod val="10000"/>
                  </a:schemeClr>
                </a:solidFill>
                <a:latin typeface="Courier" pitchFamily="2" charset="0"/>
              </a:rPr>
              <a:t>enddo</a:t>
            </a:r>
            <a:r>
              <a:rPr lang="en-US" sz="1600" dirty="0">
                <a:solidFill>
                  <a:schemeClr val="bg2">
                    <a:lumMod val="10000"/>
                  </a:schemeClr>
                </a:solidFill>
                <a:latin typeface="Courier" pitchFamily="2" charset="0"/>
              </a:rPr>
              <a:t> </a:t>
            </a:r>
          </a:p>
          <a:p>
            <a:r>
              <a:rPr lang="en-US" sz="1600" dirty="0" err="1">
                <a:solidFill>
                  <a:schemeClr val="bg2">
                    <a:lumMod val="10000"/>
                  </a:schemeClr>
                </a:solidFill>
                <a:latin typeface="Courier" pitchFamily="2" charset="0"/>
              </a:rPr>
              <a:t>enddo</a:t>
            </a:r>
            <a:r>
              <a:rPr lang="en-US" sz="1600" dirty="0">
                <a:solidFill>
                  <a:schemeClr val="bg2">
                    <a:lumMod val="10000"/>
                  </a:schemeClr>
                </a:solidFill>
                <a:latin typeface="Courier" pitchFamily="2" charset="0"/>
              </a:rPr>
              <a:t> </a:t>
            </a:r>
          </a:p>
          <a:p>
            <a:endParaRPr lang="en-US" sz="1600" dirty="0">
              <a:solidFill>
                <a:schemeClr val="bg2">
                  <a:lumMod val="10000"/>
                </a:schemeClr>
              </a:solidFill>
              <a:latin typeface="Courier" pitchFamily="2" charset="0"/>
            </a:endParaRPr>
          </a:p>
          <a:p>
            <a:r>
              <a:rPr lang="en-US" sz="1600" dirty="0">
                <a:solidFill>
                  <a:schemeClr val="bg2">
                    <a:lumMod val="10000"/>
                  </a:schemeClr>
                </a:solidFill>
                <a:latin typeface="Courier" pitchFamily="2" charset="0"/>
              </a:rPr>
              <a:t>end subroutine </a:t>
            </a:r>
            <a:endParaRPr lang="en-US" sz="2000" dirty="0">
              <a:solidFill>
                <a:schemeClr val="bg2">
                  <a:lumMod val="10000"/>
                </a:schemeClr>
              </a:solidFill>
              <a:latin typeface="Courier" pitchFamily="2" charset="0"/>
            </a:endParaRPr>
          </a:p>
          <a:p>
            <a:pPr algn="l"/>
            <a:endParaRPr lang="en-US" sz="2400" dirty="0">
              <a:solidFill>
                <a:schemeClr val="bg2">
                  <a:lumMod val="10000"/>
                </a:schemeClr>
              </a:solidFill>
              <a:latin typeface="Courier" pitchFamily="2" charset="0"/>
              <a:cs typeface="Calibri" panose="020F0502020204030204" pitchFamily="34" charset="0"/>
            </a:endParaRPr>
          </a:p>
        </p:txBody>
      </p:sp>
    </p:spTree>
    <p:extLst>
      <p:ext uri="{BB962C8B-B14F-4D97-AF65-F5344CB8AC3E}">
        <p14:creationId xmlns:p14="http://schemas.microsoft.com/office/powerpoint/2010/main" val="177558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41B-35F4-8140-AF27-ACB6764A5404}"/>
              </a:ext>
            </a:extLst>
          </p:cNvPr>
          <p:cNvSpPr>
            <a:spLocks noGrp="1"/>
          </p:cNvSpPr>
          <p:nvPr>
            <p:ph type="title"/>
          </p:nvPr>
        </p:nvSpPr>
        <p:spPr/>
        <p:txBody>
          <a:bodyPr>
            <a:normAutofit/>
          </a:bodyPr>
          <a:lstStyle/>
          <a:p>
            <a:r>
              <a:rPr lang="en-US" dirty="0"/>
              <a:t>Adjoint: check-pointing vs re-calculation </a:t>
            </a:r>
          </a:p>
        </p:txBody>
      </p:sp>
      <p:sp>
        <p:nvSpPr>
          <p:cNvPr id="3" name="TextBox 2">
            <a:extLst>
              <a:ext uri="{FF2B5EF4-FFF2-40B4-BE49-F238E27FC236}">
                <a16:creationId xmlns:a16="http://schemas.microsoft.com/office/drawing/2014/main" id="{4729B61D-17B4-6C4D-A751-63C38EB2FAC6}"/>
              </a:ext>
            </a:extLst>
          </p:cNvPr>
          <p:cNvSpPr txBox="1"/>
          <p:nvPr/>
        </p:nvSpPr>
        <p:spPr>
          <a:xfrm>
            <a:off x="838200" y="1136042"/>
            <a:ext cx="10793506" cy="769441"/>
          </a:xfrm>
          <a:prstGeom prst="rect">
            <a:avLst/>
          </a:prstGeom>
          <a:noFill/>
        </p:spPr>
        <p:txBody>
          <a:bodyPr wrap="square" rtlCol="0">
            <a:spAutoFit/>
          </a:bodyPr>
          <a:lstStyle/>
          <a:p>
            <a:endParaRPr lang="en-US" sz="20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Check-point the trajectory (increases memory use). </a:t>
            </a:r>
          </a:p>
        </p:txBody>
      </p:sp>
      <p:sp>
        <p:nvSpPr>
          <p:cNvPr id="4" name="TextBox 3">
            <a:extLst>
              <a:ext uri="{FF2B5EF4-FFF2-40B4-BE49-F238E27FC236}">
                <a16:creationId xmlns:a16="http://schemas.microsoft.com/office/drawing/2014/main" id="{AF0E393B-D6A3-3543-94CC-399AAF651837}"/>
              </a:ext>
            </a:extLst>
          </p:cNvPr>
          <p:cNvSpPr txBox="1"/>
          <p:nvPr/>
        </p:nvSpPr>
        <p:spPr>
          <a:xfrm>
            <a:off x="6190531" y="2286907"/>
            <a:ext cx="4930186" cy="3477875"/>
          </a:xfrm>
          <a:prstGeom prst="rect">
            <a:avLst/>
          </a:prstGeom>
          <a:noFill/>
          <a:ln>
            <a:solidFill>
              <a:schemeClr val="bg2">
                <a:lumMod val="10000"/>
              </a:schemeClr>
            </a:solidFill>
          </a:ln>
        </p:spPr>
        <p:txBody>
          <a:bodyPr wrap="square" rtlCol="0">
            <a:spAutoFit/>
          </a:bodyPr>
          <a:lstStyle/>
          <a:p>
            <a:r>
              <a:rPr lang="en-US" sz="2000" b="1" u="sng" dirty="0">
                <a:solidFill>
                  <a:schemeClr val="bg2">
                    <a:lumMod val="10000"/>
                  </a:schemeClr>
                </a:solidFill>
                <a:latin typeface="Calibri" panose="020F0502020204030204" pitchFamily="34" charset="0"/>
                <a:cs typeface="Calibri" panose="020F0502020204030204" pitchFamily="34" charset="0"/>
              </a:rPr>
              <a:t>STEP2 </a:t>
            </a:r>
            <a:r>
              <a:rPr lang="en-US" sz="2000" dirty="0">
                <a:solidFill>
                  <a:schemeClr val="bg2">
                    <a:lumMod val="10000"/>
                  </a:schemeClr>
                </a:solidFill>
                <a:latin typeface="Calibri" panose="020F0502020204030204" pitchFamily="34" charset="0"/>
                <a:cs typeface="Calibri" panose="020F0502020204030204" pitchFamily="34" charset="0"/>
              </a:rPr>
              <a:t>As you integrate the adjoint read back in: </a:t>
            </a:r>
          </a:p>
          <a:p>
            <a:endParaRPr lang="en-US" sz="2000" dirty="0">
              <a:solidFill>
                <a:schemeClr val="bg2">
                  <a:lumMod val="10000"/>
                </a:schemeClr>
              </a:solidFill>
              <a:latin typeface="Calibri" panose="020F0502020204030204" pitchFamily="34" charset="0"/>
              <a:cs typeface="Calibri" panose="020F0502020204030204" pitchFamily="34" charset="0"/>
            </a:endParaRPr>
          </a:p>
          <a:p>
            <a:r>
              <a:rPr lang="en-US" sz="2000" dirty="0">
                <a:solidFill>
                  <a:schemeClr val="bg2">
                    <a:lumMod val="10000"/>
                  </a:schemeClr>
                </a:solidFill>
                <a:latin typeface="Courier" pitchFamily="2" charset="0"/>
                <a:cs typeface="Calibri" panose="020F0502020204030204" pitchFamily="34" charset="0"/>
              </a:rPr>
              <a:t> do n = Nt,1,-1 </a:t>
            </a:r>
          </a:p>
          <a:p>
            <a:r>
              <a:rPr lang="en-US" sz="2000" dirty="0">
                <a:solidFill>
                  <a:srgbClr val="FF0000"/>
                </a:solidFill>
                <a:latin typeface="Courier" pitchFamily="2" charset="0"/>
                <a:cs typeface="Calibri" panose="020F0502020204030204" pitchFamily="34" charset="0"/>
              </a:rPr>
              <a:t>   </a:t>
            </a:r>
            <a:r>
              <a:rPr lang="en-US" sz="2000" dirty="0" err="1">
                <a:solidFill>
                  <a:srgbClr val="FF0000"/>
                </a:solidFill>
                <a:latin typeface="Courier" pitchFamily="2" charset="0"/>
                <a:cs typeface="Calibri" panose="020F0502020204030204" pitchFamily="34" charset="0"/>
              </a:rPr>
              <a:t>qr</a:t>
            </a:r>
            <a:r>
              <a:rPr lang="en-US" sz="2000" dirty="0">
                <a:solidFill>
                  <a:srgbClr val="FF0000"/>
                </a:solidFill>
                <a:latin typeface="Courier" pitchFamily="2" charset="0"/>
                <a:cs typeface="Calibri" panose="020F0502020204030204" pitchFamily="34" charset="0"/>
              </a:rPr>
              <a:t> = </a:t>
            </a:r>
            <a:r>
              <a:rPr lang="en-US" sz="2000" dirty="0" err="1">
                <a:solidFill>
                  <a:srgbClr val="FF0000"/>
                </a:solidFill>
                <a:latin typeface="Courier" pitchFamily="2" charset="0"/>
                <a:cs typeface="Calibri" panose="020F0502020204030204" pitchFamily="34" charset="0"/>
              </a:rPr>
              <a:t>qtraj</a:t>
            </a:r>
            <a:r>
              <a:rPr lang="en-US" sz="2000" dirty="0">
                <a:solidFill>
                  <a:srgbClr val="FF0000"/>
                </a:solidFill>
                <a:latin typeface="Courier" pitchFamily="2" charset="0"/>
                <a:cs typeface="Calibri" panose="020F0502020204030204" pitchFamily="34" charset="0"/>
              </a:rPr>
              <a:t>(n,:) </a:t>
            </a:r>
          </a:p>
          <a:p>
            <a:r>
              <a:rPr lang="en-US" sz="2000" dirty="0">
                <a:solidFill>
                  <a:srgbClr val="FF0000"/>
                </a:solidFill>
                <a:latin typeface="Courier" pitchFamily="2" charset="0"/>
                <a:cs typeface="Calibri" panose="020F0502020204030204" pitchFamily="34" charset="0"/>
              </a:rPr>
              <a:t>   </a:t>
            </a:r>
            <a:r>
              <a:rPr lang="en-US" sz="2000" dirty="0" err="1">
                <a:solidFill>
                  <a:srgbClr val="FF0000"/>
                </a:solidFill>
                <a:latin typeface="Courier" pitchFamily="2" charset="0"/>
                <a:cs typeface="Calibri" panose="020F0502020204030204" pitchFamily="34" charset="0"/>
              </a:rPr>
              <a:t>ur</a:t>
            </a:r>
            <a:r>
              <a:rPr lang="en-US" sz="2000" dirty="0">
                <a:solidFill>
                  <a:srgbClr val="FF0000"/>
                </a:solidFill>
                <a:latin typeface="Courier" pitchFamily="2" charset="0"/>
                <a:cs typeface="Calibri" panose="020F0502020204030204" pitchFamily="34" charset="0"/>
              </a:rPr>
              <a:t> = </a:t>
            </a:r>
            <a:r>
              <a:rPr lang="en-US" sz="2000" dirty="0" err="1">
                <a:solidFill>
                  <a:srgbClr val="FF0000"/>
                </a:solidFill>
                <a:latin typeface="Courier" pitchFamily="2" charset="0"/>
                <a:cs typeface="Calibri" panose="020F0502020204030204" pitchFamily="34" charset="0"/>
              </a:rPr>
              <a:t>utraj</a:t>
            </a:r>
            <a:r>
              <a:rPr lang="en-US" sz="2000" dirty="0">
                <a:solidFill>
                  <a:srgbClr val="FF0000"/>
                </a:solidFill>
                <a:latin typeface="Courier" pitchFamily="2" charset="0"/>
                <a:cs typeface="Calibri" panose="020F0502020204030204" pitchFamily="34" charset="0"/>
              </a:rPr>
              <a:t>(n,:) </a:t>
            </a:r>
          </a:p>
          <a:p>
            <a:r>
              <a:rPr lang="en-US" sz="2000" dirty="0">
                <a:solidFill>
                  <a:schemeClr val="bg2">
                    <a:lumMod val="10000"/>
                  </a:schemeClr>
                </a:solidFill>
                <a:latin typeface="Courier" pitchFamily="2" charset="0"/>
                <a:cs typeface="Calibri" panose="020F0502020204030204" pitchFamily="34" charset="0"/>
              </a:rPr>
              <a:t>   do j = Nx,1,-1 </a:t>
            </a:r>
          </a:p>
          <a:p>
            <a:r>
              <a:rPr lang="en-US" sz="2000" dirty="0">
                <a:solidFill>
                  <a:schemeClr val="bg2">
                    <a:lumMod val="10000"/>
                  </a:schemeClr>
                </a:solidFill>
                <a:latin typeface="Courier" pitchFamily="2" charset="0"/>
                <a:cs typeface="Calibri" panose="020F0502020204030204" pitchFamily="34" charset="0"/>
              </a:rPr>
              <a:t>      ... </a:t>
            </a:r>
          </a:p>
          <a:p>
            <a:r>
              <a:rPr lang="en-US" sz="2000" dirty="0">
                <a:solidFill>
                  <a:schemeClr val="bg2">
                    <a:lumMod val="10000"/>
                  </a:schemeClr>
                </a:solidFill>
                <a:latin typeface="Courier" pitchFamily="2" charset="0"/>
                <a:cs typeface="Calibri" panose="020F0502020204030204" pitchFamily="34" charset="0"/>
              </a:rPr>
              <a:t>   </a:t>
            </a:r>
            <a:r>
              <a:rPr lang="en-US" sz="2000" dirty="0" err="1">
                <a:solidFill>
                  <a:schemeClr val="bg2">
                    <a:lumMod val="10000"/>
                  </a:schemeClr>
                </a:solidFill>
                <a:latin typeface="Courier" pitchFamily="2" charset="0"/>
                <a:cs typeface="Calibri" panose="020F0502020204030204" pitchFamily="34" charset="0"/>
              </a:rPr>
              <a:t>enddo</a:t>
            </a:r>
            <a:r>
              <a:rPr lang="en-US" sz="2000" dirty="0">
                <a:solidFill>
                  <a:schemeClr val="bg2">
                    <a:lumMod val="10000"/>
                  </a:schemeClr>
                </a:solidFill>
                <a:latin typeface="Courier" pitchFamily="2" charset="0"/>
                <a:cs typeface="Calibri" panose="020F0502020204030204" pitchFamily="34" charset="0"/>
              </a:rPr>
              <a:t> </a:t>
            </a:r>
          </a:p>
          <a:p>
            <a:r>
              <a:rPr lang="en-US" sz="2000" dirty="0">
                <a:solidFill>
                  <a:schemeClr val="bg2">
                    <a:lumMod val="10000"/>
                  </a:schemeClr>
                </a:solidFill>
                <a:latin typeface="Courier" pitchFamily="2" charset="0"/>
                <a:cs typeface="Calibri" panose="020F0502020204030204" pitchFamily="34" charset="0"/>
              </a:rPr>
              <a:t> </a:t>
            </a:r>
            <a:r>
              <a:rPr lang="en-US" sz="2000" dirty="0" err="1">
                <a:solidFill>
                  <a:schemeClr val="bg2">
                    <a:lumMod val="10000"/>
                  </a:schemeClr>
                </a:solidFill>
                <a:latin typeface="Courier" pitchFamily="2" charset="0"/>
                <a:cs typeface="Calibri" panose="020F0502020204030204" pitchFamily="34" charset="0"/>
              </a:rPr>
              <a:t>enddo</a:t>
            </a:r>
            <a:r>
              <a:rPr lang="en-US" sz="2000" dirty="0">
                <a:solidFill>
                  <a:schemeClr val="bg2">
                    <a:lumMod val="10000"/>
                  </a:schemeClr>
                </a:solidFill>
                <a:latin typeface="Courier" pitchFamily="2" charset="0"/>
                <a:cs typeface="Calibri" panose="020F0502020204030204" pitchFamily="34" charset="0"/>
              </a:rPr>
              <a:t> </a:t>
            </a:r>
          </a:p>
          <a:p>
            <a:pPr algn="l"/>
            <a:endParaRPr lang="en-US" sz="2000" dirty="0">
              <a:solidFill>
                <a:schemeClr val="bg2">
                  <a:lumMod val="1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155255D-24D8-E24C-A70B-9BF871B866EF}"/>
              </a:ext>
            </a:extLst>
          </p:cNvPr>
          <p:cNvSpPr txBox="1"/>
          <p:nvPr/>
        </p:nvSpPr>
        <p:spPr>
          <a:xfrm>
            <a:off x="1362636" y="2286907"/>
            <a:ext cx="4216347" cy="3477875"/>
          </a:xfrm>
          <a:prstGeom prst="rect">
            <a:avLst/>
          </a:prstGeom>
          <a:noFill/>
          <a:ln>
            <a:solidFill>
              <a:schemeClr val="bg2">
                <a:lumMod val="10000"/>
              </a:schemeClr>
            </a:solidFill>
          </a:ln>
        </p:spPr>
        <p:txBody>
          <a:bodyPr wrap="none" rtlCol="0">
            <a:spAutoFit/>
          </a:bodyPr>
          <a:lstStyle/>
          <a:p>
            <a:r>
              <a:rPr lang="en-US" sz="2000" b="1" u="sng" dirty="0">
                <a:solidFill>
                  <a:schemeClr val="bg2">
                    <a:lumMod val="10000"/>
                  </a:schemeClr>
                </a:solidFill>
                <a:latin typeface="Calibri" panose="020F0502020204030204" pitchFamily="34" charset="0"/>
                <a:cs typeface="Calibri" panose="020F0502020204030204" pitchFamily="34" charset="0"/>
              </a:rPr>
              <a:t>STEP1</a:t>
            </a:r>
            <a:r>
              <a:rPr lang="en-US" sz="2000" dirty="0">
                <a:solidFill>
                  <a:schemeClr val="bg2">
                    <a:lumMod val="10000"/>
                  </a:schemeClr>
                </a:solidFill>
                <a:latin typeface="Calibri" panose="020F0502020204030204" pitchFamily="34" charset="0"/>
                <a:cs typeface="Calibri" panose="020F0502020204030204" pitchFamily="34" charset="0"/>
              </a:rPr>
              <a:t> First run though nonlinear code </a:t>
            </a:r>
          </a:p>
          <a:p>
            <a:r>
              <a:rPr lang="en-US" sz="2000" dirty="0">
                <a:solidFill>
                  <a:schemeClr val="bg2">
                    <a:lumMod val="10000"/>
                  </a:schemeClr>
                </a:solidFill>
                <a:latin typeface="Calibri" panose="020F0502020204030204" pitchFamily="34" charset="0"/>
                <a:cs typeface="Calibri" panose="020F0502020204030204" pitchFamily="34" charset="0"/>
              </a:rPr>
              <a:t>saving what you later need: </a:t>
            </a:r>
          </a:p>
          <a:p>
            <a:endParaRPr lang="en-US" sz="2000" dirty="0">
              <a:solidFill>
                <a:schemeClr val="bg2">
                  <a:lumMod val="10000"/>
                </a:schemeClr>
              </a:solidFill>
              <a:latin typeface="Calibri" panose="020F0502020204030204" pitchFamily="34" charset="0"/>
              <a:cs typeface="Calibri" panose="020F0502020204030204" pitchFamily="34" charset="0"/>
            </a:endParaRPr>
          </a:p>
          <a:p>
            <a:r>
              <a:rPr lang="en-US" sz="2000" dirty="0">
                <a:solidFill>
                  <a:schemeClr val="bg2">
                    <a:lumMod val="10000"/>
                  </a:schemeClr>
                </a:solidFill>
                <a:latin typeface="Courier" pitchFamily="2" charset="0"/>
                <a:cs typeface="Calibri" panose="020F0502020204030204" pitchFamily="34" charset="0"/>
              </a:rPr>
              <a:t> do n = 1,Nt </a:t>
            </a:r>
          </a:p>
          <a:p>
            <a:r>
              <a:rPr lang="en-US" sz="2000" dirty="0">
                <a:solidFill>
                  <a:srgbClr val="FF0000"/>
                </a:solidFill>
                <a:latin typeface="Courier" pitchFamily="2" charset="0"/>
                <a:cs typeface="Calibri" panose="020F0502020204030204" pitchFamily="34" charset="0"/>
              </a:rPr>
              <a:t>    </a:t>
            </a:r>
            <a:r>
              <a:rPr lang="en-US" sz="2000" dirty="0" err="1">
                <a:solidFill>
                  <a:srgbClr val="FF0000"/>
                </a:solidFill>
                <a:latin typeface="Courier" pitchFamily="2" charset="0"/>
                <a:cs typeface="Calibri" panose="020F0502020204030204" pitchFamily="34" charset="0"/>
              </a:rPr>
              <a:t>qtraj</a:t>
            </a:r>
            <a:r>
              <a:rPr lang="en-US" sz="2000" dirty="0">
                <a:solidFill>
                  <a:srgbClr val="FF0000"/>
                </a:solidFill>
                <a:latin typeface="Courier" pitchFamily="2" charset="0"/>
                <a:cs typeface="Calibri" panose="020F0502020204030204" pitchFamily="34" charset="0"/>
              </a:rPr>
              <a:t>(n,:) = </a:t>
            </a:r>
            <a:r>
              <a:rPr lang="en-US" sz="2000" dirty="0" err="1">
                <a:solidFill>
                  <a:srgbClr val="FF0000"/>
                </a:solidFill>
                <a:latin typeface="Courier" pitchFamily="2" charset="0"/>
                <a:cs typeface="Calibri" panose="020F0502020204030204" pitchFamily="34" charset="0"/>
              </a:rPr>
              <a:t>qr</a:t>
            </a:r>
            <a:r>
              <a:rPr lang="en-US" sz="2000" dirty="0">
                <a:solidFill>
                  <a:srgbClr val="FF0000"/>
                </a:solidFill>
                <a:latin typeface="Courier" pitchFamily="2" charset="0"/>
                <a:cs typeface="Calibri" panose="020F0502020204030204" pitchFamily="34" charset="0"/>
              </a:rPr>
              <a:t> </a:t>
            </a:r>
          </a:p>
          <a:p>
            <a:r>
              <a:rPr lang="en-US" sz="2000" dirty="0">
                <a:solidFill>
                  <a:srgbClr val="FF0000"/>
                </a:solidFill>
                <a:latin typeface="Courier" pitchFamily="2" charset="0"/>
                <a:cs typeface="Calibri" panose="020F0502020204030204" pitchFamily="34" charset="0"/>
              </a:rPr>
              <a:t>    </a:t>
            </a:r>
            <a:r>
              <a:rPr lang="en-US" sz="2000" dirty="0" err="1">
                <a:solidFill>
                  <a:srgbClr val="FF0000"/>
                </a:solidFill>
                <a:latin typeface="Courier" pitchFamily="2" charset="0"/>
                <a:cs typeface="Calibri" panose="020F0502020204030204" pitchFamily="34" charset="0"/>
              </a:rPr>
              <a:t>utraj</a:t>
            </a:r>
            <a:r>
              <a:rPr lang="en-US" sz="2000" dirty="0">
                <a:solidFill>
                  <a:srgbClr val="FF0000"/>
                </a:solidFill>
                <a:latin typeface="Courier" pitchFamily="2" charset="0"/>
                <a:cs typeface="Calibri" panose="020F0502020204030204" pitchFamily="34" charset="0"/>
              </a:rPr>
              <a:t>(n,:) = </a:t>
            </a:r>
            <a:r>
              <a:rPr lang="en-US" sz="2000" dirty="0" err="1">
                <a:solidFill>
                  <a:srgbClr val="FF0000"/>
                </a:solidFill>
                <a:latin typeface="Courier" pitchFamily="2" charset="0"/>
                <a:cs typeface="Calibri" panose="020F0502020204030204" pitchFamily="34" charset="0"/>
              </a:rPr>
              <a:t>ur</a:t>
            </a:r>
            <a:r>
              <a:rPr lang="en-US" sz="2000" dirty="0">
                <a:solidFill>
                  <a:srgbClr val="FF0000"/>
                </a:solidFill>
                <a:latin typeface="Courier" pitchFamily="2" charset="0"/>
                <a:cs typeface="Calibri" panose="020F0502020204030204" pitchFamily="34" charset="0"/>
              </a:rPr>
              <a:t> </a:t>
            </a:r>
          </a:p>
          <a:p>
            <a:r>
              <a:rPr lang="en-US" sz="2000" dirty="0">
                <a:solidFill>
                  <a:schemeClr val="bg2">
                    <a:lumMod val="10000"/>
                  </a:schemeClr>
                </a:solidFill>
                <a:latin typeface="Courier" pitchFamily="2" charset="0"/>
                <a:cs typeface="Calibri" panose="020F0502020204030204" pitchFamily="34" charset="0"/>
              </a:rPr>
              <a:t>    do j = 1,Nx </a:t>
            </a:r>
          </a:p>
          <a:p>
            <a:r>
              <a:rPr lang="en-US" sz="2000" dirty="0">
                <a:solidFill>
                  <a:schemeClr val="bg2">
                    <a:lumMod val="10000"/>
                  </a:schemeClr>
                </a:solidFill>
                <a:latin typeface="Courier" pitchFamily="2" charset="0"/>
                <a:cs typeface="Calibri" panose="020F0502020204030204" pitchFamily="34" charset="0"/>
              </a:rPr>
              <a:t>        ... </a:t>
            </a:r>
          </a:p>
          <a:p>
            <a:r>
              <a:rPr lang="en-US" sz="2000" dirty="0">
                <a:solidFill>
                  <a:schemeClr val="bg2">
                    <a:lumMod val="10000"/>
                  </a:schemeClr>
                </a:solidFill>
                <a:latin typeface="Courier" pitchFamily="2" charset="0"/>
                <a:cs typeface="Calibri" panose="020F0502020204030204" pitchFamily="34" charset="0"/>
              </a:rPr>
              <a:t>    </a:t>
            </a:r>
            <a:r>
              <a:rPr lang="en-US" sz="2000" dirty="0" err="1">
                <a:solidFill>
                  <a:schemeClr val="bg2">
                    <a:lumMod val="10000"/>
                  </a:schemeClr>
                </a:solidFill>
                <a:latin typeface="Courier" pitchFamily="2" charset="0"/>
                <a:cs typeface="Calibri" panose="020F0502020204030204" pitchFamily="34" charset="0"/>
              </a:rPr>
              <a:t>enddo</a:t>
            </a:r>
            <a:r>
              <a:rPr lang="en-US" sz="2000" dirty="0">
                <a:solidFill>
                  <a:schemeClr val="bg2">
                    <a:lumMod val="10000"/>
                  </a:schemeClr>
                </a:solidFill>
                <a:latin typeface="Courier" pitchFamily="2" charset="0"/>
                <a:cs typeface="Calibri" panose="020F0502020204030204" pitchFamily="34" charset="0"/>
              </a:rPr>
              <a:t> </a:t>
            </a:r>
          </a:p>
          <a:p>
            <a:r>
              <a:rPr lang="en-US" sz="2000" dirty="0">
                <a:solidFill>
                  <a:schemeClr val="bg2">
                    <a:lumMod val="10000"/>
                  </a:schemeClr>
                </a:solidFill>
                <a:latin typeface="Courier" pitchFamily="2" charset="0"/>
                <a:cs typeface="Calibri" panose="020F0502020204030204" pitchFamily="34" charset="0"/>
              </a:rPr>
              <a:t> </a:t>
            </a:r>
            <a:r>
              <a:rPr lang="en-US" sz="2000" dirty="0" err="1">
                <a:solidFill>
                  <a:schemeClr val="bg2">
                    <a:lumMod val="10000"/>
                  </a:schemeClr>
                </a:solidFill>
                <a:latin typeface="Courier" pitchFamily="2" charset="0"/>
                <a:cs typeface="Calibri" panose="020F0502020204030204" pitchFamily="34" charset="0"/>
              </a:rPr>
              <a:t>enddo</a:t>
            </a:r>
            <a:r>
              <a:rPr lang="en-US" sz="2000" dirty="0">
                <a:solidFill>
                  <a:schemeClr val="bg2">
                    <a:lumMod val="10000"/>
                  </a:schemeClr>
                </a:solidFill>
                <a:latin typeface="Courier" pitchFamily="2" charset="0"/>
                <a:cs typeface="Calibri" panose="020F0502020204030204" pitchFamily="34" charset="0"/>
              </a:rPr>
              <a:t> </a:t>
            </a:r>
          </a:p>
          <a:p>
            <a:pPr algn="l"/>
            <a:endParaRPr lang="en-US" sz="20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182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8FCA-4630-274F-89CC-D4FAFD02056A}"/>
              </a:ext>
            </a:extLst>
          </p:cNvPr>
          <p:cNvSpPr>
            <a:spLocks noGrp="1"/>
          </p:cNvSpPr>
          <p:nvPr>
            <p:ph type="title"/>
          </p:nvPr>
        </p:nvSpPr>
        <p:spPr/>
        <p:txBody>
          <a:bodyPr/>
          <a:lstStyle/>
          <a:p>
            <a:r>
              <a:rPr lang="en-US" dirty="0"/>
              <a:t>Introduction</a:t>
            </a:r>
          </a:p>
        </p:txBody>
      </p:sp>
      <p:grpSp>
        <p:nvGrpSpPr>
          <p:cNvPr id="8" name="Group 7">
            <a:extLst>
              <a:ext uri="{FF2B5EF4-FFF2-40B4-BE49-F238E27FC236}">
                <a16:creationId xmlns:a16="http://schemas.microsoft.com/office/drawing/2014/main" id="{5E3D0E49-03F3-DF43-9EDC-E684E9410975}"/>
              </a:ext>
            </a:extLst>
          </p:cNvPr>
          <p:cNvGrpSpPr/>
          <p:nvPr/>
        </p:nvGrpSpPr>
        <p:grpSpPr>
          <a:xfrm>
            <a:off x="8080881" y="1232573"/>
            <a:ext cx="3704252" cy="2750939"/>
            <a:chOff x="7291171" y="1269994"/>
            <a:chExt cx="3704252" cy="2750939"/>
          </a:xfrm>
        </p:grpSpPr>
        <p:pic>
          <p:nvPicPr>
            <p:cNvPr id="4" name="Picture 3">
              <a:extLst>
                <a:ext uri="{FF2B5EF4-FFF2-40B4-BE49-F238E27FC236}">
                  <a16:creationId xmlns:a16="http://schemas.microsoft.com/office/drawing/2014/main" id="{95B21FE1-4398-C948-943C-34DDDFF27A19}"/>
                </a:ext>
              </a:extLst>
            </p:cNvPr>
            <p:cNvPicPr>
              <a:picLocks noChangeAspect="1"/>
            </p:cNvPicPr>
            <p:nvPr/>
          </p:nvPicPr>
          <p:blipFill>
            <a:blip r:embed="rId3"/>
            <a:stretch>
              <a:fillRect/>
            </a:stretch>
          </p:blipFill>
          <p:spPr>
            <a:xfrm>
              <a:off x="7434804" y="1269994"/>
              <a:ext cx="3316322" cy="2750939"/>
            </a:xfrm>
            <a:prstGeom prst="rect">
              <a:avLst/>
            </a:prstGeom>
          </p:spPr>
        </p:pic>
        <p:sp>
          <p:nvSpPr>
            <p:cNvPr id="6" name="TextBox 5">
              <a:extLst>
                <a:ext uri="{FF2B5EF4-FFF2-40B4-BE49-F238E27FC236}">
                  <a16:creationId xmlns:a16="http://schemas.microsoft.com/office/drawing/2014/main" id="{7CEAB0C2-08D5-F849-B3BC-78C8673A2283}"/>
                </a:ext>
              </a:extLst>
            </p:cNvPr>
            <p:cNvSpPr txBox="1"/>
            <p:nvPr/>
          </p:nvSpPr>
          <p:spPr>
            <a:xfrm>
              <a:off x="7291171" y="2142622"/>
              <a:ext cx="1219200" cy="1015663"/>
            </a:xfrm>
            <a:prstGeom prst="rect">
              <a:avLst/>
            </a:prstGeom>
            <a:solidFill>
              <a:srgbClr val="FFFFFF">
                <a:alpha val="76863"/>
              </a:srgbClr>
            </a:solidFill>
          </p:spPr>
          <p:txBody>
            <a:bodyPr wrap="square" rtlCol="0">
              <a:spAutoFit/>
            </a:bodyPr>
            <a:lstStyle/>
            <a:p>
              <a:pPr algn="ctr"/>
              <a:r>
                <a:rPr lang="en-US" sz="2000" dirty="0">
                  <a:solidFill>
                    <a:srgbClr val="7030A0"/>
                  </a:solidFill>
                  <a:latin typeface="Calibri" panose="020F0502020204030204" pitchFamily="34" charset="0"/>
                  <a:cs typeface="Calibri" panose="020F0502020204030204" pitchFamily="34" charset="0"/>
                </a:rPr>
                <a:t>Previous forecast </a:t>
              </a:r>
              <a:r>
                <a:rPr lang="en-US" sz="2000" i="1" dirty="0" err="1">
                  <a:solidFill>
                    <a:srgbClr val="7030A0"/>
                  </a:solidFill>
                  <a:latin typeface="Calibri" panose="020F0502020204030204" pitchFamily="34" charset="0"/>
                  <a:cs typeface="Calibri" panose="020F0502020204030204" pitchFamily="34" charset="0"/>
                </a:rPr>
                <a:t>x</a:t>
              </a:r>
              <a:r>
                <a:rPr lang="en-US" sz="2000" i="1" baseline="-25000" dirty="0" err="1">
                  <a:solidFill>
                    <a:srgbClr val="7030A0"/>
                  </a:solidFill>
                  <a:latin typeface="Calibri" panose="020F0502020204030204" pitchFamily="34" charset="0"/>
                  <a:cs typeface="Calibri" panose="020F0502020204030204" pitchFamily="34" charset="0"/>
                </a:rPr>
                <a:t>b</a:t>
              </a:r>
              <a:endParaRPr lang="en-US" sz="2000" i="1" baseline="-25000" dirty="0">
                <a:solidFill>
                  <a:srgbClr val="7030A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60B5C54-46DE-9B46-806C-F475D7949779}"/>
                </a:ext>
              </a:extLst>
            </p:cNvPr>
            <p:cNvSpPr txBox="1"/>
            <p:nvPr/>
          </p:nvSpPr>
          <p:spPr>
            <a:xfrm>
              <a:off x="9424771" y="2281121"/>
              <a:ext cx="1570652" cy="707886"/>
            </a:xfrm>
            <a:prstGeom prst="rect">
              <a:avLst/>
            </a:prstGeom>
            <a:solidFill>
              <a:srgbClr val="FFFFFF">
                <a:alpha val="74902"/>
              </a:srgbClr>
            </a:solidFill>
          </p:spPr>
          <p:txBody>
            <a:bodyPr wrap="square" rtlCol="0">
              <a:spAutoFit/>
            </a:bodyPr>
            <a:lstStyle/>
            <a:p>
              <a:pPr algn="ctr"/>
              <a:r>
                <a:rPr lang="en-US" sz="2000" dirty="0">
                  <a:solidFill>
                    <a:srgbClr val="00B050"/>
                  </a:solidFill>
                  <a:latin typeface="Calibri" panose="020F0502020204030204" pitchFamily="34" charset="0"/>
                  <a:cs typeface="Calibri" panose="020F0502020204030204" pitchFamily="34" charset="0"/>
                </a:rPr>
                <a:t>Observations</a:t>
              </a:r>
            </a:p>
            <a:p>
              <a:pPr algn="ctr"/>
              <a:r>
                <a:rPr lang="en-US" sz="2000" i="1" dirty="0" err="1">
                  <a:solidFill>
                    <a:srgbClr val="00B050"/>
                  </a:solidFill>
                  <a:latin typeface="Calibri" panose="020F0502020204030204" pitchFamily="34" charset="0"/>
                  <a:cs typeface="Calibri" panose="020F0502020204030204" pitchFamily="34" charset="0"/>
                </a:rPr>
                <a:t>y</a:t>
              </a:r>
              <a:r>
                <a:rPr lang="en-US" sz="2000" i="1" baseline="-25000" dirty="0" err="1">
                  <a:solidFill>
                    <a:srgbClr val="00B050"/>
                  </a:solidFill>
                  <a:latin typeface="Calibri" panose="020F0502020204030204" pitchFamily="34" charset="0"/>
                  <a:cs typeface="Calibri" panose="020F0502020204030204" pitchFamily="34" charset="0"/>
                </a:rPr>
                <a:t>k</a:t>
              </a:r>
              <a:endParaRPr lang="en-US" sz="2000" i="1" baseline="-25000" dirty="0">
                <a:solidFill>
                  <a:srgbClr val="00B050"/>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8481948-E89F-234A-A2CB-5210BC96FBB2}"/>
              </a:ext>
            </a:extLst>
          </p:cNvPr>
          <p:cNvSpPr txBox="1"/>
          <p:nvPr/>
        </p:nvSpPr>
        <p:spPr>
          <a:xfrm>
            <a:off x="8162526" y="4094571"/>
            <a:ext cx="3965421" cy="1631216"/>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solidFill>
                  <a:srgbClr val="7030A0"/>
                </a:solidFill>
                <a:latin typeface="Calibri" panose="020F0502020204030204" pitchFamily="34" charset="0"/>
                <a:cs typeface="Calibri" panose="020F0502020204030204" pitchFamily="34" charset="0"/>
              </a:rPr>
              <a:t>Whole atmosphere.</a:t>
            </a:r>
          </a:p>
          <a:p>
            <a:pPr marL="285750" indent="-285750">
              <a:buFont typeface="Courier New" panose="02070309020205020404" pitchFamily="49" charset="0"/>
              <a:buChar char="o"/>
            </a:pPr>
            <a:r>
              <a:rPr lang="en-US" sz="2000" dirty="0">
                <a:solidFill>
                  <a:srgbClr val="7030A0"/>
                </a:solidFill>
                <a:latin typeface="Calibri" panose="020F0502020204030204" pitchFamily="34" charset="0"/>
                <a:cs typeface="Calibri" panose="020F0502020204030204" pitchFamily="34" charset="0"/>
              </a:rPr>
              <a:t>Balanced.</a:t>
            </a:r>
          </a:p>
          <a:p>
            <a:pPr marL="285750" indent="-285750">
              <a:buFont typeface="Courier New" panose="02070309020205020404" pitchFamily="49" charset="0"/>
              <a:buChar char="o"/>
            </a:pPr>
            <a:r>
              <a:rPr lang="en-US" sz="2000" dirty="0">
                <a:solidFill>
                  <a:srgbClr val="7030A0"/>
                </a:solidFill>
                <a:latin typeface="Calibri" panose="020F0502020204030204" pitchFamily="34" charset="0"/>
                <a:cs typeface="Calibri" panose="020F0502020204030204" pitchFamily="34" charset="0"/>
              </a:rPr>
              <a:t>But error details not well known.</a:t>
            </a:r>
          </a:p>
          <a:p>
            <a:pPr marL="285750" indent="-285750">
              <a:buFont typeface="Courier New" panose="02070309020205020404" pitchFamily="49" charset="0"/>
              <a:buChar char="o"/>
            </a:pPr>
            <a:r>
              <a:rPr lang="en-US" sz="2000" dirty="0">
                <a:solidFill>
                  <a:schemeClr val="accent6">
                    <a:lumMod val="75000"/>
                  </a:schemeClr>
                </a:solidFill>
                <a:latin typeface="Calibri" panose="020F0502020204030204" pitchFamily="34" charset="0"/>
                <a:cs typeface="Calibri" panose="020F0502020204030204" pitchFamily="34" charset="0"/>
              </a:rPr>
              <a:t>Small, well described errors.</a:t>
            </a:r>
          </a:p>
          <a:p>
            <a:pPr marL="285750" indent="-285750">
              <a:buFont typeface="Courier New" panose="02070309020205020404" pitchFamily="49" charset="0"/>
              <a:buChar char="o"/>
            </a:pPr>
            <a:r>
              <a:rPr lang="en-US" sz="2000" dirty="0">
                <a:solidFill>
                  <a:schemeClr val="accent6">
                    <a:lumMod val="75000"/>
                  </a:schemeClr>
                </a:solidFill>
                <a:latin typeface="Calibri" panose="020F0502020204030204" pitchFamily="34" charset="0"/>
                <a:cs typeface="Calibri" panose="020F0502020204030204" pitchFamily="34" charset="0"/>
              </a:rPr>
              <a:t>But under representative ~150/1.</a:t>
            </a:r>
          </a:p>
        </p:txBody>
      </p:sp>
      <p:sp>
        <p:nvSpPr>
          <p:cNvPr id="5" name="TextBox 4">
            <a:extLst>
              <a:ext uri="{FF2B5EF4-FFF2-40B4-BE49-F238E27FC236}">
                <a16:creationId xmlns:a16="http://schemas.microsoft.com/office/drawing/2014/main" id="{8570A014-A832-6D46-AD92-8DFB60F086C9}"/>
              </a:ext>
            </a:extLst>
          </p:cNvPr>
          <p:cNvSpPr txBox="1"/>
          <p:nvPr/>
        </p:nvSpPr>
        <p:spPr>
          <a:xfrm>
            <a:off x="838199" y="1403958"/>
            <a:ext cx="6677026" cy="1631216"/>
          </a:xfrm>
          <a:prstGeom prst="rect">
            <a:avLst/>
          </a:prstGeom>
          <a:noFill/>
        </p:spPr>
        <p:txBody>
          <a:bodyPr wrap="square" rtlCol="0">
            <a:spAutoFit/>
          </a:bodyPr>
          <a:lstStyle/>
          <a:p>
            <a:r>
              <a:rPr lang="en-US" sz="2000" b="1" dirty="0">
                <a:solidFill>
                  <a:schemeClr val="bg2">
                    <a:lumMod val="10000"/>
                  </a:schemeClr>
                </a:solidFill>
                <a:latin typeface="Calibri" panose="020F0502020204030204" pitchFamily="34" charset="0"/>
                <a:cs typeface="Calibri" panose="020F0502020204030204" pitchFamily="34" charset="0"/>
              </a:rPr>
              <a:t>In data assimilation we essentially need to balance two pieces of information to produce a new ‘best guess’ of the current atmospheric state </a:t>
            </a:r>
            <a:r>
              <a:rPr lang="en-US" sz="2000" b="1" i="1" dirty="0">
                <a:solidFill>
                  <a:schemeClr val="bg2">
                    <a:lumMod val="10000"/>
                  </a:schemeClr>
                </a:solidFill>
                <a:latin typeface="Calibri" panose="020F0502020204030204" pitchFamily="34" charset="0"/>
                <a:cs typeface="Calibri" panose="020F0502020204030204" pitchFamily="34" charset="0"/>
              </a:rPr>
              <a:t>x</a:t>
            </a:r>
            <a:r>
              <a:rPr lang="en-US" sz="2000" b="1" i="1" baseline="-25000" dirty="0">
                <a:solidFill>
                  <a:schemeClr val="bg2">
                    <a:lumMod val="10000"/>
                  </a:schemeClr>
                </a:solidFill>
                <a:latin typeface="Calibri" panose="020F0502020204030204" pitchFamily="34" charset="0"/>
                <a:cs typeface="Calibri" panose="020F0502020204030204" pitchFamily="34" charset="0"/>
              </a:rPr>
              <a:t>0</a:t>
            </a:r>
            <a:r>
              <a:rPr lang="en-US" sz="2000" b="1" dirty="0">
                <a:solidFill>
                  <a:schemeClr val="bg2">
                    <a:lumMod val="10000"/>
                  </a:schemeClr>
                </a:solidFill>
                <a:latin typeface="Calibri" panose="020F0502020204030204" pitchFamily="34" charset="0"/>
                <a:cs typeface="Calibri" panose="020F0502020204030204" pitchFamily="34" charset="0"/>
              </a:rPr>
              <a:t>, winds, temperature etc.</a:t>
            </a:r>
          </a:p>
          <a:p>
            <a:endParaRPr lang="en-US" sz="2000" dirty="0">
              <a:solidFill>
                <a:schemeClr val="bg2">
                  <a:lumMod val="10000"/>
                </a:schemeClr>
              </a:solidFill>
              <a:latin typeface="Calibri" panose="020F0502020204030204" pitchFamily="34" charset="0"/>
              <a:cs typeface="Calibri" panose="020F0502020204030204" pitchFamily="34" charset="0"/>
            </a:endParaRPr>
          </a:p>
          <a:p>
            <a:r>
              <a:rPr lang="en-US" sz="2000" dirty="0">
                <a:solidFill>
                  <a:schemeClr val="bg2">
                    <a:lumMod val="10000"/>
                  </a:schemeClr>
                </a:solidFill>
                <a:latin typeface="Calibri" panose="020F0502020204030204" pitchFamily="34" charset="0"/>
                <a:cs typeface="Calibri" panose="020F0502020204030204" pitchFamily="34" charset="0"/>
              </a:rPr>
              <a:t>This is achieved by minimizing a cost function:</a:t>
            </a:r>
          </a:p>
        </p:txBody>
      </p:sp>
      <p:sp>
        <p:nvSpPr>
          <p:cNvPr id="14" name="TextBox 13">
            <a:extLst>
              <a:ext uri="{FF2B5EF4-FFF2-40B4-BE49-F238E27FC236}">
                <a16:creationId xmlns:a16="http://schemas.microsoft.com/office/drawing/2014/main" id="{CFA5B6E7-A24F-D24C-8949-069585187378}"/>
              </a:ext>
            </a:extLst>
          </p:cNvPr>
          <p:cNvSpPr txBox="1"/>
          <p:nvPr/>
        </p:nvSpPr>
        <p:spPr>
          <a:xfrm>
            <a:off x="838200" y="4631867"/>
            <a:ext cx="2065374" cy="400110"/>
          </a:xfrm>
          <a:prstGeom prst="rect">
            <a:avLst/>
          </a:prstGeom>
          <a:noFill/>
        </p:spPr>
        <p:txBody>
          <a:bodyPr wrap="none" rtlCol="0">
            <a:spAutoFit/>
          </a:bodyPr>
          <a:lstStyle/>
          <a:p>
            <a:r>
              <a:rPr lang="en-US" sz="2000" dirty="0">
                <a:solidFill>
                  <a:schemeClr val="bg2">
                    <a:lumMod val="10000"/>
                  </a:schemeClr>
                </a:solidFill>
                <a:latin typeface="Calibri" panose="020F0502020204030204" pitchFamily="34" charset="0"/>
                <a:cs typeface="Calibri" panose="020F0502020204030204" pitchFamily="34" charset="0"/>
              </a:rPr>
              <a:t>Using its gradient:</a:t>
            </a:r>
          </a:p>
        </p:txBody>
      </p:sp>
      <p:pic>
        <p:nvPicPr>
          <p:cNvPr id="10" name="Picture 9">
            <a:extLst>
              <a:ext uri="{FF2B5EF4-FFF2-40B4-BE49-F238E27FC236}">
                <a16:creationId xmlns:a16="http://schemas.microsoft.com/office/drawing/2014/main" id="{263D921D-E914-1043-BCDE-47EE07C9924D}"/>
              </a:ext>
            </a:extLst>
          </p:cNvPr>
          <p:cNvPicPr>
            <a:picLocks noChangeAspect="1"/>
          </p:cNvPicPr>
          <p:nvPr/>
        </p:nvPicPr>
        <p:blipFill>
          <a:blip r:embed="rId4"/>
          <a:stretch>
            <a:fillRect/>
          </a:stretch>
        </p:blipFill>
        <p:spPr>
          <a:xfrm>
            <a:off x="1130174" y="3134276"/>
            <a:ext cx="6591300" cy="1244600"/>
          </a:xfrm>
          <a:prstGeom prst="rect">
            <a:avLst/>
          </a:prstGeom>
        </p:spPr>
      </p:pic>
      <p:pic>
        <p:nvPicPr>
          <p:cNvPr id="12" name="Picture 11">
            <a:extLst>
              <a:ext uri="{FF2B5EF4-FFF2-40B4-BE49-F238E27FC236}">
                <a16:creationId xmlns:a16="http://schemas.microsoft.com/office/drawing/2014/main" id="{768B79AC-98DF-5840-AC77-D4A60271B124}"/>
              </a:ext>
            </a:extLst>
          </p:cNvPr>
          <p:cNvPicPr>
            <a:picLocks noChangeAspect="1"/>
          </p:cNvPicPr>
          <p:nvPr/>
        </p:nvPicPr>
        <p:blipFill>
          <a:blip r:embed="rId5"/>
          <a:stretch>
            <a:fillRect/>
          </a:stretch>
        </p:blipFill>
        <p:spPr>
          <a:xfrm>
            <a:off x="1130174" y="5148811"/>
            <a:ext cx="6959600" cy="673100"/>
          </a:xfrm>
          <a:prstGeom prst="rect">
            <a:avLst/>
          </a:prstGeom>
        </p:spPr>
      </p:pic>
      <p:sp>
        <p:nvSpPr>
          <p:cNvPr id="16" name="TextBox 15">
            <a:extLst>
              <a:ext uri="{FF2B5EF4-FFF2-40B4-BE49-F238E27FC236}">
                <a16:creationId xmlns:a16="http://schemas.microsoft.com/office/drawing/2014/main" id="{D2A7D698-892E-F148-89B7-A4F0435C5BDE}"/>
              </a:ext>
            </a:extLst>
          </p:cNvPr>
          <p:cNvSpPr txBox="1"/>
          <p:nvPr/>
        </p:nvSpPr>
        <p:spPr>
          <a:xfrm>
            <a:off x="5663830" y="5784857"/>
            <a:ext cx="2314288" cy="400110"/>
          </a:xfrm>
          <a:prstGeom prst="rect">
            <a:avLst/>
          </a:prstGeom>
          <a:noFill/>
        </p:spPr>
        <p:txBody>
          <a:bodyPr wrap="none" rtlCol="0">
            <a:spAutoFit/>
          </a:bodyPr>
          <a:lstStyle/>
          <a:p>
            <a:r>
              <a:rPr lang="en-US" sz="2000" dirty="0">
                <a:solidFill>
                  <a:srgbClr val="FF0000"/>
                </a:solidFill>
                <a:latin typeface="Calibri" panose="020F0502020204030204" pitchFamily="34" charset="0"/>
                <a:cs typeface="Calibri" panose="020F0502020204030204" pitchFamily="34" charset="0"/>
              </a:rPr>
              <a:t>adjoint of the model</a:t>
            </a:r>
          </a:p>
        </p:txBody>
      </p:sp>
      <p:cxnSp>
        <p:nvCxnSpPr>
          <p:cNvPr id="18" name="Straight Arrow Connector 17">
            <a:extLst>
              <a:ext uri="{FF2B5EF4-FFF2-40B4-BE49-F238E27FC236}">
                <a16:creationId xmlns:a16="http://schemas.microsoft.com/office/drawing/2014/main" id="{72370EA2-D561-894C-8704-EB757C3BD588}"/>
              </a:ext>
            </a:extLst>
          </p:cNvPr>
          <p:cNvCxnSpPr>
            <a:cxnSpLocks/>
            <a:stCxn id="16" idx="1"/>
          </p:cNvCxnSpPr>
          <p:nvPr/>
        </p:nvCxnSpPr>
        <p:spPr>
          <a:xfrm flipH="1" flipV="1">
            <a:off x="5168348" y="5670030"/>
            <a:ext cx="495482" cy="3148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96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41B-35F4-8140-AF27-ACB6764A5404}"/>
              </a:ext>
            </a:extLst>
          </p:cNvPr>
          <p:cNvSpPr>
            <a:spLocks noGrp="1"/>
          </p:cNvSpPr>
          <p:nvPr>
            <p:ph type="title"/>
          </p:nvPr>
        </p:nvSpPr>
        <p:spPr/>
        <p:txBody>
          <a:bodyPr>
            <a:normAutofit/>
          </a:bodyPr>
          <a:lstStyle/>
          <a:p>
            <a:r>
              <a:rPr lang="en-US" dirty="0"/>
              <a:t>Adjoint: check-pointing vs re-calculation </a:t>
            </a:r>
          </a:p>
        </p:txBody>
      </p:sp>
      <p:sp>
        <p:nvSpPr>
          <p:cNvPr id="6" name="Rectangle 5">
            <a:extLst>
              <a:ext uri="{FF2B5EF4-FFF2-40B4-BE49-F238E27FC236}">
                <a16:creationId xmlns:a16="http://schemas.microsoft.com/office/drawing/2014/main" id="{53D47149-A213-134A-A1B0-F725178576E4}"/>
              </a:ext>
            </a:extLst>
          </p:cNvPr>
          <p:cNvSpPr/>
          <p:nvPr/>
        </p:nvSpPr>
        <p:spPr>
          <a:xfrm>
            <a:off x="954157"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823C8F-7DC7-4F4E-A1B2-54002A3FB3B8}"/>
              </a:ext>
            </a:extLst>
          </p:cNvPr>
          <p:cNvSpPr/>
          <p:nvPr/>
        </p:nvSpPr>
        <p:spPr>
          <a:xfrm>
            <a:off x="1769166"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76828C-13E4-F049-8E41-A5EE9DE6A84E}"/>
              </a:ext>
            </a:extLst>
          </p:cNvPr>
          <p:cNvSpPr/>
          <p:nvPr/>
        </p:nvSpPr>
        <p:spPr>
          <a:xfrm>
            <a:off x="2584175"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32C8EA-76D6-CB4F-99DC-32F971873FC5}"/>
              </a:ext>
            </a:extLst>
          </p:cNvPr>
          <p:cNvSpPr/>
          <p:nvPr/>
        </p:nvSpPr>
        <p:spPr>
          <a:xfrm>
            <a:off x="3399184"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0E4630-E9F4-F442-8AA2-2CB87708A3AC}"/>
              </a:ext>
            </a:extLst>
          </p:cNvPr>
          <p:cNvSpPr/>
          <p:nvPr/>
        </p:nvSpPr>
        <p:spPr>
          <a:xfrm>
            <a:off x="4214193"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7A236F-52D7-924A-9623-D69C3E425738}"/>
              </a:ext>
            </a:extLst>
          </p:cNvPr>
          <p:cNvSpPr/>
          <p:nvPr/>
        </p:nvSpPr>
        <p:spPr>
          <a:xfrm>
            <a:off x="5029202"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FA9D7D-6626-3B45-90C5-9C5A52026B21}"/>
              </a:ext>
            </a:extLst>
          </p:cNvPr>
          <p:cNvSpPr/>
          <p:nvPr/>
        </p:nvSpPr>
        <p:spPr>
          <a:xfrm>
            <a:off x="5844211"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F8990F-08E9-E348-B253-9DA8ED39E7E3}"/>
              </a:ext>
            </a:extLst>
          </p:cNvPr>
          <p:cNvSpPr/>
          <p:nvPr/>
        </p:nvSpPr>
        <p:spPr>
          <a:xfrm>
            <a:off x="6659220"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A59611-D24A-CD48-A9C0-3262759E9526}"/>
              </a:ext>
            </a:extLst>
          </p:cNvPr>
          <p:cNvSpPr/>
          <p:nvPr/>
        </p:nvSpPr>
        <p:spPr>
          <a:xfrm>
            <a:off x="7474229"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FF453-3379-1C4B-8A69-5B4D996E2C76}"/>
              </a:ext>
            </a:extLst>
          </p:cNvPr>
          <p:cNvSpPr/>
          <p:nvPr/>
        </p:nvSpPr>
        <p:spPr>
          <a:xfrm>
            <a:off x="8289239"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5226FE9-DDF6-764E-84B6-193CABEC2C23}"/>
              </a:ext>
            </a:extLst>
          </p:cNvPr>
          <p:cNvSpPr/>
          <p:nvPr/>
        </p:nvSpPr>
        <p:spPr>
          <a:xfrm>
            <a:off x="9104248"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4EA1E5-88CF-3B4B-AAD7-27C5409BEC9A}"/>
              </a:ext>
            </a:extLst>
          </p:cNvPr>
          <p:cNvSpPr/>
          <p:nvPr/>
        </p:nvSpPr>
        <p:spPr>
          <a:xfrm>
            <a:off x="9919257"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963007C-84B9-7945-A3A4-A95459A55A7D}"/>
              </a:ext>
            </a:extLst>
          </p:cNvPr>
          <p:cNvSpPr txBox="1"/>
          <p:nvPr/>
        </p:nvSpPr>
        <p:spPr>
          <a:xfrm>
            <a:off x="874645" y="1411358"/>
            <a:ext cx="2080591" cy="461665"/>
          </a:xfrm>
          <a:prstGeom prst="rect">
            <a:avLst/>
          </a:prstGeom>
          <a:noFill/>
          <a:ln>
            <a:solidFill>
              <a:schemeClr val="accent6">
                <a:lumMod val="75000"/>
              </a:schemeClr>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Forward sweep</a:t>
            </a:r>
          </a:p>
        </p:txBody>
      </p:sp>
      <p:sp>
        <p:nvSpPr>
          <p:cNvPr id="20" name="Rectangle 19">
            <a:extLst>
              <a:ext uri="{FF2B5EF4-FFF2-40B4-BE49-F238E27FC236}">
                <a16:creationId xmlns:a16="http://schemas.microsoft.com/office/drawing/2014/main" id="{E3E6B7F1-DEA4-284D-AC0A-0ADECB7FF7CB}"/>
              </a:ext>
            </a:extLst>
          </p:cNvPr>
          <p:cNvSpPr/>
          <p:nvPr/>
        </p:nvSpPr>
        <p:spPr>
          <a:xfrm>
            <a:off x="954157"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89FB69-F7F8-6446-8A60-3A2F9D59155F}"/>
              </a:ext>
            </a:extLst>
          </p:cNvPr>
          <p:cNvSpPr/>
          <p:nvPr/>
        </p:nvSpPr>
        <p:spPr>
          <a:xfrm>
            <a:off x="1769166"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820C44-F1BA-E04A-87C0-CD77B1ABF399}"/>
              </a:ext>
            </a:extLst>
          </p:cNvPr>
          <p:cNvSpPr/>
          <p:nvPr/>
        </p:nvSpPr>
        <p:spPr>
          <a:xfrm>
            <a:off x="2584175"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2C40CB-3FC9-CF43-AFB9-1AD4251295D0}"/>
              </a:ext>
            </a:extLst>
          </p:cNvPr>
          <p:cNvSpPr/>
          <p:nvPr/>
        </p:nvSpPr>
        <p:spPr>
          <a:xfrm>
            <a:off x="3399184"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E371C6-F362-A649-833C-921D38696EE2}"/>
              </a:ext>
            </a:extLst>
          </p:cNvPr>
          <p:cNvSpPr/>
          <p:nvPr/>
        </p:nvSpPr>
        <p:spPr>
          <a:xfrm>
            <a:off x="4214193"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717FD9-0E12-B642-9627-5E813C2E0EFB}"/>
              </a:ext>
            </a:extLst>
          </p:cNvPr>
          <p:cNvSpPr/>
          <p:nvPr/>
        </p:nvSpPr>
        <p:spPr>
          <a:xfrm>
            <a:off x="5029202"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927A03-F668-9E40-83E6-73391EA743FE}"/>
              </a:ext>
            </a:extLst>
          </p:cNvPr>
          <p:cNvSpPr/>
          <p:nvPr/>
        </p:nvSpPr>
        <p:spPr>
          <a:xfrm>
            <a:off x="5844211"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2BE62B-AED5-8C45-B489-6E66CFE37A9E}"/>
              </a:ext>
            </a:extLst>
          </p:cNvPr>
          <p:cNvSpPr/>
          <p:nvPr/>
        </p:nvSpPr>
        <p:spPr>
          <a:xfrm>
            <a:off x="6659220"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519E8E1-0683-4E4A-B131-10B7022F278E}"/>
              </a:ext>
            </a:extLst>
          </p:cNvPr>
          <p:cNvSpPr/>
          <p:nvPr/>
        </p:nvSpPr>
        <p:spPr>
          <a:xfrm>
            <a:off x="7474229"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706CAC5-C078-044A-8228-08794CE90E5B}"/>
              </a:ext>
            </a:extLst>
          </p:cNvPr>
          <p:cNvSpPr/>
          <p:nvPr/>
        </p:nvSpPr>
        <p:spPr>
          <a:xfrm>
            <a:off x="8289239"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FAB4B89-9BE1-5A48-A218-7C3CD82D992B}"/>
              </a:ext>
            </a:extLst>
          </p:cNvPr>
          <p:cNvSpPr/>
          <p:nvPr/>
        </p:nvSpPr>
        <p:spPr>
          <a:xfrm>
            <a:off x="9104248"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79E8E9F-778A-384D-8F61-A289DCD34599}"/>
              </a:ext>
            </a:extLst>
          </p:cNvPr>
          <p:cNvSpPr/>
          <p:nvPr/>
        </p:nvSpPr>
        <p:spPr>
          <a:xfrm>
            <a:off x="9919257" y="4891026"/>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65B8974-F965-4B48-8684-405C269C7F27}"/>
              </a:ext>
            </a:extLst>
          </p:cNvPr>
          <p:cNvCxnSpPr>
            <a:cxnSpLocks/>
          </p:cNvCxnSpPr>
          <p:nvPr/>
        </p:nvCxnSpPr>
        <p:spPr>
          <a:xfrm>
            <a:off x="2176670"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ight Triangle 45">
            <a:extLst>
              <a:ext uri="{FF2B5EF4-FFF2-40B4-BE49-F238E27FC236}">
                <a16:creationId xmlns:a16="http://schemas.microsoft.com/office/drawing/2014/main" id="{3D0CBD09-BF41-0043-8B30-5EE6A7D1937F}"/>
              </a:ext>
            </a:extLst>
          </p:cNvPr>
          <p:cNvSpPr/>
          <p:nvPr/>
        </p:nvSpPr>
        <p:spPr>
          <a:xfrm rot="10800000">
            <a:off x="954156" y="3311959"/>
            <a:ext cx="9685687" cy="84886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79ABD39C-7052-8A41-893B-DEFBD44387F7}"/>
              </a:ext>
            </a:extLst>
          </p:cNvPr>
          <p:cNvCxnSpPr>
            <a:cxnSpLocks/>
          </p:cNvCxnSpPr>
          <p:nvPr/>
        </p:nvCxnSpPr>
        <p:spPr>
          <a:xfrm>
            <a:off x="1364974"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1B01D3D-0B91-7341-ADA1-3EFCCCB76D3A}"/>
              </a:ext>
            </a:extLst>
          </p:cNvPr>
          <p:cNvCxnSpPr>
            <a:cxnSpLocks/>
          </p:cNvCxnSpPr>
          <p:nvPr/>
        </p:nvCxnSpPr>
        <p:spPr>
          <a:xfrm>
            <a:off x="3766932"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87E6B56-C8CA-A54B-9EB5-D4CA5C7EEF2F}"/>
              </a:ext>
            </a:extLst>
          </p:cNvPr>
          <p:cNvCxnSpPr>
            <a:cxnSpLocks/>
          </p:cNvCxnSpPr>
          <p:nvPr/>
        </p:nvCxnSpPr>
        <p:spPr>
          <a:xfrm>
            <a:off x="2955236"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3D61A87-F0B6-0D41-BF34-6D7A5FB040B2}"/>
              </a:ext>
            </a:extLst>
          </p:cNvPr>
          <p:cNvCxnSpPr>
            <a:cxnSpLocks/>
          </p:cNvCxnSpPr>
          <p:nvPr/>
        </p:nvCxnSpPr>
        <p:spPr>
          <a:xfrm>
            <a:off x="5436706"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39EB44-492A-984D-B819-6E867FB583AB}"/>
              </a:ext>
            </a:extLst>
          </p:cNvPr>
          <p:cNvCxnSpPr>
            <a:cxnSpLocks/>
          </p:cNvCxnSpPr>
          <p:nvPr/>
        </p:nvCxnSpPr>
        <p:spPr>
          <a:xfrm>
            <a:off x="4625010"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A8937CE-B10A-244F-B224-F29360611F25}"/>
              </a:ext>
            </a:extLst>
          </p:cNvPr>
          <p:cNvCxnSpPr>
            <a:cxnSpLocks/>
          </p:cNvCxnSpPr>
          <p:nvPr/>
        </p:nvCxnSpPr>
        <p:spPr>
          <a:xfrm>
            <a:off x="7066725"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F262C55-946C-5343-80CF-8762FFC01EA2}"/>
              </a:ext>
            </a:extLst>
          </p:cNvPr>
          <p:cNvCxnSpPr>
            <a:cxnSpLocks/>
          </p:cNvCxnSpPr>
          <p:nvPr/>
        </p:nvCxnSpPr>
        <p:spPr>
          <a:xfrm>
            <a:off x="6255029"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EB7950F-25DA-1E45-B362-E366AAE290F0}"/>
              </a:ext>
            </a:extLst>
          </p:cNvPr>
          <p:cNvCxnSpPr>
            <a:cxnSpLocks/>
          </p:cNvCxnSpPr>
          <p:nvPr/>
        </p:nvCxnSpPr>
        <p:spPr>
          <a:xfrm>
            <a:off x="8656987"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351EA93-97F2-8749-8B69-A56EC4754C56}"/>
              </a:ext>
            </a:extLst>
          </p:cNvPr>
          <p:cNvCxnSpPr>
            <a:cxnSpLocks/>
          </p:cNvCxnSpPr>
          <p:nvPr/>
        </p:nvCxnSpPr>
        <p:spPr>
          <a:xfrm>
            <a:off x="7845291"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A5096F8-C6B9-3144-9711-471D3783AF47}"/>
              </a:ext>
            </a:extLst>
          </p:cNvPr>
          <p:cNvCxnSpPr>
            <a:cxnSpLocks/>
          </p:cNvCxnSpPr>
          <p:nvPr/>
        </p:nvCxnSpPr>
        <p:spPr>
          <a:xfrm>
            <a:off x="10326761"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1014A88-4121-4344-A56F-EF18FBFA455A}"/>
              </a:ext>
            </a:extLst>
          </p:cNvPr>
          <p:cNvCxnSpPr>
            <a:cxnSpLocks/>
          </p:cNvCxnSpPr>
          <p:nvPr/>
        </p:nvCxnSpPr>
        <p:spPr>
          <a:xfrm>
            <a:off x="9515065" y="2345635"/>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D7C28FA-2149-3349-A68B-53C580C18DDD}"/>
              </a:ext>
            </a:extLst>
          </p:cNvPr>
          <p:cNvCxnSpPr>
            <a:cxnSpLocks/>
          </p:cNvCxnSpPr>
          <p:nvPr/>
        </p:nvCxnSpPr>
        <p:spPr>
          <a:xfrm>
            <a:off x="2176670"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23C804A-E0FC-9D45-8186-65A56AEF3954}"/>
              </a:ext>
            </a:extLst>
          </p:cNvPr>
          <p:cNvCxnSpPr>
            <a:cxnSpLocks/>
          </p:cNvCxnSpPr>
          <p:nvPr/>
        </p:nvCxnSpPr>
        <p:spPr>
          <a:xfrm>
            <a:off x="1364974"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9517CD7-18D0-644C-A3D6-7DFDE1AF55F7}"/>
              </a:ext>
            </a:extLst>
          </p:cNvPr>
          <p:cNvCxnSpPr>
            <a:cxnSpLocks/>
          </p:cNvCxnSpPr>
          <p:nvPr/>
        </p:nvCxnSpPr>
        <p:spPr>
          <a:xfrm>
            <a:off x="3766932"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418F8A3-C52F-7E4F-BF47-1867C49F0221}"/>
              </a:ext>
            </a:extLst>
          </p:cNvPr>
          <p:cNvCxnSpPr>
            <a:cxnSpLocks/>
          </p:cNvCxnSpPr>
          <p:nvPr/>
        </p:nvCxnSpPr>
        <p:spPr>
          <a:xfrm>
            <a:off x="2955236"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24D988B-6920-A046-B24D-8EB3FB47AC4F}"/>
              </a:ext>
            </a:extLst>
          </p:cNvPr>
          <p:cNvCxnSpPr>
            <a:cxnSpLocks/>
          </p:cNvCxnSpPr>
          <p:nvPr/>
        </p:nvCxnSpPr>
        <p:spPr>
          <a:xfrm>
            <a:off x="5436706"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40412DF-7B25-9146-9A3E-DBF72AC8FB86}"/>
              </a:ext>
            </a:extLst>
          </p:cNvPr>
          <p:cNvCxnSpPr>
            <a:cxnSpLocks/>
          </p:cNvCxnSpPr>
          <p:nvPr/>
        </p:nvCxnSpPr>
        <p:spPr>
          <a:xfrm>
            <a:off x="4625010"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CC132D5-AA28-644B-9D44-0E5FB30A1A32}"/>
              </a:ext>
            </a:extLst>
          </p:cNvPr>
          <p:cNvCxnSpPr>
            <a:cxnSpLocks/>
          </p:cNvCxnSpPr>
          <p:nvPr/>
        </p:nvCxnSpPr>
        <p:spPr>
          <a:xfrm>
            <a:off x="7066725"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0EF2942-5407-3144-B302-4CE1CD9A3E94}"/>
              </a:ext>
            </a:extLst>
          </p:cNvPr>
          <p:cNvCxnSpPr>
            <a:cxnSpLocks/>
          </p:cNvCxnSpPr>
          <p:nvPr/>
        </p:nvCxnSpPr>
        <p:spPr>
          <a:xfrm>
            <a:off x="6255029"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8CD15F-DDC4-8948-B374-DB9CDE541491}"/>
              </a:ext>
            </a:extLst>
          </p:cNvPr>
          <p:cNvCxnSpPr>
            <a:cxnSpLocks/>
          </p:cNvCxnSpPr>
          <p:nvPr/>
        </p:nvCxnSpPr>
        <p:spPr>
          <a:xfrm>
            <a:off x="8656987"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1182B8C-B4A2-1544-966B-950F15645EE1}"/>
              </a:ext>
            </a:extLst>
          </p:cNvPr>
          <p:cNvCxnSpPr>
            <a:cxnSpLocks/>
          </p:cNvCxnSpPr>
          <p:nvPr/>
        </p:nvCxnSpPr>
        <p:spPr>
          <a:xfrm>
            <a:off x="7845291"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8E05194-026A-0148-BEFF-FACB35429AF8}"/>
              </a:ext>
            </a:extLst>
          </p:cNvPr>
          <p:cNvCxnSpPr>
            <a:cxnSpLocks/>
          </p:cNvCxnSpPr>
          <p:nvPr/>
        </p:nvCxnSpPr>
        <p:spPr>
          <a:xfrm>
            <a:off x="10326761"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B9C39A6-9EAF-C94C-AC09-8724B2626C64}"/>
              </a:ext>
            </a:extLst>
          </p:cNvPr>
          <p:cNvCxnSpPr>
            <a:cxnSpLocks/>
          </p:cNvCxnSpPr>
          <p:nvPr/>
        </p:nvCxnSpPr>
        <p:spPr>
          <a:xfrm>
            <a:off x="9515065" y="4089427"/>
            <a:ext cx="0" cy="993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08F1E8F-4D5C-DB43-9129-D0595F4FC072}"/>
              </a:ext>
            </a:extLst>
          </p:cNvPr>
          <p:cNvSpPr txBox="1"/>
          <p:nvPr/>
        </p:nvSpPr>
        <p:spPr>
          <a:xfrm>
            <a:off x="8289238" y="5764805"/>
            <a:ext cx="2350606" cy="461665"/>
          </a:xfrm>
          <a:prstGeom prst="rect">
            <a:avLst/>
          </a:prstGeom>
          <a:noFill/>
          <a:ln>
            <a:solidFill>
              <a:schemeClr val="accent6">
                <a:lumMod val="75000"/>
              </a:schemeClr>
            </a:solidFill>
          </a:ln>
        </p:spPr>
        <p:txBody>
          <a:bodyPr wrap="square" rtlCol="0">
            <a:spAutoFit/>
          </a:bodyPr>
          <a:lstStyle/>
          <a:p>
            <a:pPr algn="r"/>
            <a:r>
              <a:rPr lang="en-US" sz="2400" dirty="0">
                <a:solidFill>
                  <a:schemeClr val="bg2">
                    <a:lumMod val="10000"/>
                  </a:schemeClr>
                </a:solidFill>
                <a:latin typeface="Calibri" panose="020F0502020204030204" pitchFamily="34" charset="0"/>
                <a:cs typeface="Calibri" panose="020F0502020204030204" pitchFamily="34" charset="0"/>
              </a:rPr>
              <a:t>Backward sweep</a:t>
            </a:r>
          </a:p>
        </p:txBody>
      </p:sp>
      <p:sp>
        <p:nvSpPr>
          <p:cNvPr id="72" name="Right Arrow 71">
            <a:extLst>
              <a:ext uri="{FF2B5EF4-FFF2-40B4-BE49-F238E27FC236}">
                <a16:creationId xmlns:a16="http://schemas.microsoft.com/office/drawing/2014/main" id="{4BED2D1B-896E-3E44-AD77-CD8CF02B64C8}"/>
              </a:ext>
            </a:extLst>
          </p:cNvPr>
          <p:cNvSpPr/>
          <p:nvPr/>
        </p:nvSpPr>
        <p:spPr>
          <a:xfrm rot="10800000">
            <a:off x="954157" y="5435251"/>
            <a:ext cx="9655868" cy="25090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a:extLst>
              <a:ext uri="{FF2B5EF4-FFF2-40B4-BE49-F238E27FC236}">
                <a16:creationId xmlns:a16="http://schemas.microsoft.com/office/drawing/2014/main" id="{7C87ABCC-14B3-1649-AC77-22D3FDAAEF2E}"/>
              </a:ext>
            </a:extLst>
          </p:cNvPr>
          <p:cNvSpPr/>
          <p:nvPr/>
        </p:nvSpPr>
        <p:spPr>
          <a:xfrm>
            <a:off x="983976" y="1857986"/>
            <a:ext cx="9655868" cy="25090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B94553C8-D6A3-C446-900E-54FB826FF26F}"/>
              </a:ext>
            </a:extLst>
          </p:cNvPr>
          <p:cNvSpPr txBox="1"/>
          <p:nvPr/>
        </p:nvSpPr>
        <p:spPr>
          <a:xfrm rot="272189">
            <a:off x="7118905" y="3434597"/>
            <a:ext cx="3970684" cy="523220"/>
          </a:xfrm>
          <a:prstGeom prst="rect">
            <a:avLst/>
          </a:prstGeom>
          <a:noFill/>
        </p:spPr>
        <p:txBody>
          <a:bodyPr wrap="square" rtlCol="0">
            <a:spAutoFit/>
          </a:bodyPr>
          <a:lstStyle/>
          <a:p>
            <a:pPr algn="l"/>
            <a:r>
              <a:rPr lang="en-US" sz="2800" dirty="0">
                <a:solidFill>
                  <a:schemeClr val="bg1"/>
                </a:solidFill>
                <a:latin typeface="Calibri" panose="020F0502020204030204" pitchFamily="34" charset="0"/>
                <a:cs typeface="Calibri" panose="020F0502020204030204" pitchFamily="34" charset="0"/>
              </a:rPr>
              <a:t>MEMORY FOOTPRINT</a:t>
            </a:r>
          </a:p>
        </p:txBody>
      </p:sp>
    </p:spTree>
    <p:extLst>
      <p:ext uri="{BB962C8B-B14F-4D97-AF65-F5344CB8AC3E}">
        <p14:creationId xmlns:p14="http://schemas.microsoft.com/office/powerpoint/2010/main" val="3828242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41B-35F4-8140-AF27-ACB6764A5404}"/>
              </a:ext>
            </a:extLst>
          </p:cNvPr>
          <p:cNvSpPr>
            <a:spLocks noGrp="1"/>
          </p:cNvSpPr>
          <p:nvPr>
            <p:ph type="title"/>
          </p:nvPr>
        </p:nvSpPr>
        <p:spPr/>
        <p:txBody>
          <a:bodyPr>
            <a:normAutofit/>
          </a:bodyPr>
          <a:lstStyle/>
          <a:p>
            <a:r>
              <a:rPr lang="en-US" dirty="0"/>
              <a:t>Adjoint: check-pointing vs re-calculation </a:t>
            </a:r>
          </a:p>
        </p:txBody>
      </p:sp>
      <p:sp>
        <p:nvSpPr>
          <p:cNvPr id="3" name="TextBox 2">
            <a:extLst>
              <a:ext uri="{FF2B5EF4-FFF2-40B4-BE49-F238E27FC236}">
                <a16:creationId xmlns:a16="http://schemas.microsoft.com/office/drawing/2014/main" id="{4729B61D-17B4-6C4D-A751-63C38EB2FAC6}"/>
              </a:ext>
            </a:extLst>
          </p:cNvPr>
          <p:cNvSpPr txBox="1"/>
          <p:nvPr/>
        </p:nvSpPr>
        <p:spPr>
          <a:xfrm>
            <a:off x="699247" y="1195282"/>
            <a:ext cx="10793506" cy="5632311"/>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Re-compute the trajectory within adjoint loop (increases computational time): </a:t>
            </a:r>
          </a:p>
          <a:p>
            <a:endParaRPr lang="en-US" sz="2400" dirty="0">
              <a:solidFill>
                <a:schemeClr val="bg2">
                  <a:lumMod val="10000"/>
                </a:schemeClr>
              </a:solidFill>
              <a:effectLst/>
              <a:latin typeface="Courier" pitchFamily="2" charset="0"/>
              <a:cs typeface="Calibri" panose="020F0502020204030204" pitchFamily="34" charset="0"/>
            </a:endParaRPr>
          </a:p>
          <a:p>
            <a:r>
              <a:rPr lang="en-US" dirty="0">
                <a:solidFill>
                  <a:schemeClr val="bg2">
                    <a:lumMod val="10000"/>
                  </a:schemeClr>
                </a:solidFill>
                <a:latin typeface="Courier" pitchFamily="2" charset="0"/>
                <a:cs typeface="Calibri" panose="020F0502020204030204" pitchFamily="34" charset="0"/>
              </a:rPr>
              <a:t>subroutine </a:t>
            </a:r>
            <a:r>
              <a:rPr lang="en-US" dirty="0" err="1">
                <a:solidFill>
                  <a:schemeClr val="bg2">
                    <a:lumMod val="10000"/>
                  </a:schemeClr>
                </a:solidFill>
                <a:latin typeface="Courier" pitchFamily="2" charset="0"/>
                <a:cs typeface="Calibri" panose="020F0502020204030204" pitchFamily="34" charset="0"/>
              </a:rPr>
              <a:t>FirstOrderAdvectionADM</a:t>
            </a:r>
            <a:r>
              <a:rPr lang="en-US" dirty="0">
                <a:solidFill>
                  <a:schemeClr val="bg2">
                    <a:lumMod val="10000"/>
                  </a:schemeClr>
                </a:solidFill>
                <a:latin typeface="Courier" pitchFamily="2" charset="0"/>
                <a:cs typeface="Calibri" panose="020F0502020204030204" pitchFamily="34" charset="0"/>
              </a:rPr>
              <a:t>(</a:t>
            </a:r>
            <a:r>
              <a:rPr lang="en-US" dirty="0" err="1">
                <a:solidFill>
                  <a:schemeClr val="bg2">
                    <a:lumMod val="10000"/>
                  </a:schemeClr>
                </a:solidFill>
                <a:latin typeface="Courier" pitchFamily="2" charset="0"/>
                <a:cs typeface="Calibri" panose="020F0502020204030204" pitchFamily="34" charset="0"/>
              </a:rPr>
              <a:t>qr,ur,qp,up,dx,dt,Nx,Nt</a:t>
            </a:r>
            <a:r>
              <a:rPr lang="en-US" dirty="0">
                <a:solidFill>
                  <a:schemeClr val="bg2">
                    <a:lumMod val="10000"/>
                  </a:schemeClr>
                </a:solidFill>
                <a:latin typeface="Courier" pitchFamily="2" charset="0"/>
                <a:cs typeface="Calibri" panose="020F0502020204030204" pitchFamily="34" charset="0"/>
              </a:rPr>
              <a:t>) </a:t>
            </a:r>
          </a:p>
          <a:p>
            <a:endParaRPr lang="en-US" dirty="0">
              <a:solidFill>
                <a:schemeClr val="bg2">
                  <a:lumMod val="10000"/>
                </a:schemeClr>
              </a:solidFill>
              <a:latin typeface="Courier" pitchFamily="2" charset="0"/>
              <a:cs typeface="Calibri" panose="020F0502020204030204" pitchFamily="34" charset="0"/>
            </a:endParaRPr>
          </a:p>
          <a:p>
            <a:r>
              <a:rPr lang="en-US" dirty="0">
                <a:solidFill>
                  <a:schemeClr val="bg2">
                    <a:lumMod val="10000"/>
                  </a:schemeClr>
                </a:solidFill>
                <a:latin typeface="Courier" pitchFamily="2" charset="0"/>
                <a:cs typeface="Calibri" panose="020F0502020204030204" pitchFamily="34" charset="0"/>
              </a:rPr>
              <a:t> ...declarations... </a:t>
            </a:r>
          </a:p>
          <a:p>
            <a:endParaRPr lang="en-US" dirty="0">
              <a:solidFill>
                <a:schemeClr val="bg2">
                  <a:lumMod val="10000"/>
                </a:schemeClr>
              </a:solidFill>
              <a:latin typeface="Courier" pitchFamily="2" charset="0"/>
              <a:cs typeface="Calibri" panose="020F0502020204030204" pitchFamily="34" charset="0"/>
            </a:endParaRPr>
          </a:p>
          <a:p>
            <a:r>
              <a:rPr lang="en-US" dirty="0">
                <a:solidFill>
                  <a:schemeClr val="bg2">
                    <a:lumMod val="10000"/>
                  </a:schemeClr>
                </a:solidFill>
                <a:latin typeface="Courier" pitchFamily="2" charset="0"/>
                <a:cs typeface="Calibri" panose="020F0502020204030204" pitchFamily="34" charset="0"/>
              </a:rPr>
              <a:t> do n = Nt,1,-1 </a:t>
            </a:r>
          </a:p>
          <a:p>
            <a:r>
              <a:rPr lang="en-US" dirty="0">
                <a:solidFill>
                  <a:schemeClr val="bg2">
                    <a:lumMod val="10000"/>
                  </a:schemeClr>
                </a:solidFill>
                <a:latin typeface="Courier" pitchFamily="2" charset="0"/>
                <a:cs typeface="Calibri" panose="020F0502020204030204" pitchFamily="34" charset="0"/>
              </a:rPr>
              <a:t>   do n1 = 1,n </a:t>
            </a:r>
          </a:p>
          <a:p>
            <a:r>
              <a:rPr lang="en-US" dirty="0">
                <a:solidFill>
                  <a:schemeClr val="bg2">
                    <a:lumMod val="10000"/>
                  </a:schemeClr>
                </a:solidFill>
                <a:latin typeface="Courier" pitchFamily="2" charset="0"/>
                <a:cs typeface="Calibri" panose="020F0502020204030204" pitchFamily="34" charset="0"/>
              </a:rPr>
              <a:t>     do j = 1,Nx </a:t>
            </a:r>
          </a:p>
          <a:p>
            <a:r>
              <a:rPr lang="en-US" dirty="0">
                <a:solidFill>
                  <a:schemeClr val="bg2">
                    <a:lumMod val="10000"/>
                  </a:schemeClr>
                </a:solidFill>
                <a:latin typeface="Courier" pitchFamily="2" charset="0"/>
                <a:cs typeface="Calibri" panose="020F0502020204030204" pitchFamily="34" charset="0"/>
              </a:rPr>
              <a:t>        ... </a:t>
            </a: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enddo</a:t>
            </a:r>
            <a:r>
              <a:rPr lang="en-US" dirty="0">
                <a:solidFill>
                  <a:schemeClr val="bg2">
                    <a:lumMod val="10000"/>
                  </a:schemeClr>
                </a:solidFill>
                <a:latin typeface="Courier" pitchFamily="2" charset="0"/>
                <a:cs typeface="Calibri" panose="020F0502020204030204" pitchFamily="34" charset="0"/>
              </a:rPr>
              <a:t> </a:t>
            </a: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enddo</a:t>
            </a:r>
            <a:r>
              <a:rPr lang="en-US" dirty="0">
                <a:solidFill>
                  <a:schemeClr val="bg2">
                    <a:lumMod val="10000"/>
                  </a:schemeClr>
                </a:solidFill>
                <a:latin typeface="Courier" pitchFamily="2" charset="0"/>
                <a:cs typeface="Calibri" panose="020F0502020204030204" pitchFamily="34" charset="0"/>
              </a:rPr>
              <a:t> </a:t>
            </a:r>
          </a:p>
          <a:p>
            <a:r>
              <a:rPr lang="en-US" dirty="0">
                <a:solidFill>
                  <a:schemeClr val="bg2">
                    <a:lumMod val="10000"/>
                  </a:schemeClr>
                </a:solidFill>
                <a:latin typeface="Courier" pitchFamily="2" charset="0"/>
                <a:cs typeface="Calibri" panose="020F0502020204030204" pitchFamily="34" charset="0"/>
              </a:rPr>
              <a:t>   do j = Nx,1,-1 </a:t>
            </a:r>
          </a:p>
          <a:p>
            <a:r>
              <a:rPr lang="en-US" dirty="0">
                <a:solidFill>
                  <a:schemeClr val="bg2">
                    <a:lumMod val="10000"/>
                  </a:schemeClr>
                </a:solidFill>
                <a:latin typeface="Courier" pitchFamily="2" charset="0"/>
                <a:cs typeface="Calibri" panose="020F0502020204030204" pitchFamily="34" charset="0"/>
              </a:rPr>
              <a:t>      ... </a:t>
            </a: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enddo</a:t>
            </a:r>
            <a:r>
              <a:rPr lang="en-US" dirty="0">
                <a:solidFill>
                  <a:schemeClr val="bg2">
                    <a:lumMod val="10000"/>
                  </a:schemeClr>
                </a:solidFill>
                <a:latin typeface="Courier" pitchFamily="2" charset="0"/>
                <a:cs typeface="Calibri" panose="020F0502020204030204" pitchFamily="34" charset="0"/>
              </a:rPr>
              <a:t> </a:t>
            </a:r>
          </a:p>
          <a:p>
            <a:r>
              <a:rPr lang="en-US" dirty="0">
                <a:solidFill>
                  <a:schemeClr val="bg2">
                    <a:lumMod val="10000"/>
                  </a:schemeClr>
                </a:solidFill>
                <a:latin typeface="Courier" pitchFamily="2" charset="0"/>
                <a:cs typeface="Calibri" panose="020F0502020204030204" pitchFamily="34" charset="0"/>
              </a:rPr>
              <a:t> </a:t>
            </a:r>
            <a:r>
              <a:rPr lang="en-US" dirty="0" err="1">
                <a:solidFill>
                  <a:schemeClr val="bg2">
                    <a:lumMod val="10000"/>
                  </a:schemeClr>
                </a:solidFill>
                <a:latin typeface="Courier" pitchFamily="2" charset="0"/>
                <a:cs typeface="Calibri" panose="020F0502020204030204" pitchFamily="34" charset="0"/>
              </a:rPr>
              <a:t>enddo</a:t>
            </a:r>
            <a:r>
              <a:rPr lang="en-US" dirty="0">
                <a:solidFill>
                  <a:schemeClr val="bg2">
                    <a:lumMod val="10000"/>
                  </a:schemeClr>
                </a:solidFill>
                <a:latin typeface="Courier" pitchFamily="2" charset="0"/>
                <a:cs typeface="Calibri" panose="020F0502020204030204" pitchFamily="34" charset="0"/>
              </a:rPr>
              <a:t> </a:t>
            </a:r>
          </a:p>
          <a:p>
            <a:endParaRPr lang="en-US" dirty="0">
              <a:solidFill>
                <a:schemeClr val="bg2">
                  <a:lumMod val="10000"/>
                </a:schemeClr>
              </a:solidFill>
              <a:latin typeface="Courier" pitchFamily="2" charset="0"/>
              <a:cs typeface="Calibri" panose="020F0502020204030204" pitchFamily="34" charset="0"/>
            </a:endParaRPr>
          </a:p>
          <a:p>
            <a:r>
              <a:rPr lang="en-US" dirty="0">
                <a:solidFill>
                  <a:schemeClr val="bg2">
                    <a:lumMod val="10000"/>
                  </a:schemeClr>
                </a:solidFill>
                <a:latin typeface="Courier" pitchFamily="2" charset="0"/>
                <a:cs typeface="Calibri" panose="020F0502020204030204" pitchFamily="34" charset="0"/>
              </a:rPr>
              <a:t>end subroutine</a:t>
            </a:r>
            <a:endParaRPr lang="en-US"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900DB63-426E-8F42-B1E3-0AAED88D4388}"/>
              </a:ext>
            </a:extLst>
          </p:cNvPr>
          <p:cNvSpPr txBox="1"/>
          <p:nvPr/>
        </p:nvSpPr>
        <p:spPr>
          <a:xfrm>
            <a:off x="4823012" y="3446076"/>
            <a:ext cx="6239436" cy="1569660"/>
          </a:xfrm>
          <a:prstGeom prst="rect">
            <a:avLst/>
          </a:prstGeom>
          <a:noFill/>
        </p:spPr>
        <p:txBody>
          <a:bodyPr wrap="square" rtlCol="0">
            <a:spAutoFit/>
          </a:bodyPr>
          <a:lstStyle/>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rgbClr val="FF0000"/>
                </a:solidFill>
                <a:latin typeface="Calibri" panose="020F0502020204030204" pitchFamily="34" charset="0"/>
                <a:cs typeface="Calibri" panose="020F0502020204030204" pitchFamily="34" charset="0"/>
              </a:rPr>
              <a:t>For complex models you need a combination of these two techniques.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285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41B-35F4-8140-AF27-ACB6764A5404}"/>
              </a:ext>
            </a:extLst>
          </p:cNvPr>
          <p:cNvSpPr>
            <a:spLocks noGrp="1"/>
          </p:cNvSpPr>
          <p:nvPr>
            <p:ph type="title"/>
          </p:nvPr>
        </p:nvSpPr>
        <p:spPr/>
        <p:txBody>
          <a:bodyPr>
            <a:normAutofit/>
          </a:bodyPr>
          <a:lstStyle/>
          <a:p>
            <a:r>
              <a:rPr lang="en-US" dirty="0"/>
              <a:t>Adjoint: check-pointing vs re-calculation </a:t>
            </a:r>
          </a:p>
        </p:txBody>
      </p:sp>
      <p:sp>
        <p:nvSpPr>
          <p:cNvPr id="6" name="Rectangle 5">
            <a:extLst>
              <a:ext uri="{FF2B5EF4-FFF2-40B4-BE49-F238E27FC236}">
                <a16:creationId xmlns:a16="http://schemas.microsoft.com/office/drawing/2014/main" id="{53D47149-A213-134A-A1B0-F725178576E4}"/>
              </a:ext>
            </a:extLst>
          </p:cNvPr>
          <p:cNvSpPr/>
          <p:nvPr/>
        </p:nvSpPr>
        <p:spPr>
          <a:xfrm>
            <a:off x="954157"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823C8F-7DC7-4F4E-A1B2-54002A3FB3B8}"/>
              </a:ext>
            </a:extLst>
          </p:cNvPr>
          <p:cNvSpPr/>
          <p:nvPr/>
        </p:nvSpPr>
        <p:spPr>
          <a:xfrm>
            <a:off x="1769166"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76828C-13E4-F049-8E41-A5EE9DE6A84E}"/>
              </a:ext>
            </a:extLst>
          </p:cNvPr>
          <p:cNvSpPr/>
          <p:nvPr/>
        </p:nvSpPr>
        <p:spPr>
          <a:xfrm>
            <a:off x="2584175"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32C8EA-76D6-CB4F-99DC-32F971873FC5}"/>
              </a:ext>
            </a:extLst>
          </p:cNvPr>
          <p:cNvSpPr/>
          <p:nvPr/>
        </p:nvSpPr>
        <p:spPr>
          <a:xfrm>
            <a:off x="3399184"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0E4630-E9F4-F442-8AA2-2CB87708A3AC}"/>
              </a:ext>
            </a:extLst>
          </p:cNvPr>
          <p:cNvSpPr/>
          <p:nvPr/>
        </p:nvSpPr>
        <p:spPr>
          <a:xfrm>
            <a:off x="4214193"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7A236F-52D7-924A-9623-D69C3E425738}"/>
              </a:ext>
            </a:extLst>
          </p:cNvPr>
          <p:cNvSpPr/>
          <p:nvPr/>
        </p:nvSpPr>
        <p:spPr>
          <a:xfrm>
            <a:off x="5029202"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FA9D7D-6626-3B45-90C5-9C5A52026B21}"/>
              </a:ext>
            </a:extLst>
          </p:cNvPr>
          <p:cNvSpPr/>
          <p:nvPr/>
        </p:nvSpPr>
        <p:spPr>
          <a:xfrm>
            <a:off x="5844211"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F8990F-08E9-E348-B253-9DA8ED39E7E3}"/>
              </a:ext>
            </a:extLst>
          </p:cNvPr>
          <p:cNvSpPr/>
          <p:nvPr/>
        </p:nvSpPr>
        <p:spPr>
          <a:xfrm>
            <a:off x="6659220"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A59611-D24A-CD48-A9C0-3262759E9526}"/>
              </a:ext>
            </a:extLst>
          </p:cNvPr>
          <p:cNvSpPr/>
          <p:nvPr/>
        </p:nvSpPr>
        <p:spPr>
          <a:xfrm>
            <a:off x="7474229"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FF453-3379-1C4B-8A69-5B4D996E2C76}"/>
              </a:ext>
            </a:extLst>
          </p:cNvPr>
          <p:cNvSpPr/>
          <p:nvPr/>
        </p:nvSpPr>
        <p:spPr>
          <a:xfrm>
            <a:off x="8289239"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5226FE9-DDF6-764E-84B6-193CABEC2C23}"/>
              </a:ext>
            </a:extLst>
          </p:cNvPr>
          <p:cNvSpPr/>
          <p:nvPr/>
        </p:nvSpPr>
        <p:spPr>
          <a:xfrm>
            <a:off x="9104248"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4EA1E5-88CF-3B4B-AAD7-27C5409BEC9A}"/>
              </a:ext>
            </a:extLst>
          </p:cNvPr>
          <p:cNvSpPr/>
          <p:nvPr/>
        </p:nvSpPr>
        <p:spPr>
          <a:xfrm>
            <a:off x="9919257" y="2146853"/>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963007C-84B9-7945-A3A4-A95459A55A7D}"/>
              </a:ext>
            </a:extLst>
          </p:cNvPr>
          <p:cNvSpPr txBox="1"/>
          <p:nvPr/>
        </p:nvSpPr>
        <p:spPr>
          <a:xfrm>
            <a:off x="874645" y="1358580"/>
            <a:ext cx="2345633" cy="461665"/>
          </a:xfrm>
          <a:prstGeom prst="rect">
            <a:avLst/>
          </a:prstGeom>
          <a:noFill/>
          <a:ln>
            <a:solidFill>
              <a:schemeClr val="accent6">
                <a:lumMod val="75000"/>
              </a:schemeClr>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Forward sweep 1</a:t>
            </a:r>
          </a:p>
        </p:txBody>
      </p:sp>
      <p:sp>
        <p:nvSpPr>
          <p:cNvPr id="31" name="Rectangle 30">
            <a:extLst>
              <a:ext uri="{FF2B5EF4-FFF2-40B4-BE49-F238E27FC236}">
                <a16:creationId xmlns:a16="http://schemas.microsoft.com/office/drawing/2014/main" id="{879E8E9F-778A-384D-8F61-A289DCD34599}"/>
              </a:ext>
            </a:extLst>
          </p:cNvPr>
          <p:cNvSpPr/>
          <p:nvPr/>
        </p:nvSpPr>
        <p:spPr>
          <a:xfrm>
            <a:off x="9919257" y="293551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8A5096F8-C6B9-3144-9711-471D3783AF47}"/>
              </a:ext>
            </a:extLst>
          </p:cNvPr>
          <p:cNvCxnSpPr>
            <a:cxnSpLocks/>
          </p:cNvCxnSpPr>
          <p:nvPr/>
        </p:nvCxnSpPr>
        <p:spPr>
          <a:xfrm flipH="1">
            <a:off x="10326761" y="2360841"/>
            <a:ext cx="17398" cy="596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Right Arrow 71">
            <a:extLst>
              <a:ext uri="{FF2B5EF4-FFF2-40B4-BE49-F238E27FC236}">
                <a16:creationId xmlns:a16="http://schemas.microsoft.com/office/drawing/2014/main" id="{4BED2D1B-896E-3E44-AD77-CD8CF02B64C8}"/>
              </a:ext>
            </a:extLst>
          </p:cNvPr>
          <p:cNvSpPr/>
          <p:nvPr/>
        </p:nvSpPr>
        <p:spPr>
          <a:xfrm rot="10800000" flipV="1">
            <a:off x="9166377" y="2997575"/>
            <a:ext cx="720587" cy="28667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a:extLst>
              <a:ext uri="{FF2B5EF4-FFF2-40B4-BE49-F238E27FC236}">
                <a16:creationId xmlns:a16="http://schemas.microsoft.com/office/drawing/2014/main" id="{7C87ABCC-14B3-1649-AC77-22D3FDAAEF2E}"/>
              </a:ext>
            </a:extLst>
          </p:cNvPr>
          <p:cNvSpPr/>
          <p:nvPr/>
        </p:nvSpPr>
        <p:spPr>
          <a:xfrm>
            <a:off x="983976" y="1857986"/>
            <a:ext cx="9655868" cy="25090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203AF45-F72E-AA45-AE97-D62EC5C05762}"/>
              </a:ext>
            </a:extLst>
          </p:cNvPr>
          <p:cNvSpPr/>
          <p:nvPr/>
        </p:nvSpPr>
        <p:spPr>
          <a:xfrm>
            <a:off x="1013793"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5A41D84-41D0-8A48-BD36-C126E0647E51}"/>
              </a:ext>
            </a:extLst>
          </p:cNvPr>
          <p:cNvSpPr/>
          <p:nvPr/>
        </p:nvSpPr>
        <p:spPr>
          <a:xfrm>
            <a:off x="1828802"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8829A72-D8F2-8941-952F-DE3D88185C4E}"/>
              </a:ext>
            </a:extLst>
          </p:cNvPr>
          <p:cNvSpPr/>
          <p:nvPr/>
        </p:nvSpPr>
        <p:spPr>
          <a:xfrm>
            <a:off x="2643811"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6531235-17D3-774A-898C-0AD4563F6E83}"/>
              </a:ext>
            </a:extLst>
          </p:cNvPr>
          <p:cNvSpPr/>
          <p:nvPr/>
        </p:nvSpPr>
        <p:spPr>
          <a:xfrm>
            <a:off x="3458820"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7141828-E051-CB44-BB17-FC44B724D546}"/>
              </a:ext>
            </a:extLst>
          </p:cNvPr>
          <p:cNvSpPr/>
          <p:nvPr/>
        </p:nvSpPr>
        <p:spPr>
          <a:xfrm>
            <a:off x="4273829"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9C44C8A-40D1-9943-87B6-8DE7C72E6CF7}"/>
              </a:ext>
            </a:extLst>
          </p:cNvPr>
          <p:cNvSpPr/>
          <p:nvPr/>
        </p:nvSpPr>
        <p:spPr>
          <a:xfrm>
            <a:off x="5088838"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F49E273-97AD-5046-BBE3-13F8023C108B}"/>
              </a:ext>
            </a:extLst>
          </p:cNvPr>
          <p:cNvSpPr/>
          <p:nvPr/>
        </p:nvSpPr>
        <p:spPr>
          <a:xfrm>
            <a:off x="5903847"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A6BF524-2A15-C845-9AB5-68224C8B29EA}"/>
              </a:ext>
            </a:extLst>
          </p:cNvPr>
          <p:cNvSpPr/>
          <p:nvPr/>
        </p:nvSpPr>
        <p:spPr>
          <a:xfrm>
            <a:off x="6718856"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09FC57B-9281-D248-9573-8B464B64DAB5}"/>
              </a:ext>
            </a:extLst>
          </p:cNvPr>
          <p:cNvSpPr/>
          <p:nvPr/>
        </p:nvSpPr>
        <p:spPr>
          <a:xfrm>
            <a:off x="7533865"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94F865A-3369-5847-8608-A3D913123565}"/>
              </a:ext>
            </a:extLst>
          </p:cNvPr>
          <p:cNvSpPr/>
          <p:nvPr/>
        </p:nvSpPr>
        <p:spPr>
          <a:xfrm>
            <a:off x="8348875"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EDE1E21-91C3-1546-A8B1-3172BCCBE8FF}"/>
              </a:ext>
            </a:extLst>
          </p:cNvPr>
          <p:cNvSpPr/>
          <p:nvPr/>
        </p:nvSpPr>
        <p:spPr>
          <a:xfrm>
            <a:off x="9163884" y="3898948"/>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1D62673-372B-C44B-AA83-D3AF426A36F5}"/>
              </a:ext>
            </a:extLst>
          </p:cNvPr>
          <p:cNvSpPr/>
          <p:nvPr/>
        </p:nvSpPr>
        <p:spPr>
          <a:xfrm>
            <a:off x="9183761" y="464785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9EC1F469-2AAB-694E-8680-8181AD1B828E}"/>
              </a:ext>
            </a:extLst>
          </p:cNvPr>
          <p:cNvCxnSpPr>
            <a:cxnSpLocks/>
          </p:cNvCxnSpPr>
          <p:nvPr/>
        </p:nvCxnSpPr>
        <p:spPr>
          <a:xfrm flipH="1">
            <a:off x="9591265" y="4053958"/>
            <a:ext cx="17398" cy="596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Right Arrow 88">
            <a:extLst>
              <a:ext uri="{FF2B5EF4-FFF2-40B4-BE49-F238E27FC236}">
                <a16:creationId xmlns:a16="http://schemas.microsoft.com/office/drawing/2014/main" id="{1F5A3BBE-D640-3044-BB5B-B5E560D2BC13}"/>
              </a:ext>
            </a:extLst>
          </p:cNvPr>
          <p:cNvSpPr/>
          <p:nvPr/>
        </p:nvSpPr>
        <p:spPr>
          <a:xfrm rot="10800000" flipV="1">
            <a:off x="8443297" y="4731740"/>
            <a:ext cx="720587" cy="28667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CDD30920-45CB-E24D-98CE-3D524E6ACFD4}"/>
              </a:ext>
            </a:extLst>
          </p:cNvPr>
          <p:cNvSpPr/>
          <p:nvPr/>
        </p:nvSpPr>
        <p:spPr>
          <a:xfrm>
            <a:off x="1043612" y="3610081"/>
            <a:ext cx="8955158" cy="28886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BB058EE-1343-4C4E-B404-E81CF5F10E35}"/>
              </a:ext>
            </a:extLst>
          </p:cNvPr>
          <p:cNvSpPr/>
          <p:nvPr/>
        </p:nvSpPr>
        <p:spPr>
          <a:xfrm>
            <a:off x="954157"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E84DFD5-510A-FA49-8C1A-1498987568E1}"/>
              </a:ext>
            </a:extLst>
          </p:cNvPr>
          <p:cNvSpPr/>
          <p:nvPr/>
        </p:nvSpPr>
        <p:spPr>
          <a:xfrm>
            <a:off x="1769166"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797D02F-813A-F545-A06B-2FB0F34931C1}"/>
              </a:ext>
            </a:extLst>
          </p:cNvPr>
          <p:cNvSpPr/>
          <p:nvPr/>
        </p:nvSpPr>
        <p:spPr>
          <a:xfrm>
            <a:off x="2584175"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B086BA8-84A3-0E43-86F3-3AC9D09ED990}"/>
              </a:ext>
            </a:extLst>
          </p:cNvPr>
          <p:cNvSpPr/>
          <p:nvPr/>
        </p:nvSpPr>
        <p:spPr>
          <a:xfrm>
            <a:off x="3399184"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21DD6C4-92A3-324C-A97A-AF441FB43A2F}"/>
              </a:ext>
            </a:extLst>
          </p:cNvPr>
          <p:cNvSpPr/>
          <p:nvPr/>
        </p:nvSpPr>
        <p:spPr>
          <a:xfrm>
            <a:off x="4214193"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06DA6B34-8496-FF40-ADE2-40F95F73EFFB}"/>
              </a:ext>
            </a:extLst>
          </p:cNvPr>
          <p:cNvSpPr/>
          <p:nvPr/>
        </p:nvSpPr>
        <p:spPr>
          <a:xfrm>
            <a:off x="5029202"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17D8077-651A-F44A-9024-F5A2D3A535F3}"/>
              </a:ext>
            </a:extLst>
          </p:cNvPr>
          <p:cNvSpPr/>
          <p:nvPr/>
        </p:nvSpPr>
        <p:spPr>
          <a:xfrm>
            <a:off x="5844211"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913EF79-A1D9-3C44-AC4F-285A9E14DC3D}"/>
              </a:ext>
            </a:extLst>
          </p:cNvPr>
          <p:cNvSpPr/>
          <p:nvPr/>
        </p:nvSpPr>
        <p:spPr>
          <a:xfrm>
            <a:off x="6659220"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7B1004E-073B-714A-984E-6D09D967A9C7}"/>
              </a:ext>
            </a:extLst>
          </p:cNvPr>
          <p:cNvSpPr/>
          <p:nvPr/>
        </p:nvSpPr>
        <p:spPr>
          <a:xfrm>
            <a:off x="7474229"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9D6DAF1-5074-F649-B722-E5170ECA7BBE}"/>
              </a:ext>
            </a:extLst>
          </p:cNvPr>
          <p:cNvSpPr/>
          <p:nvPr/>
        </p:nvSpPr>
        <p:spPr>
          <a:xfrm>
            <a:off x="8289239" y="5528117"/>
            <a:ext cx="815009" cy="397565"/>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Arrow Connector 102">
            <a:extLst>
              <a:ext uri="{FF2B5EF4-FFF2-40B4-BE49-F238E27FC236}">
                <a16:creationId xmlns:a16="http://schemas.microsoft.com/office/drawing/2014/main" id="{8D0955B2-BD24-3B4A-9A8E-5214FD46162F}"/>
              </a:ext>
            </a:extLst>
          </p:cNvPr>
          <p:cNvCxnSpPr>
            <a:cxnSpLocks/>
          </p:cNvCxnSpPr>
          <p:nvPr/>
        </p:nvCxnSpPr>
        <p:spPr>
          <a:xfrm flipH="1">
            <a:off x="8696742" y="5683127"/>
            <a:ext cx="17398" cy="596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Right Arrow 104">
            <a:extLst>
              <a:ext uri="{FF2B5EF4-FFF2-40B4-BE49-F238E27FC236}">
                <a16:creationId xmlns:a16="http://schemas.microsoft.com/office/drawing/2014/main" id="{8496D7E2-CFF1-874A-A875-1EB13595A1C6}"/>
              </a:ext>
            </a:extLst>
          </p:cNvPr>
          <p:cNvSpPr/>
          <p:nvPr/>
        </p:nvSpPr>
        <p:spPr>
          <a:xfrm>
            <a:off x="983976" y="5239250"/>
            <a:ext cx="8955158" cy="28886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FB527BB-6F54-C54E-86DB-57BF48F4DA1A}"/>
              </a:ext>
            </a:extLst>
          </p:cNvPr>
          <p:cNvSpPr txBox="1"/>
          <p:nvPr/>
        </p:nvSpPr>
        <p:spPr>
          <a:xfrm>
            <a:off x="954157" y="3212516"/>
            <a:ext cx="2445027" cy="461665"/>
          </a:xfrm>
          <a:prstGeom prst="rect">
            <a:avLst/>
          </a:prstGeom>
          <a:noFill/>
          <a:ln>
            <a:solidFill>
              <a:schemeClr val="accent6">
                <a:lumMod val="75000"/>
              </a:schemeClr>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Forward sweep 2</a:t>
            </a:r>
          </a:p>
        </p:txBody>
      </p:sp>
      <p:sp>
        <p:nvSpPr>
          <p:cNvPr id="108" name="TextBox 107">
            <a:extLst>
              <a:ext uri="{FF2B5EF4-FFF2-40B4-BE49-F238E27FC236}">
                <a16:creationId xmlns:a16="http://schemas.microsoft.com/office/drawing/2014/main" id="{429930D5-2BFA-0344-B31A-C42B82D98C4F}"/>
              </a:ext>
            </a:extLst>
          </p:cNvPr>
          <p:cNvSpPr txBox="1"/>
          <p:nvPr/>
        </p:nvSpPr>
        <p:spPr>
          <a:xfrm>
            <a:off x="954156" y="4799573"/>
            <a:ext cx="2445027" cy="461665"/>
          </a:xfrm>
          <a:prstGeom prst="rect">
            <a:avLst/>
          </a:prstGeom>
          <a:noFill/>
          <a:ln>
            <a:solidFill>
              <a:schemeClr val="accent6">
                <a:lumMod val="75000"/>
              </a:schemeClr>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Forward sweep 3</a:t>
            </a:r>
          </a:p>
        </p:txBody>
      </p:sp>
      <p:sp>
        <p:nvSpPr>
          <p:cNvPr id="3" name="TextBox 2">
            <a:extLst>
              <a:ext uri="{FF2B5EF4-FFF2-40B4-BE49-F238E27FC236}">
                <a16:creationId xmlns:a16="http://schemas.microsoft.com/office/drawing/2014/main" id="{67A418C4-0311-B44D-9BBF-89B76C29A26C}"/>
              </a:ext>
            </a:extLst>
          </p:cNvPr>
          <p:cNvSpPr txBox="1"/>
          <p:nvPr/>
        </p:nvSpPr>
        <p:spPr>
          <a:xfrm>
            <a:off x="9696732" y="5448477"/>
            <a:ext cx="2300358" cy="830997"/>
          </a:xfrm>
          <a:prstGeom prst="rect">
            <a:avLst/>
          </a:prstGeom>
          <a:noFill/>
        </p:spPr>
        <p:txBody>
          <a:bodyPr wrap="square" rtlCol="0">
            <a:spAutoFit/>
          </a:bodyPr>
          <a:lstStyle/>
          <a:p>
            <a:pPr algn="ctr"/>
            <a:r>
              <a:rPr lang="en-US" sz="2400" dirty="0">
                <a:solidFill>
                  <a:srgbClr val="FF0000"/>
                </a:solidFill>
                <a:latin typeface="Calibri" panose="020F0502020204030204" pitchFamily="34" charset="0"/>
                <a:cs typeface="Calibri" panose="020F0502020204030204" pitchFamily="34" charset="0"/>
              </a:rPr>
              <a:t>‘Nt+1 choose 2’ forward steps.</a:t>
            </a:r>
          </a:p>
        </p:txBody>
      </p:sp>
    </p:spTree>
    <p:extLst>
      <p:ext uri="{BB962C8B-B14F-4D97-AF65-F5344CB8AC3E}">
        <p14:creationId xmlns:p14="http://schemas.microsoft.com/office/powerpoint/2010/main" val="1114713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6992-5772-CB46-B179-01A97B05069D}"/>
              </a:ext>
            </a:extLst>
          </p:cNvPr>
          <p:cNvSpPr>
            <a:spLocks noGrp="1"/>
          </p:cNvSpPr>
          <p:nvPr>
            <p:ph type="title"/>
          </p:nvPr>
        </p:nvSpPr>
        <p:spPr/>
        <p:txBody>
          <a:bodyPr/>
          <a:lstStyle/>
          <a:p>
            <a:r>
              <a:rPr lang="en-US" dirty="0"/>
              <a:t>Auto-differentiation</a:t>
            </a:r>
          </a:p>
        </p:txBody>
      </p:sp>
      <p:sp>
        <p:nvSpPr>
          <p:cNvPr id="3" name="TextBox 2">
            <a:extLst>
              <a:ext uri="{FF2B5EF4-FFF2-40B4-BE49-F238E27FC236}">
                <a16:creationId xmlns:a16="http://schemas.microsoft.com/office/drawing/2014/main" id="{4A4CE1BD-3A62-9B47-A5E4-63B4722204FA}"/>
              </a:ext>
            </a:extLst>
          </p:cNvPr>
          <p:cNvSpPr txBox="1"/>
          <p:nvPr/>
        </p:nvSpPr>
        <p:spPr>
          <a:xfrm>
            <a:off x="762000" y="1269994"/>
            <a:ext cx="10668000" cy="5262979"/>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Coding adjoint by hand is error prone and time consuming, especially for today’s complex NWP models. Thankfully there are lots of great tools available to help.</a:t>
            </a:r>
          </a:p>
          <a:p>
            <a:r>
              <a:rPr lang="en-US" sz="2400" dirty="0">
                <a:solidFill>
                  <a:schemeClr val="bg2">
                    <a:lumMod val="10000"/>
                  </a:schemeClr>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Tapenade (</a:t>
            </a:r>
            <a:r>
              <a:rPr lang="en-US" sz="2400" dirty="0">
                <a:solidFill>
                  <a:schemeClr val="bg2">
                    <a:lumMod val="10000"/>
                  </a:schemeClr>
                </a:solidFill>
                <a:latin typeface="Calibri" panose="020F0502020204030204" pitchFamily="34" charset="0"/>
                <a:cs typeface="Calibri" panose="020F0502020204030204" pitchFamily="34" charset="0"/>
                <a:hlinkClick r:id="rId2"/>
              </a:rPr>
              <a:t>http://tapenade.inria.fr:8080/tapenade/</a:t>
            </a:r>
            <a:r>
              <a:rPr lang="en-US" sz="2400" dirty="0">
                <a:solidFill>
                  <a:schemeClr val="bg2">
                    <a:lumMod val="10000"/>
                  </a:schemeClr>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US" sz="2400" dirty="0" err="1">
                <a:solidFill>
                  <a:schemeClr val="bg2">
                    <a:lumMod val="10000"/>
                  </a:schemeClr>
                </a:solidFill>
                <a:latin typeface="Calibri" panose="020F0502020204030204" pitchFamily="34" charset="0"/>
                <a:cs typeface="Calibri" panose="020F0502020204030204" pitchFamily="34" charset="0"/>
              </a:rPr>
              <a:t>Taf</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a:solidFill>
                  <a:schemeClr val="bg2">
                    <a:lumMod val="10000"/>
                  </a:schemeClr>
                </a:solidFill>
                <a:latin typeface="Calibri" panose="020F0502020204030204" pitchFamily="34" charset="0"/>
                <a:cs typeface="Calibri" panose="020F0502020204030204" pitchFamily="34" charset="0"/>
                <a:hlinkClick r:id="rId3"/>
              </a:rPr>
              <a:t>http://www.fastopt.de/</a:t>
            </a:r>
            <a:r>
              <a:rPr lang="en-US" sz="2400" dirty="0">
                <a:solidFill>
                  <a:schemeClr val="bg2">
                    <a:lumMod val="10000"/>
                  </a:schemeClr>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US" sz="2400" dirty="0" err="1">
                <a:solidFill>
                  <a:schemeClr val="bg2">
                    <a:lumMod val="10000"/>
                  </a:schemeClr>
                </a:solidFill>
                <a:latin typeface="Calibri" panose="020F0502020204030204" pitchFamily="34" charset="0"/>
                <a:cs typeface="Calibri" panose="020F0502020204030204" pitchFamily="34" charset="0"/>
              </a:rPr>
              <a:t>OpenAD</a:t>
            </a:r>
            <a:r>
              <a:rPr lang="en-US" sz="2400" dirty="0">
                <a:solidFill>
                  <a:schemeClr val="bg2">
                    <a:lumMod val="10000"/>
                  </a:schemeClr>
                </a:solidFill>
                <a:latin typeface="Calibri" panose="020F0502020204030204" pitchFamily="34" charset="0"/>
                <a:cs typeface="Calibri" panose="020F0502020204030204" pitchFamily="34" charset="0"/>
              </a:rPr>
              <a:t>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Pass them a subroutine and they return TLM and ADM! Some considerations though:</a:t>
            </a:r>
          </a:p>
          <a:p>
            <a:r>
              <a:rPr lang="en-US" sz="2400" dirty="0">
                <a:solidFill>
                  <a:schemeClr val="bg2">
                    <a:lumMod val="10000"/>
                  </a:schemeClr>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Code not usually the most efficient it can be.</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They cannot tell you if you should differentiate (next section).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Tools have different characteristics.</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760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537-CDEF-E640-8929-38C0F45ABA24}"/>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1FCD0C5E-6556-624C-B3C6-0B332497BDA8}"/>
              </a:ext>
            </a:extLst>
          </p:cNvPr>
          <p:cNvSpPr txBox="1"/>
          <p:nvPr/>
        </p:nvSpPr>
        <p:spPr>
          <a:xfrm>
            <a:off x="1221783" y="1006523"/>
            <a:ext cx="9748434" cy="526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Introduction</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Derivation of the linearized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How to write an adjoint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Validation of the linearized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Practical issues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Sensitivity examples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Optimal perturbations</a:t>
            </a:r>
          </a:p>
        </p:txBody>
      </p:sp>
    </p:spTree>
    <p:extLst>
      <p:ext uri="{BB962C8B-B14F-4D97-AF65-F5344CB8AC3E}">
        <p14:creationId xmlns:p14="http://schemas.microsoft.com/office/powerpoint/2010/main" val="2552886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B332-1498-B64D-A79B-C278D6F4F822}"/>
              </a:ext>
            </a:extLst>
          </p:cNvPr>
          <p:cNvSpPr>
            <a:spLocks noGrp="1"/>
          </p:cNvSpPr>
          <p:nvPr>
            <p:ph type="title"/>
          </p:nvPr>
        </p:nvSpPr>
        <p:spPr/>
        <p:txBody>
          <a:bodyPr/>
          <a:lstStyle/>
          <a:p>
            <a:r>
              <a:rPr lang="en-US" dirty="0"/>
              <a:t>Validation of the TLM</a:t>
            </a:r>
          </a:p>
        </p:txBody>
      </p:sp>
      <p:sp>
        <p:nvSpPr>
          <p:cNvPr id="3" name="TextBox 2">
            <a:extLst>
              <a:ext uri="{FF2B5EF4-FFF2-40B4-BE49-F238E27FC236}">
                <a16:creationId xmlns:a16="http://schemas.microsoft.com/office/drawing/2014/main" id="{0E45C769-90BD-0741-88D1-D0E98E867062}"/>
              </a:ext>
            </a:extLst>
          </p:cNvPr>
          <p:cNvSpPr txBox="1"/>
          <p:nvPr/>
        </p:nvSpPr>
        <p:spPr>
          <a:xfrm>
            <a:off x="838200" y="1416424"/>
            <a:ext cx="11013141" cy="5262979"/>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It is crucial to validate the linearized model carefully when developing code. This is done using the TLM and verifying that,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But really what we want to look at is:</a:t>
            </a:r>
            <a:br>
              <a:rPr lang="en-US" sz="2400" dirty="0">
                <a:solidFill>
                  <a:schemeClr val="bg2">
                    <a:lumMod val="10000"/>
                  </a:schemeClr>
                </a:solidFill>
                <a:latin typeface="Calibri" panose="020F0502020204030204" pitchFamily="34" charset="0"/>
                <a:cs typeface="Calibri" panose="020F0502020204030204" pitchFamily="34" charset="0"/>
              </a:rPr>
            </a:br>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for realistic </a:t>
            </a:r>
            <a:r>
              <a:rPr lang="en-US" sz="2400" i="1" dirty="0">
                <a:solidFill>
                  <a:schemeClr val="bg2">
                    <a:lumMod val="10000"/>
                  </a:schemeClr>
                </a:solidFill>
                <a:latin typeface="Calibri" panose="020F0502020204030204" pitchFamily="34" charset="0"/>
                <a:cs typeface="Calibri" panose="020F0502020204030204" pitchFamily="34" charset="0"/>
              </a:rPr>
              <a:t>x′</a:t>
            </a:r>
            <a:r>
              <a:rPr lang="en-US" sz="2400" dirty="0">
                <a:solidFill>
                  <a:schemeClr val="bg2">
                    <a:lumMod val="10000"/>
                  </a:schemeClr>
                </a:solidFill>
                <a:latin typeface="Calibri" panose="020F0502020204030204" pitchFamily="34" charset="0"/>
                <a:cs typeface="Calibri" panose="020F0502020204030204" pitchFamily="34" charset="0"/>
              </a:rPr>
              <a:t>. Look at the correlations between the two, root mean squared error and the root mean square of each.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C0DE6BF-8BFD-6E4B-82E9-BD0526620C71}"/>
              </a:ext>
            </a:extLst>
          </p:cNvPr>
          <p:cNvPicPr>
            <a:picLocks noChangeAspect="1"/>
          </p:cNvPicPr>
          <p:nvPr/>
        </p:nvPicPr>
        <p:blipFill>
          <a:blip r:embed="rId2"/>
          <a:stretch>
            <a:fillRect/>
          </a:stretch>
        </p:blipFill>
        <p:spPr>
          <a:xfrm>
            <a:off x="4059144" y="2595915"/>
            <a:ext cx="4116668" cy="712322"/>
          </a:xfrm>
          <a:prstGeom prst="rect">
            <a:avLst/>
          </a:prstGeom>
        </p:spPr>
      </p:pic>
      <p:pic>
        <p:nvPicPr>
          <p:cNvPr id="5" name="Picture 4">
            <a:extLst>
              <a:ext uri="{FF2B5EF4-FFF2-40B4-BE49-F238E27FC236}">
                <a16:creationId xmlns:a16="http://schemas.microsoft.com/office/drawing/2014/main" id="{9C26B842-77C6-3948-AAC7-BE565DC39C89}"/>
              </a:ext>
            </a:extLst>
          </p:cNvPr>
          <p:cNvPicPr>
            <a:picLocks noChangeAspect="1"/>
          </p:cNvPicPr>
          <p:nvPr/>
        </p:nvPicPr>
        <p:blipFill>
          <a:blip r:embed="rId3"/>
          <a:stretch>
            <a:fillRect/>
          </a:stretch>
        </p:blipFill>
        <p:spPr>
          <a:xfrm>
            <a:off x="3737010" y="4452639"/>
            <a:ext cx="4717979" cy="360787"/>
          </a:xfrm>
          <a:prstGeom prst="rect">
            <a:avLst/>
          </a:prstGeom>
        </p:spPr>
      </p:pic>
    </p:spTree>
    <p:extLst>
      <p:ext uri="{BB962C8B-B14F-4D97-AF65-F5344CB8AC3E}">
        <p14:creationId xmlns:p14="http://schemas.microsoft.com/office/powerpoint/2010/main" val="2675401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31A9-218E-164D-8270-C9684BB0E5D5}"/>
              </a:ext>
            </a:extLst>
          </p:cNvPr>
          <p:cNvSpPr>
            <a:spLocks noGrp="1"/>
          </p:cNvSpPr>
          <p:nvPr>
            <p:ph type="title"/>
          </p:nvPr>
        </p:nvSpPr>
        <p:spPr/>
        <p:txBody>
          <a:bodyPr/>
          <a:lstStyle/>
          <a:p>
            <a:r>
              <a:rPr lang="en-US" dirty="0"/>
              <a:t>Validation of the TLM</a:t>
            </a:r>
          </a:p>
        </p:txBody>
      </p:sp>
      <p:sp>
        <p:nvSpPr>
          <p:cNvPr id="4" name="TextBox 3">
            <a:extLst>
              <a:ext uri="{FF2B5EF4-FFF2-40B4-BE49-F238E27FC236}">
                <a16:creationId xmlns:a16="http://schemas.microsoft.com/office/drawing/2014/main" id="{9C819C57-D9C6-154D-A333-C9E5DEEC17F9}"/>
              </a:ext>
            </a:extLst>
          </p:cNvPr>
          <p:cNvSpPr txBox="1"/>
          <p:nvPr/>
        </p:nvSpPr>
        <p:spPr>
          <a:xfrm>
            <a:off x="838200" y="1431358"/>
            <a:ext cx="10614212" cy="4893647"/>
          </a:xfrm>
          <a:prstGeom prst="rect">
            <a:avLst/>
          </a:prstGeom>
          <a:no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Note that</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will actually fail for most modern atmospheric models that include physics, even if the TLM is coded correctly!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This is because under switches, even though you make the denominator infinitesimal, the numerator will remain finite. So instead the result can tend to infinity.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B97CD90-F3F9-F547-BCE4-B7E31538E319}"/>
              </a:ext>
            </a:extLst>
          </p:cNvPr>
          <p:cNvPicPr>
            <a:picLocks noChangeAspect="1"/>
          </p:cNvPicPr>
          <p:nvPr/>
        </p:nvPicPr>
        <p:blipFill>
          <a:blip r:embed="rId2"/>
          <a:stretch>
            <a:fillRect/>
          </a:stretch>
        </p:blipFill>
        <p:spPr>
          <a:xfrm>
            <a:off x="4021158" y="2158813"/>
            <a:ext cx="4254937" cy="736248"/>
          </a:xfrm>
          <a:prstGeom prst="rect">
            <a:avLst/>
          </a:prstGeom>
        </p:spPr>
      </p:pic>
    </p:spTree>
    <p:extLst>
      <p:ext uri="{BB962C8B-B14F-4D97-AF65-F5344CB8AC3E}">
        <p14:creationId xmlns:p14="http://schemas.microsoft.com/office/powerpoint/2010/main" val="3419919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A5AA-A49F-5D41-8CE9-9CC41DC3FD5F}"/>
              </a:ext>
            </a:extLst>
          </p:cNvPr>
          <p:cNvSpPr>
            <a:spLocks noGrp="1"/>
          </p:cNvSpPr>
          <p:nvPr>
            <p:ph type="title"/>
          </p:nvPr>
        </p:nvSpPr>
        <p:spPr/>
        <p:txBody>
          <a:bodyPr/>
          <a:lstStyle/>
          <a:p>
            <a:r>
              <a:rPr lang="en-US" dirty="0"/>
              <a:t>Validation of the TLM</a:t>
            </a:r>
          </a:p>
        </p:txBody>
      </p:sp>
      <p:pic>
        <p:nvPicPr>
          <p:cNvPr id="5" name="Picture 4">
            <a:extLst>
              <a:ext uri="{FF2B5EF4-FFF2-40B4-BE49-F238E27FC236}">
                <a16:creationId xmlns:a16="http://schemas.microsoft.com/office/drawing/2014/main" id="{F18E1589-33F9-2D4B-B259-52EEDC049D89}"/>
              </a:ext>
            </a:extLst>
          </p:cNvPr>
          <p:cNvPicPr>
            <a:picLocks noChangeAspect="1"/>
          </p:cNvPicPr>
          <p:nvPr/>
        </p:nvPicPr>
        <p:blipFill rotWithShape="1">
          <a:blip r:embed="rId2"/>
          <a:srcRect l="6742" r="4825"/>
          <a:stretch/>
        </p:blipFill>
        <p:spPr>
          <a:xfrm>
            <a:off x="598393" y="1472719"/>
            <a:ext cx="11284329" cy="4898545"/>
          </a:xfrm>
          <a:prstGeom prst="rect">
            <a:avLst/>
          </a:prstGeom>
        </p:spPr>
      </p:pic>
      <p:pic>
        <p:nvPicPr>
          <p:cNvPr id="3" name="Picture 2">
            <a:extLst>
              <a:ext uri="{FF2B5EF4-FFF2-40B4-BE49-F238E27FC236}">
                <a16:creationId xmlns:a16="http://schemas.microsoft.com/office/drawing/2014/main" id="{ED117208-26E6-6F4B-979E-1B39D444CD17}"/>
              </a:ext>
            </a:extLst>
          </p:cNvPr>
          <p:cNvPicPr>
            <a:picLocks noChangeAspect="1"/>
          </p:cNvPicPr>
          <p:nvPr/>
        </p:nvPicPr>
        <p:blipFill>
          <a:blip r:embed="rId3"/>
          <a:stretch>
            <a:fillRect/>
          </a:stretch>
        </p:blipFill>
        <p:spPr>
          <a:xfrm>
            <a:off x="598393" y="1197608"/>
            <a:ext cx="4303619" cy="347497"/>
          </a:xfrm>
          <a:prstGeom prst="rect">
            <a:avLst/>
          </a:prstGeom>
        </p:spPr>
      </p:pic>
    </p:spTree>
    <p:extLst>
      <p:ext uri="{BB962C8B-B14F-4D97-AF65-F5344CB8AC3E}">
        <p14:creationId xmlns:p14="http://schemas.microsoft.com/office/powerpoint/2010/main" val="1318045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17F8-6F92-0548-A90B-FCB781636ECD}"/>
              </a:ext>
            </a:extLst>
          </p:cNvPr>
          <p:cNvSpPr>
            <a:spLocks noGrp="1"/>
          </p:cNvSpPr>
          <p:nvPr>
            <p:ph type="title"/>
          </p:nvPr>
        </p:nvSpPr>
        <p:spPr/>
        <p:txBody>
          <a:bodyPr/>
          <a:lstStyle/>
          <a:p>
            <a:r>
              <a:rPr lang="en-US" dirty="0"/>
              <a:t>Validation of the adjoint </a:t>
            </a:r>
          </a:p>
        </p:txBody>
      </p:sp>
      <p:sp>
        <p:nvSpPr>
          <p:cNvPr id="3" name="TextBox 2">
            <a:extLst>
              <a:ext uri="{FF2B5EF4-FFF2-40B4-BE49-F238E27FC236}">
                <a16:creationId xmlns:a16="http://schemas.microsoft.com/office/drawing/2014/main" id="{A0864D76-0C1F-6B41-83B1-B8C9D2A1B008}"/>
              </a:ext>
            </a:extLst>
          </p:cNvPr>
          <p:cNvSpPr txBox="1"/>
          <p:nvPr/>
        </p:nvSpPr>
        <p:spPr>
          <a:xfrm>
            <a:off x="838200" y="1269994"/>
            <a:ext cx="10672482" cy="5262979"/>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Once you are happy with the TLM performance, the correct coding of the adjoint is confirmed using a dot product test.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result wont generally be zero but something on the order allowed by </a:t>
            </a:r>
          </a:p>
          <a:p>
            <a:r>
              <a:rPr lang="en-US" sz="2400" dirty="0">
                <a:solidFill>
                  <a:schemeClr val="bg2">
                    <a:lumMod val="10000"/>
                  </a:schemeClr>
                </a:solidFill>
                <a:latin typeface="Calibri" panose="020F0502020204030204" pitchFamily="34" charset="0"/>
                <a:cs typeface="Calibri" panose="020F0502020204030204" pitchFamily="34" charset="0"/>
              </a:rPr>
              <a:t>precision.</a:t>
            </a:r>
            <a:br>
              <a:rPr lang="en-US" sz="2400" dirty="0">
                <a:solidFill>
                  <a:schemeClr val="bg2">
                    <a:lumMod val="10000"/>
                  </a:schemeClr>
                </a:solidFill>
                <a:latin typeface="Calibri" panose="020F0502020204030204" pitchFamily="34" charset="0"/>
                <a:cs typeface="Calibri" panose="020F0502020204030204" pitchFamily="34" charset="0"/>
              </a:rPr>
            </a:br>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For double precision: </a:t>
            </a:r>
          </a:p>
          <a:p>
            <a:pPr marL="342900" indent="-342900">
              <a:lnSpc>
                <a:spcPct val="150000"/>
              </a:lnSpc>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For single precision: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If your result is larger than this you likely have a bug somewhere.</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14E5224-8A73-B94B-A2D5-D21660E256EC}"/>
              </a:ext>
            </a:extLst>
          </p:cNvPr>
          <p:cNvPicPr>
            <a:picLocks noChangeAspect="1"/>
          </p:cNvPicPr>
          <p:nvPr/>
        </p:nvPicPr>
        <p:blipFill>
          <a:blip r:embed="rId2"/>
          <a:stretch>
            <a:fillRect/>
          </a:stretch>
        </p:blipFill>
        <p:spPr>
          <a:xfrm>
            <a:off x="4178300" y="2344354"/>
            <a:ext cx="3835400" cy="495300"/>
          </a:xfrm>
          <a:prstGeom prst="rect">
            <a:avLst/>
          </a:prstGeom>
        </p:spPr>
      </p:pic>
      <p:pic>
        <p:nvPicPr>
          <p:cNvPr id="5" name="Picture 4">
            <a:extLst>
              <a:ext uri="{FF2B5EF4-FFF2-40B4-BE49-F238E27FC236}">
                <a16:creationId xmlns:a16="http://schemas.microsoft.com/office/drawing/2014/main" id="{BE404B8A-1A7E-734C-B5BB-E8282BDB4396}"/>
              </a:ext>
            </a:extLst>
          </p:cNvPr>
          <p:cNvPicPr>
            <a:picLocks noChangeAspect="1"/>
          </p:cNvPicPr>
          <p:nvPr/>
        </p:nvPicPr>
        <p:blipFill>
          <a:blip r:embed="rId3"/>
          <a:stretch>
            <a:fillRect/>
          </a:stretch>
        </p:blipFill>
        <p:spPr>
          <a:xfrm>
            <a:off x="4012094" y="4376567"/>
            <a:ext cx="1172374" cy="340903"/>
          </a:xfrm>
          <a:prstGeom prst="rect">
            <a:avLst/>
          </a:prstGeom>
        </p:spPr>
      </p:pic>
      <p:pic>
        <p:nvPicPr>
          <p:cNvPr id="6" name="Picture 5">
            <a:extLst>
              <a:ext uri="{FF2B5EF4-FFF2-40B4-BE49-F238E27FC236}">
                <a16:creationId xmlns:a16="http://schemas.microsoft.com/office/drawing/2014/main" id="{239FD41B-CF56-8441-B09A-EC276888D3D8}"/>
              </a:ext>
            </a:extLst>
          </p:cNvPr>
          <p:cNvPicPr>
            <a:picLocks noChangeAspect="1"/>
          </p:cNvPicPr>
          <p:nvPr/>
        </p:nvPicPr>
        <p:blipFill>
          <a:blip r:embed="rId4"/>
          <a:stretch>
            <a:fillRect/>
          </a:stretch>
        </p:blipFill>
        <p:spPr>
          <a:xfrm>
            <a:off x="3892312" y="4957122"/>
            <a:ext cx="1055968" cy="340903"/>
          </a:xfrm>
          <a:prstGeom prst="rect">
            <a:avLst/>
          </a:prstGeom>
        </p:spPr>
      </p:pic>
    </p:spTree>
    <p:extLst>
      <p:ext uri="{BB962C8B-B14F-4D97-AF65-F5344CB8AC3E}">
        <p14:creationId xmlns:p14="http://schemas.microsoft.com/office/powerpoint/2010/main" val="1016953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FB40-0EB3-D045-9FDB-D5FB158C7B7F}"/>
              </a:ext>
            </a:extLst>
          </p:cNvPr>
          <p:cNvSpPr>
            <a:spLocks noGrp="1"/>
          </p:cNvSpPr>
          <p:nvPr>
            <p:ph type="title"/>
          </p:nvPr>
        </p:nvSpPr>
        <p:spPr/>
        <p:txBody>
          <a:bodyPr>
            <a:normAutofit/>
          </a:bodyPr>
          <a:lstStyle/>
          <a:p>
            <a:r>
              <a:rPr lang="en-US" dirty="0"/>
              <a:t>Validation for sensitivity studies </a:t>
            </a:r>
          </a:p>
        </p:txBody>
      </p:sp>
      <p:sp>
        <p:nvSpPr>
          <p:cNvPr id="3" name="TextBox 2">
            <a:extLst>
              <a:ext uri="{FF2B5EF4-FFF2-40B4-BE49-F238E27FC236}">
                <a16:creationId xmlns:a16="http://schemas.microsoft.com/office/drawing/2014/main" id="{3195073B-D6DD-4848-B439-FE308D3369A6}"/>
              </a:ext>
            </a:extLst>
          </p:cNvPr>
          <p:cNvSpPr txBox="1"/>
          <p:nvPr/>
        </p:nvSpPr>
        <p:spPr>
          <a:xfrm>
            <a:off x="1111624" y="1789947"/>
            <a:ext cx="10542494" cy="2308324"/>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For sensitivity studies you can </a:t>
            </a:r>
            <a:r>
              <a:rPr lang="en-US" sz="2400" dirty="0" err="1">
                <a:solidFill>
                  <a:schemeClr val="bg2">
                    <a:lumMod val="10000"/>
                  </a:schemeClr>
                </a:solidFill>
                <a:latin typeface="Calibri" panose="020F0502020204030204" pitchFamily="34" charset="0"/>
                <a:cs typeface="Calibri" panose="020F0502020204030204" pitchFamily="34" charset="0"/>
              </a:rPr>
              <a:t>alos</a:t>
            </a:r>
            <a:r>
              <a:rPr lang="en-US" sz="2400" dirty="0">
                <a:solidFill>
                  <a:schemeClr val="bg2">
                    <a:lumMod val="10000"/>
                  </a:schemeClr>
                </a:solidFill>
                <a:latin typeface="Calibri" panose="020F0502020204030204" pitchFamily="34" charset="0"/>
                <a:cs typeface="Calibri" panose="020F0502020204030204" pitchFamily="34" charset="0"/>
              </a:rPr>
              <a:t> check the linearity with </a:t>
            </a:r>
            <a:r>
              <a:rPr lang="en-US" sz="2400" i="1" dirty="0">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included.</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This is done by comparing the nonlinear </a:t>
            </a:r>
            <a:r>
              <a:rPr lang="en-US" sz="2400" i="1" dirty="0">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with the linearized approximation.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2B491C3-1F8C-584F-A24F-1141E6B2F923}"/>
              </a:ext>
            </a:extLst>
          </p:cNvPr>
          <p:cNvPicPr>
            <a:picLocks noChangeAspect="1"/>
          </p:cNvPicPr>
          <p:nvPr/>
        </p:nvPicPr>
        <p:blipFill>
          <a:blip r:embed="rId2"/>
          <a:stretch>
            <a:fillRect/>
          </a:stretch>
        </p:blipFill>
        <p:spPr>
          <a:xfrm>
            <a:off x="2285253" y="3558598"/>
            <a:ext cx="7621494" cy="1079345"/>
          </a:xfrm>
          <a:prstGeom prst="rect">
            <a:avLst/>
          </a:prstGeom>
        </p:spPr>
      </p:pic>
    </p:spTree>
    <p:extLst>
      <p:ext uri="{BB962C8B-B14F-4D97-AF65-F5344CB8AC3E}">
        <p14:creationId xmlns:p14="http://schemas.microsoft.com/office/powerpoint/2010/main" val="140318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537-CDEF-E640-8929-38C0F45ABA24}"/>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1FCD0C5E-6556-624C-B3C6-0B332497BDA8}"/>
              </a:ext>
            </a:extLst>
          </p:cNvPr>
          <p:cNvSpPr txBox="1"/>
          <p:nvPr/>
        </p:nvSpPr>
        <p:spPr>
          <a:xfrm>
            <a:off x="1221783" y="1006523"/>
            <a:ext cx="9748434" cy="526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bg2">
                    <a:lumMod val="75000"/>
                  </a:schemeClr>
                </a:solidFill>
                <a:latin typeface="Calibri" panose="020F0502020204030204" pitchFamily="34" charset="0"/>
                <a:cs typeface="Calibri" panose="020F0502020204030204" pitchFamily="34" charset="0"/>
              </a:rPr>
              <a:t>Introduction</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Derivation of the linearized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How to write an adjoint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Validation of the linearized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Practical issues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Sensitivity examples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Optimal perturbations</a:t>
            </a:r>
          </a:p>
        </p:txBody>
      </p:sp>
    </p:spTree>
    <p:extLst>
      <p:ext uri="{BB962C8B-B14F-4D97-AF65-F5344CB8AC3E}">
        <p14:creationId xmlns:p14="http://schemas.microsoft.com/office/powerpoint/2010/main" val="349480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537-CDEF-E640-8929-38C0F45ABA24}"/>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1FCD0C5E-6556-624C-B3C6-0B332497BDA8}"/>
              </a:ext>
            </a:extLst>
          </p:cNvPr>
          <p:cNvSpPr txBox="1"/>
          <p:nvPr/>
        </p:nvSpPr>
        <p:spPr>
          <a:xfrm>
            <a:off x="1221783" y="1006523"/>
            <a:ext cx="9748434" cy="526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Introduction</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Derivation of the linearized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How to write an adjoint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Validation of the linearized model</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Practical issues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Sensitivity examples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Optimal perturbations</a:t>
            </a:r>
          </a:p>
        </p:txBody>
      </p:sp>
    </p:spTree>
    <p:extLst>
      <p:ext uri="{BB962C8B-B14F-4D97-AF65-F5344CB8AC3E}">
        <p14:creationId xmlns:p14="http://schemas.microsoft.com/office/powerpoint/2010/main" val="96560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DD79-6957-214B-ABE9-C691FBB3ADD9}"/>
              </a:ext>
            </a:extLst>
          </p:cNvPr>
          <p:cNvSpPr>
            <a:spLocks noGrp="1"/>
          </p:cNvSpPr>
          <p:nvPr>
            <p:ph type="title"/>
          </p:nvPr>
        </p:nvSpPr>
        <p:spPr/>
        <p:txBody>
          <a:bodyPr>
            <a:normAutofit/>
          </a:bodyPr>
          <a:lstStyle/>
          <a:p>
            <a:r>
              <a:rPr lang="en-US" dirty="0"/>
              <a:t>Real World example of an issue </a:t>
            </a:r>
          </a:p>
        </p:txBody>
      </p:sp>
      <p:sp>
        <p:nvSpPr>
          <p:cNvPr id="3" name="TextBox 2">
            <a:extLst>
              <a:ext uri="{FF2B5EF4-FFF2-40B4-BE49-F238E27FC236}">
                <a16:creationId xmlns:a16="http://schemas.microsoft.com/office/drawing/2014/main" id="{4F16984F-5DA4-9B43-B1BA-166754FBF5DF}"/>
              </a:ext>
            </a:extLst>
          </p:cNvPr>
          <p:cNvSpPr txBox="1"/>
          <p:nvPr/>
        </p:nvSpPr>
        <p:spPr>
          <a:xfrm>
            <a:off x="838200" y="1269993"/>
            <a:ext cx="10672482" cy="4893647"/>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Consider the linear 1D advection problem again, </a:t>
            </a: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Linearized and with constant wind, </a:t>
            </a:r>
            <a:r>
              <a:rPr lang="en-US" sz="2400" i="1" dirty="0">
                <a:solidFill>
                  <a:schemeClr val="bg2">
                    <a:lumMod val="10000"/>
                  </a:schemeClr>
                </a:solidFill>
                <a:latin typeface="Calibri" panose="020F0502020204030204" pitchFamily="34" charset="0"/>
                <a:cs typeface="Calibri" panose="020F0502020204030204" pitchFamily="34" charset="0"/>
              </a:rPr>
              <a:t>u′ = 0,</a:t>
            </a:r>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problem is </a:t>
            </a:r>
            <a:r>
              <a:rPr lang="en-US" sz="2400" u="sng" dirty="0">
                <a:solidFill>
                  <a:schemeClr val="bg2">
                    <a:lumMod val="10000"/>
                  </a:schemeClr>
                </a:solidFill>
                <a:latin typeface="Calibri" panose="020F0502020204030204" pitchFamily="34" charset="0"/>
                <a:cs typeface="Calibri" panose="020F0502020204030204" pitchFamily="34" charset="0"/>
              </a:rPr>
              <a:t>exactly linear</a:t>
            </a:r>
            <a:r>
              <a:rPr lang="en-US" sz="2400" dirty="0">
                <a:solidFill>
                  <a:schemeClr val="bg2">
                    <a:lumMod val="10000"/>
                  </a:schemeClr>
                </a:solidFill>
                <a:latin typeface="Calibri" panose="020F0502020204030204" pitchFamily="34" charset="0"/>
                <a:cs typeface="Calibri" panose="020F0502020204030204" pitchFamily="34" charset="0"/>
              </a:rPr>
              <a:t>. So long as we choose a linear scheme then whatever perturbation we choose the linearization is exact </a:t>
            </a: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814BB4A-5235-094D-B4BC-858AB8A4E609}"/>
              </a:ext>
            </a:extLst>
          </p:cNvPr>
          <p:cNvPicPr>
            <a:picLocks noChangeAspect="1"/>
          </p:cNvPicPr>
          <p:nvPr/>
        </p:nvPicPr>
        <p:blipFill>
          <a:blip r:embed="rId2"/>
          <a:stretch>
            <a:fillRect/>
          </a:stretch>
        </p:blipFill>
        <p:spPr>
          <a:xfrm>
            <a:off x="4929092" y="2010431"/>
            <a:ext cx="2063377" cy="690783"/>
          </a:xfrm>
          <a:prstGeom prst="rect">
            <a:avLst/>
          </a:prstGeom>
        </p:spPr>
      </p:pic>
      <p:pic>
        <p:nvPicPr>
          <p:cNvPr id="7" name="Picture 6">
            <a:extLst>
              <a:ext uri="{FF2B5EF4-FFF2-40B4-BE49-F238E27FC236}">
                <a16:creationId xmlns:a16="http://schemas.microsoft.com/office/drawing/2014/main" id="{4F82D4FA-1715-C74A-BE87-4E33DA35820D}"/>
              </a:ext>
            </a:extLst>
          </p:cNvPr>
          <p:cNvPicPr>
            <a:picLocks noChangeAspect="1"/>
          </p:cNvPicPr>
          <p:nvPr/>
        </p:nvPicPr>
        <p:blipFill>
          <a:blip r:embed="rId3"/>
          <a:stretch>
            <a:fillRect/>
          </a:stretch>
        </p:blipFill>
        <p:spPr>
          <a:xfrm>
            <a:off x="4781068" y="3854879"/>
            <a:ext cx="2359427" cy="699754"/>
          </a:xfrm>
          <a:prstGeom prst="rect">
            <a:avLst/>
          </a:prstGeom>
        </p:spPr>
      </p:pic>
    </p:spTree>
    <p:extLst>
      <p:ext uri="{BB962C8B-B14F-4D97-AF65-F5344CB8AC3E}">
        <p14:creationId xmlns:p14="http://schemas.microsoft.com/office/powerpoint/2010/main" val="2856120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65124-B3AC-3B49-86EF-0A65D8E0A10F}"/>
              </a:ext>
            </a:extLst>
          </p:cNvPr>
          <p:cNvSpPr>
            <a:spLocks noGrp="1"/>
          </p:cNvSpPr>
          <p:nvPr>
            <p:ph type="title"/>
          </p:nvPr>
        </p:nvSpPr>
        <p:spPr/>
        <p:txBody>
          <a:bodyPr>
            <a:normAutofit/>
          </a:bodyPr>
          <a:lstStyle/>
          <a:p>
            <a:r>
              <a:rPr lang="en-US" dirty="0"/>
              <a:t>Advection of the reference part </a:t>
            </a:r>
          </a:p>
        </p:txBody>
      </p:sp>
      <p:pic>
        <p:nvPicPr>
          <p:cNvPr id="4" name="Picture 3">
            <a:extLst>
              <a:ext uri="{FF2B5EF4-FFF2-40B4-BE49-F238E27FC236}">
                <a16:creationId xmlns:a16="http://schemas.microsoft.com/office/drawing/2014/main" id="{FBCFC4D6-63C5-6843-803E-BCD70C821F62}"/>
              </a:ext>
            </a:extLst>
          </p:cNvPr>
          <p:cNvPicPr>
            <a:picLocks noChangeAspect="1"/>
          </p:cNvPicPr>
          <p:nvPr/>
        </p:nvPicPr>
        <p:blipFill rotWithShape="1">
          <a:blip r:embed="rId2"/>
          <a:srcRect t="2324" b="4170"/>
          <a:stretch/>
        </p:blipFill>
        <p:spPr>
          <a:xfrm>
            <a:off x="4212751" y="1077575"/>
            <a:ext cx="7339830" cy="5162638"/>
          </a:xfrm>
          <a:prstGeom prst="rect">
            <a:avLst/>
          </a:prstGeom>
        </p:spPr>
      </p:pic>
      <p:sp>
        <p:nvSpPr>
          <p:cNvPr id="3" name="TextBox 2">
            <a:extLst>
              <a:ext uri="{FF2B5EF4-FFF2-40B4-BE49-F238E27FC236}">
                <a16:creationId xmlns:a16="http://schemas.microsoft.com/office/drawing/2014/main" id="{00E88D25-EA55-6248-A1C1-2A78D58CDE53}"/>
              </a:ext>
            </a:extLst>
          </p:cNvPr>
          <p:cNvSpPr txBox="1"/>
          <p:nvPr/>
        </p:nvSpPr>
        <p:spPr>
          <a:xfrm>
            <a:off x="457200" y="1950734"/>
            <a:ext cx="3755551" cy="3416320"/>
          </a:xfrm>
          <a:prstGeom prst="rect">
            <a:avLst/>
          </a:prstGeom>
          <a:noFill/>
          <a:ln>
            <a:solidFill>
              <a:schemeClr val="bg2">
                <a:lumMod val="10000"/>
              </a:schemeClr>
            </a:solidFill>
          </a:ln>
        </p:spPr>
        <p:txBody>
          <a:bodyPr wrap="square" rtlCol="0">
            <a:spAutoFit/>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In these runs a top-hat profile is advected once around the domain with a selection of horizontal differentiation schemes.</a:t>
            </a:r>
          </a:p>
          <a:p>
            <a:pPr algn="ctr"/>
            <a:endParaRPr lang="en-US" sz="2400" dirty="0">
              <a:solidFill>
                <a:schemeClr val="bg2">
                  <a:lumMod val="10000"/>
                </a:schemeClr>
              </a:solidFill>
              <a:latin typeface="Calibri" panose="020F0502020204030204" pitchFamily="34" charset="0"/>
              <a:cs typeface="Calibri" panose="020F0502020204030204" pitchFamily="34" charset="0"/>
            </a:endParaRPr>
          </a:p>
          <a:p>
            <a:pPr algn="ctr"/>
            <a:r>
              <a:rPr lang="en-US" sz="2400" dirty="0">
                <a:solidFill>
                  <a:schemeClr val="bg2">
                    <a:lumMod val="10000"/>
                  </a:schemeClr>
                </a:solidFill>
                <a:latin typeface="Calibri" panose="020F0502020204030204" pitchFamily="34" charset="0"/>
                <a:cs typeface="Calibri" panose="020F0502020204030204" pitchFamily="34" charset="0"/>
              </a:rPr>
              <a:t> These schemes are all linear except the limited PPM scheme, as used in GEOS.</a:t>
            </a:r>
          </a:p>
        </p:txBody>
      </p:sp>
    </p:spTree>
    <p:extLst>
      <p:ext uri="{BB962C8B-B14F-4D97-AF65-F5344CB8AC3E}">
        <p14:creationId xmlns:p14="http://schemas.microsoft.com/office/powerpoint/2010/main" val="779127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C1F5A-CC66-DF43-BBBE-8F7782A0983A}"/>
              </a:ext>
            </a:extLst>
          </p:cNvPr>
          <p:cNvPicPr>
            <a:picLocks noChangeAspect="1"/>
          </p:cNvPicPr>
          <p:nvPr/>
        </p:nvPicPr>
        <p:blipFill rotWithShape="1">
          <a:blip r:embed="rId2"/>
          <a:srcRect t="1084" b="6372"/>
          <a:stretch/>
        </p:blipFill>
        <p:spPr>
          <a:xfrm>
            <a:off x="4217174" y="1037947"/>
            <a:ext cx="7494766" cy="5217459"/>
          </a:xfrm>
          <a:prstGeom prst="rect">
            <a:avLst/>
          </a:prstGeom>
        </p:spPr>
      </p:pic>
      <p:sp>
        <p:nvSpPr>
          <p:cNvPr id="2" name="Title 1">
            <a:extLst>
              <a:ext uri="{FF2B5EF4-FFF2-40B4-BE49-F238E27FC236}">
                <a16:creationId xmlns:a16="http://schemas.microsoft.com/office/drawing/2014/main" id="{199F6281-741F-B843-88C7-5134B5E5A22A}"/>
              </a:ext>
            </a:extLst>
          </p:cNvPr>
          <p:cNvSpPr>
            <a:spLocks noGrp="1"/>
          </p:cNvSpPr>
          <p:nvPr>
            <p:ph type="title"/>
          </p:nvPr>
        </p:nvSpPr>
        <p:spPr/>
        <p:txBody>
          <a:bodyPr>
            <a:normAutofit/>
          </a:bodyPr>
          <a:lstStyle/>
          <a:p>
            <a:r>
              <a:rPr lang="en-US" dirty="0"/>
              <a:t>Advection of a perturbation </a:t>
            </a:r>
          </a:p>
        </p:txBody>
      </p:sp>
      <p:sp>
        <p:nvSpPr>
          <p:cNvPr id="5" name="TextBox 4">
            <a:extLst>
              <a:ext uri="{FF2B5EF4-FFF2-40B4-BE49-F238E27FC236}">
                <a16:creationId xmlns:a16="http://schemas.microsoft.com/office/drawing/2014/main" id="{F3533D22-1A6E-ED4B-8AE3-861FC91A7360}"/>
              </a:ext>
            </a:extLst>
          </p:cNvPr>
          <p:cNvSpPr txBox="1"/>
          <p:nvPr/>
        </p:nvSpPr>
        <p:spPr>
          <a:xfrm>
            <a:off x="461623" y="2001985"/>
            <a:ext cx="3755551" cy="3416320"/>
          </a:xfrm>
          <a:prstGeom prst="rect">
            <a:avLst/>
          </a:prstGeom>
          <a:noFill/>
          <a:ln>
            <a:solidFill>
              <a:schemeClr val="bg2">
                <a:lumMod val="10000"/>
              </a:schemeClr>
            </a:solidFill>
          </a:ln>
        </p:spPr>
        <p:txBody>
          <a:bodyPr wrap="square" rtlCol="0">
            <a:spAutoFit/>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Now a point perturbation is applied to the top-hat at the initial time and the advection is done again.</a:t>
            </a:r>
          </a:p>
          <a:p>
            <a:pPr algn="ctr"/>
            <a:endParaRPr lang="en-US" sz="2400" dirty="0">
              <a:solidFill>
                <a:schemeClr val="bg2">
                  <a:lumMod val="10000"/>
                </a:schemeClr>
              </a:solidFill>
              <a:latin typeface="Calibri" panose="020F0502020204030204" pitchFamily="34" charset="0"/>
              <a:cs typeface="Calibri" panose="020F0502020204030204" pitchFamily="34" charset="0"/>
            </a:endParaRPr>
          </a:p>
          <a:p>
            <a:pPr algn="ctr"/>
            <a:r>
              <a:rPr lang="en-US" sz="2400" dirty="0">
                <a:solidFill>
                  <a:schemeClr val="bg2">
                    <a:lumMod val="10000"/>
                  </a:schemeClr>
                </a:solidFill>
                <a:latin typeface="Calibri" panose="020F0502020204030204" pitchFamily="34" charset="0"/>
                <a:cs typeface="Calibri" panose="020F0502020204030204" pitchFamily="34" charset="0"/>
              </a:rPr>
              <a:t>Blue curves show the difference between two nonlinear runs. The red curve shows the TLM.</a:t>
            </a:r>
          </a:p>
        </p:txBody>
      </p:sp>
      <p:sp>
        <p:nvSpPr>
          <p:cNvPr id="3" name="Rectangle 2">
            <a:extLst>
              <a:ext uri="{FF2B5EF4-FFF2-40B4-BE49-F238E27FC236}">
                <a16:creationId xmlns:a16="http://schemas.microsoft.com/office/drawing/2014/main" id="{74673FBA-472C-2141-94D2-53587175B559}"/>
              </a:ext>
            </a:extLst>
          </p:cNvPr>
          <p:cNvSpPr/>
          <p:nvPr/>
        </p:nvSpPr>
        <p:spPr>
          <a:xfrm>
            <a:off x="8070574" y="3697357"/>
            <a:ext cx="3478696" cy="2558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07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E072-800A-AA4D-AE0C-9266ECEA9900}"/>
              </a:ext>
            </a:extLst>
          </p:cNvPr>
          <p:cNvSpPr>
            <a:spLocks noGrp="1"/>
          </p:cNvSpPr>
          <p:nvPr>
            <p:ph type="title"/>
          </p:nvPr>
        </p:nvSpPr>
        <p:spPr/>
        <p:txBody>
          <a:bodyPr>
            <a:normAutofit/>
          </a:bodyPr>
          <a:lstStyle/>
          <a:p>
            <a:r>
              <a:rPr lang="en-US" dirty="0"/>
              <a:t>Examining TLM stability</a:t>
            </a:r>
          </a:p>
        </p:txBody>
      </p:sp>
      <p:sp>
        <p:nvSpPr>
          <p:cNvPr id="4" name="TextBox 3">
            <a:extLst>
              <a:ext uri="{FF2B5EF4-FFF2-40B4-BE49-F238E27FC236}">
                <a16:creationId xmlns:a16="http://schemas.microsoft.com/office/drawing/2014/main" id="{2060FF01-EA9A-8E4F-A0AF-898FE6390C2B}"/>
              </a:ext>
            </a:extLst>
          </p:cNvPr>
          <p:cNvSpPr txBox="1"/>
          <p:nvPr/>
        </p:nvSpPr>
        <p:spPr>
          <a:xfrm>
            <a:off x="838200" y="1225689"/>
            <a:ext cx="10515600" cy="5632311"/>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When encountering problems one way to examine the behavior is to numerically assemble the Jacobian:</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12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Set </a:t>
            </a:r>
            <a:r>
              <a:rPr lang="en-US" sz="2400" i="1" dirty="0">
                <a:solidFill>
                  <a:schemeClr val="bg2">
                    <a:lumMod val="10000"/>
                  </a:schemeClr>
                </a:solidFill>
                <a:latin typeface="Calibri" panose="020F0502020204030204" pitchFamily="34" charset="0"/>
                <a:cs typeface="Calibri" panose="020F0502020204030204" pitchFamily="34" charset="0"/>
              </a:rPr>
              <a:t>x1′ =1 </a:t>
            </a:r>
            <a:r>
              <a:rPr lang="en-US" sz="2400" dirty="0">
                <a:solidFill>
                  <a:schemeClr val="bg2">
                    <a:lumMod val="10000"/>
                  </a:schemeClr>
                </a:solidFill>
                <a:latin typeface="Calibri" panose="020F0502020204030204" pitchFamily="34" charset="0"/>
                <a:cs typeface="Calibri" panose="020F0502020204030204" pitchFamily="34" charset="0"/>
              </a:rPr>
              <a:t>and </a:t>
            </a:r>
            <a:r>
              <a:rPr lang="en-US" sz="2400" i="1" dirty="0">
                <a:solidFill>
                  <a:schemeClr val="bg2">
                    <a:lumMod val="10000"/>
                  </a:schemeClr>
                </a:solidFill>
                <a:latin typeface="Calibri" panose="020F0502020204030204" pitchFamily="34" charset="0"/>
                <a:cs typeface="Calibri" panose="020F0502020204030204" pitchFamily="34" charset="0"/>
              </a:rPr>
              <a:t>x2′ =0 </a:t>
            </a:r>
            <a:r>
              <a:rPr lang="en-US" sz="2400" dirty="0">
                <a:solidFill>
                  <a:schemeClr val="bg2">
                    <a:lumMod val="10000"/>
                  </a:schemeClr>
                </a:solidFill>
                <a:latin typeface="Calibri" panose="020F0502020204030204" pitchFamily="34" charset="0"/>
                <a:cs typeface="Calibri" panose="020F0502020204030204" pitchFamily="34" charset="0"/>
              </a:rPr>
              <a:t>and run the TLM model to get, </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Repeat, setting each element of </a:t>
            </a:r>
            <a:r>
              <a:rPr lang="en-US" sz="2400" i="1" dirty="0">
                <a:solidFill>
                  <a:schemeClr val="bg2">
                    <a:lumMod val="10000"/>
                  </a:schemeClr>
                </a:solidFill>
                <a:latin typeface="Calibri" panose="020F0502020204030204" pitchFamily="34" charset="0"/>
                <a:cs typeface="Calibri" panose="020F0502020204030204" pitchFamily="34" charset="0"/>
              </a:rPr>
              <a:t>x</a:t>
            </a:r>
            <a:r>
              <a:rPr lang="en-US" sz="2400" dirty="0">
                <a:solidFill>
                  <a:schemeClr val="bg2">
                    <a:lumMod val="10000"/>
                  </a:schemeClr>
                </a:solidFill>
                <a:latin typeface="Calibri" panose="020F0502020204030204" pitchFamily="34" charset="0"/>
                <a:cs typeface="Calibri" panose="020F0502020204030204" pitchFamily="34" charset="0"/>
              </a:rPr>
              <a:t> to 1 and running the TLM to obtain the corresponding column of the Jacobian.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864BBB4-24F1-A64B-892C-8D63B369CB86}"/>
              </a:ext>
            </a:extLst>
          </p:cNvPr>
          <p:cNvPicPr>
            <a:picLocks noChangeAspect="1"/>
          </p:cNvPicPr>
          <p:nvPr/>
        </p:nvPicPr>
        <p:blipFill>
          <a:blip r:embed="rId2"/>
          <a:stretch>
            <a:fillRect/>
          </a:stretch>
        </p:blipFill>
        <p:spPr>
          <a:xfrm>
            <a:off x="5508868" y="4496058"/>
            <a:ext cx="1174262" cy="763270"/>
          </a:xfrm>
          <a:prstGeom prst="rect">
            <a:avLst/>
          </a:prstGeom>
        </p:spPr>
      </p:pic>
      <p:pic>
        <p:nvPicPr>
          <p:cNvPr id="3" name="Picture 2">
            <a:extLst>
              <a:ext uri="{FF2B5EF4-FFF2-40B4-BE49-F238E27FC236}">
                <a16:creationId xmlns:a16="http://schemas.microsoft.com/office/drawing/2014/main" id="{67E1F7CA-3C16-094C-A173-DD38862D76B1}"/>
              </a:ext>
            </a:extLst>
          </p:cNvPr>
          <p:cNvPicPr>
            <a:picLocks noChangeAspect="1"/>
          </p:cNvPicPr>
          <p:nvPr/>
        </p:nvPicPr>
        <p:blipFill>
          <a:blip r:embed="rId3"/>
          <a:stretch>
            <a:fillRect/>
          </a:stretch>
        </p:blipFill>
        <p:spPr>
          <a:xfrm>
            <a:off x="4270619" y="2045897"/>
            <a:ext cx="3650761" cy="1614760"/>
          </a:xfrm>
          <a:prstGeom prst="rect">
            <a:avLst/>
          </a:prstGeom>
        </p:spPr>
      </p:pic>
    </p:spTree>
    <p:extLst>
      <p:ext uri="{BB962C8B-B14F-4D97-AF65-F5344CB8AC3E}">
        <p14:creationId xmlns:p14="http://schemas.microsoft.com/office/powerpoint/2010/main" val="1202706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D843-2C9F-704B-A004-702D3339D807}"/>
              </a:ext>
            </a:extLst>
          </p:cNvPr>
          <p:cNvSpPr>
            <a:spLocks noGrp="1"/>
          </p:cNvSpPr>
          <p:nvPr>
            <p:ph type="title"/>
          </p:nvPr>
        </p:nvSpPr>
        <p:spPr/>
        <p:txBody>
          <a:bodyPr/>
          <a:lstStyle/>
          <a:p>
            <a:r>
              <a:rPr lang="en-US" dirty="0"/>
              <a:t>Stability analysis</a:t>
            </a:r>
          </a:p>
        </p:txBody>
      </p:sp>
      <p:grpSp>
        <p:nvGrpSpPr>
          <p:cNvPr id="6" name="Group 5">
            <a:extLst>
              <a:ext uri="{FF2B5EF4-FFF2-40B4-BE49-F238E27FC236}">
                <a16:creationId xmlns:a16="http://schemas.microsoft.com/office/drawing/2014/main" id="{CAAA1BB5-3577-4F44-B4A2-A476DE0A6F14}"/>
              </a:ext>
            </a:extLst>
          </p:cNvPr>
          <p:cNvGrpSpPr/>
          <p:nvPr/>
        </p:nvGrpSpPr>
        <p:grpSpPr>
          <a:xfrm>
            <a:off x="550944" y="1327414"/>
            <a:ext cx="10732477" cy="3785652"/>
            <a:chOff x="838200" y="1571589"/>
            <a:chExt cx="10732477" cy="3785652"/>
          </a:xfrm>
        </p:grpSpPr>
        <p:sp>
          <p:nvSpPr>
            <p:cNvPr id="3" name="TextBox 2">
              <a:extLst>
                <a:ext uri="{FF2B5EF4-FFF2-40B4-BE49-F238E27FC236}">
                  <a16:creationId xmlns:a16="http://schemas.microsoft.com/office/drawing/2014/main" id="{4E9BEA86-1BEA-3046-9270-C063F961DFFB}"/>
                </a:ext>
              </a:extLst>
            </p:cNvPr>
            <p:cNvSpPr txBox="1"/>
            <p:nvPr/>
          </p:nvSpPr>
          <p:spPr>
            <a:xfrm>
              <a:off x="838200" y="1571589"/>
              <a:ext cx="10732477" cy="3785652"/>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Having the Jacobian lets us examine the gradients of the model directly, which can be very useful.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It also allows for stability analysis, </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r>
                <a:rPr lang="en-US" sz="2400" dirty="0">
                  <a:solidFill>
                    <a:schemeClr val="bg2">
                      <a:lumMod val="10000"/>
                    </a:schemeClr>
                  </a:solidFill>
                  <a:latin typeface="Calibri" panose="020F0502020204030204" pitchFamily="34" charset="0"/>
                  <a:cs typeface="Calibri" panose="020F0502020204030204" pitchFamily="34" charset="0"/>
                </a:rPr>
                <a:t>where                                   ,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r>
                <a:rPr lang="en-US" sz="2400" dirty="0">
                  <a:solidFill>
                    <a:schemeClr val="bg2">
                      <a:lumMod val="10000"/>
                    </a:schemeClr>
                  </a:solidFill>
                  <a:latin typeface="Calibri" panose="020F0502020204030204" pitchFamily="34" charset="0"/>
                  <a:cs typeface="Calibri" panose="020F0502020204030204" pitchFamily="34" charset="0"/>
                </a:rPr>
                <a:t>     are the eigenvalues of      .  </a:t>
              </a:r>
            </a:p>
          </p:txBody>
        </p:sp>
        <p:pic>
          <p:nvPicPr>
            <p:cNvPr id="4" name="Picture 3">
              <a:extLst>
                <a:ext uri="{FF2B5EF4-FFF2-40B4-BE49-F238E27FC236}">
                  <a16:creationId xmlns:a16="http://schemas.microsoft.com/office/drawing/2014/main" id="{58ECDDBF-2FF4-774A-A2EA-51DF1F85FDE3}"/>
                </a:ext>
              </a:extLst>
            </p:cNvPr>
            <p:cNvPicPr>
              <a:picLocks noChangeAspect="1"/>
            </p:cNvPicPr>
            <p:nvPr/>
          </p:nvPicPr>
          <p:blipFill>
            <a:blip r:embed="rId2"/>
            <a:stretch>
              <a:fillRect/>
            </a:stretch>
          </p:blipFill>
          <p:spPr>
            <a:xfrm>
              <a:off x="1992787" y="3396389"/>
              <a:ext cx="1334646" cy="307996"/>
            </a:xfrm>
            <a:prstGeom prst="rect">
              <a:avLst/>
            </a:prstGeom>
          </p:spPr>
        </p:pic>
        <p:pic>
          <p:nvPicPr>
            <p:cNvPr id="5" name="Picture 4">
              <a:extLst>
                <a:ext uri="{FF2B5EF4-FFF2-40B4-BE49-F238E27FC236}">
                  <a16:creationId xmlns:a16="http://schemas.microsoft.com/office/drawing/2014/main" id="{A322C499-66EA-B94A-9AEF-E023EC9C53EC}"/>
                </a:ext>
              </a:extLst>
            </p:cNvPr>
            <p:cNvPicPr>
              <a:picLocks noChangeAspect="1"/>
            </p:cNvPicPr>
            <p:nvPr/>
          </p:nvPicPr>
          <p:blipFill>
            <a:blip r:embed="rId3"/>
            <a:stretch>
              <a:fillRect/>
            </a:stretch>
          </p:blipFill>
          <p:spPr>
            <a:xfrm>
              <a:off x="1813032" y="4209764"/>
              <a:ext cx="2217127" cy="301595"/>
            </a:xfrm>
            <a:prstGeom prst="rect">
              <a:avLst/>
            </a:prstGeom>
          </p:spPr>
        </p:pic>
        <p:pic>
          <p:nvPicPr>
            <p:cNvPr id="7" name="Picture 6">
              <a:extLst>
                <a:ext uri="{FF2B5EF4-FFF2-40B4-BE49-F238E27FC236}">
                  <a16:creationId xmlns:a16="http://schemas.microsoft.com/office/drawing/2014/main" id="{E51B15F4-0F19-6241-BFA6-42D439296CC7}"/>
                </a:ext>
              </a:extLst>
            </p:cNvPr>
            <p:cNvPicPr>
              <a:picLocks noChangeAspect="1"/>
            </p:cNvPicPr>
            <p:nvPr/>
          </p:nvPicPr>
          <p:blipFill>
            <a:blip r:embed="rId4"/>
            <a:stretch>
              <a:fillRect/>
            </a:stretch>
          </p:blipFill>
          <p:spPr>
            <a:xfrm>
              <a:off x="4114919" y="4980081"/>
              <a:ext cx="273050" cy="220202"/>
            </a:xfrm>
            <a:prstGeom prst="rect">
              <a:avLst/>
            </a:prstGeom>
          </p:spPr>
        </p:pic>
        <p:pic>
          <p:nvPicPr>
            <p:cNvPr id="9" name="Picture 8">
              <a:extLst>
                <a:ext uri="{FF2B5EF4-FFF2-40B4-BE49-F238E27FC236}">
                  <a16:creationId xmlns:a16="http://schemas.microsoft.com/office/drawing/2014/main" id="{2E40D189-EC4E-FC45-9045-6CC3167B2327}"/>
                </a:ext>
              </a:extLst>
            </p:cNvPr>
            <p:cNvPicPr>
              <a:picLocks noChangeAspect="1"/>
            </p:cNvPicPr>
            <p:nvPr/>
          </p:nvPicPr>
          <p:blipFill>
            <a:blip r:embed="rId5"/>
            <a:stretch>
              <a:fillRect/>
            </a:stretch>
          </p:blipFill>
          <p:spPr>
            <a:xfrm>
              <a:off x="996219" y="4959157"/>
              <a:ext cx="161681" cy="221248"/>
            </a:xfrm>
            <a:prstGeom prst="rect">
              <a:avLst/>
            </a:prstGeom>
          </p:spPr>
        </p:pic>
      </p:grpSp>
      <p:pic>
        <p:nvPicPr>
          <p:cNvPr id="11" name="Picture 10">
            <a:extLst>
              <a:ext uri="{FF2B5EF4-FFF2-40B4-BE49-F238E27FC236}">
                <a16:creationId xmlns:a16="http://schemas.microsoft.com/office/drawing/2014/main" id="{74A3218C-E7F0-5B4C-ACDB-BB1C6D4D6457}"/>
              </a:ext>
            </a:extLst>
          </p:cNvPr>
          <p:cNvPicPr>
            <a:picLocks noChangeAspect="1"/>
          </p:cNvPicPr>
          <p:nvPr/>
        </p:nvPicPr>
        <p:blipFill>
          <a:blip r:embed="rId6"/>
          <a:stretch>
            <a:fillRect/>
          </a:stretch>
        </p:blipFill>
        <p:spPr>
          <a:xfrm>
            <a:off x="5427772" y="1802355"/>
            <a:ext cx="5855649" cy="3476792"/>
          </a:xfrm>
          <a:prstGeom prst="rect">
            <a:avLst/>
          </a:prstGeom>
        </p:spPr>
      </p:pic>
      <p:sp>
        <p:nvSpPr>
          <p:cNvPr id="8" name="TextBox 7">
            <a:extLst>
              <a:ext uri="{FF2B5EF4-FFF2-40B4-BE49-F238E27FC236}">
                <a16:creationId xmlns:a16="http://schemas.microsoft.com/office/drawing/2014/main" id="{B9C5E10D-E392-C848-8745-7E54A506F03A}"/>
              </a:ext>
            </a:extLst>
          </p:cNvPr>
          <p:cNvSpPr txBox="1"/>
          <p:nvPr/>
        </p:nvSpPr>
        <p:spPr>
          <a:xfrm>
            <a:off x="5188226" y="5203987"/>
            <a:ext cx="6838122" cy="1200329"/>
          </a:xfrm>
          <a:prstGeom prst="rect">
            <a:avLst/>
          </a:prstGeom>
          <a:no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Eigenvalue spectrum of the limited PPM advection scheme. There is no hope of linearizing this any kind of meaningful and stable way.</a:t>
            </a:r>
          </a:p>
        </p:txBody>
      </p:sp>
    </p:spTree>
    <p:extLst>
      <p:ext uri="{BB962C8B-B14F-4D97-AF65-F5344CB8AC3E}">
        <p14:creationId xmlns:p14="http://schemas.microsoft.com/office/powerpoint/2010/main" val="3639988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3369-111E-0343-803E-A93F84AC6E86}"/>
              </a:ext>
            </a:extLst>
          </p:cNvPr>
          <p:cNvSpPr>
            <a:spLocks noGrp="1"/>
          </p:cNvSpPr>
          <p:nvPr>
            <p:ph type="title"/>
          </p:nvPr>
        </p:nvSpPr>
        <p:spPr/>
        <p:txBody>
          <a:bodyPr>
            <a:normAutofit/>
          </a:bodyPr>
          <a:lstStyle/>
          <a:p>
            <a:r>
              <a:rPr lang="en-US" dirty="0"/>
              <a:t>Stability analysis </a:t>
            </a:r>
          </a:p>
        </p:txBody>
      </p:sp>
      <p:sp>
        <p:nvSpPr>
          <p:cNvPr id="4" name="Rectangle 3">
            <a:extLst>
              <a:ext uri="{FF2B5EF4-FFF2-40B4-BE49-F238E27FC236}">
                <a16:creationId xmlns:a16="http://schemas.microsoft.com/office/drawing/2014/main" id="{E5C2C45E-1A23-E448-A656-0399C3569941}"/>
              </a:ext>
            </a:extLst>
          </p:cNvPr>
          <p:cNvSpPr/>
          <p:nvPr/>
        </p:nvSpPr>
        <p:spPr>
          <a:xfrm>
            <a:off x="838200" y="1955793"/>
            <a:ext cx="10615246" cy="3785652"/>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When we see an eigenvalue spectrum like this it immediately tells us that this scheme should not be linearized, and has saved us the bother of writing the adjoint.</a:t>
            </a:r>
          </a:p>
          <a:p>
            <a:r>
              <a:rPr lang="en-US" sz="2400" dirty="0">
                <a:solidFill>
                  <a:schemeClr val="bg2">
                    <a:lumMod val="10000"/>
                  </a:schemeClr>
                </a:solidFill>
                <a:latin typeface="Calibri" panose="020F0502020204030204" pitchFamily="34" charset="0"/>
                <a:cs typeface="Calibri" panose="020F0502020204030204" pitchFamily="34" charset="0"/>
              </a:rPr>
              <a:t> </a:t>
            </a:r>
          </a:p>
          <a:p>
            <a:r>
              <a:rPr lang="en-US" sz="2400" dirty="0">
                <a:solidFill>
                  <a:schemeClr val="bg2">
                    <a:lumMod val="10000"/>
                  </a:schemeClr>
                </a:solidFill>
                <a:latin typeface="Calibri" panose="020F0502020204030204" pitchFamily="34" charset="0"/>
                <a:cs typeface="Calibri" panose="020F0502020204030204" pitchFamily="34" charset="0"/>
              </a:rPr>
              <a:t>Fortunately, the reasons that linear schemes are not used for advection are not so important when it comes to transporting perturbations and sensitivities.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In this instance the nonlinear model and linearized model will be based on different equations, a so called “perturbation model”.</a:t>
            </a: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Note that stability analysis can be less useful for high dimensional problems. </a:t>
            </a:r>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4994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3FF6-E805-2740-A830-1513A366307C}"/>
              </a:ext>
            </a:extLst>
          </p:cNvPr>
          <p:cNvSpPr>
            <a:spLocks noGrp="1"/>
          </p:cNvSpPr>
          <p:nvPr>
            <p:ph type="title"/>
          </p:nvPr>
        </p:nvSpPr>
        <p:spPr/>
        <p:txBody>
          <a:bodyPr/>
          <a:lstStyle/>
          <a:p>
            <a:r>
              <a:rPr lang="en-US" dirty="0"/>
              <a:t>Cloud liquid water perturbation in GEOS</a:t>
            </a:r>
          </a:p>
        </p:txBody>
      </p:sp>
      <p:pic>
        <p:nvPicPr>
          <p:cNvPr id="4" name="Picture 3">
            <a:extLst>
              <a:ext uri="{FF2B5EF4-FFF2-40B4-BE49-F238E27FC236}">
                <a16:creationId xmlns:a16="http://schemas.microsoft.com/office/drawing/2014/main" id="{0BFBD902-C940-1447-B688-852AA5722B7C}"/>
              </a:ext>
            </a:extLst>
          </p:cNvPr>
          <p:cNvPicPr>
            <a:picLocks noChangeAspect="1"/>
          </p:cNvPicPr>
          <p:nvPr/>
        </p:nvPicPr>
        <p:blipFill rotWithShape="1">
          <a:blip r:embed="rId2"/>
          <a:srcRect t="2141" b="3894"/>
          <a:stretch/>
        </p:blipFill>
        <p:spPr>
          <a:xfrm>
            <a:off x="877550" y="1084623"/>
            <a:ext cx="10436899" cy="5214577"/>
          </a:xfrm>
          <a:prstGeom prst="rect">
            <a:avLst/>
          </a:prstGeom>
        </p:spPr>
      </p:pic>
    </p:spTree>
    <p:extLst>
      <p:ext uri="{BB962C8B-B14F-4D97-AF65-F5344CB8AC3E}">
        <p14:creationId xmlns:p14="http://schemas.microsoft.com/office/powerpoint/2010/main" val="3377244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C912-F658-0C4F-B969-D7F03A2C391A}"/>
              </a:ext>
            </a:extLst>
          </p:cNvPr>
          <p:cNvSpPr>
            <a:spLocks noGrp="1"/>
          </p:cNvSpPr>
          <p:nvPr>
            <p:ph type="title"/>
          </p:nvPr>
        </p:nvSpPr>
        <p:spPr/>
        <p:txBody>
          <a:bodyPr>
            <a:normAutofit/>
          </a:bodyPr>
          <a:lstStyle/>
          <a:p>
            <a:r>
              <a:rPr lang="en-US" dirty="0"/>
              <a:t>Problems with physics </a:t>
            </a:r>
          </a:p>
        </p:txBody>
      </p:sp>
      <p:sp>
        <p:nvSpPr>
          <p:cNvPr id="3" name="Rectangle 2">
            <a:extLst>
              <a:ext uri="{FF2B5EF4-FFF2-40B4-BE49-F238E27FC236}">
                <a16:creationId xmlns:a16="http://schemas.microsoft.com/office/drawing/2014/main" id="{27E10787-EEE7-7048-B9D1-42A80A28F72E}"/>
              </a:ext>
            </a:extLst>
          </p:cNvPr>
          <p:cNvSpPr/>
          <p:nvPr/>
        </p:nvSpPr>
        <p:spPr>
          <a:xfrm>
            <a:off x="558799" y="1149403"/>
            <a:ext cx="10955867" cy="5262979"/>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These issues with advection aren’t due to the equations but the scheme that is chosen.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For the physics the issues are often due to the equations themselves. </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Below shows the equation for cloud fraction in GEOS-5, </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Nonlinear cloud fraction perturbations are bounded between 0 and 1. The TLM of this part of the model produces cloud fraction perturbations that are </a:t>
            </a:r>
            <a:r>
              <a:rPr lang="en-US" sz="2400" i="1" dirty="0">
                <a:solidFill>
                  <a:schemeClr val="bg2">
                    <a:lumMod val="10000"/>
                  </a:schemeClr>
                </a:solidFill>
                <a:latin typeface="Calibri" panose="020F0502020204030204" pitchFamily="34" charset="0"/>
                <a:cs typeface="Calibri" panose="020F0502020204030204" pitchFamily="34" charset="0"/>
              </a:rPr>
              <a:t>O(10</a:t>
            </a:r>
            <a:r>
              <a:rPr lang="en-US" sz="2400" i="1" baseline="30000" dirty="0">
                <a:solidFill>
                  <a:schemeClr val="bg2">
                    <a:lumMod val="10000"/>
                  </a:schemeClr>
                </a:solidFill>
                <a:latin typeface="Calibri" panose="020F0502020204030204" pitchFamily="34" charset="0"/>
                <a:cs typeface="Calibri" panose="020F0502020204030204" pitchFamily="34" charset="0"/>
              </a:rPr>
              <a:t>3</a:t>
            </a:r>
            <a:r>
              <a:rPr lang="en-US" sz="2400" i="1" dirty="0">
                <a:solidFill>
                  <a:schemeClr val="bg2">
                    <a:lumMod val="10000"/>
                  </a:schemeClr>
                </a:solidFill>
                <a:latin typeface="Calibri" panose="020F0502020204030204" pitchFamily="34" charset="0"/>
                <a:cs typeface="Calibri" panose="020F0502020204030204" pitchFamily="34" charset="0"/>
              </a:rPr>
              <a:t>)</a:t>
            </a:r>
            <a:r>
              <a:rPr lang="en-US" sz="2400" dirty="0">
                <a:solidFill>
                  <a:schemeClr val="bg2">
                    <a:lumMod val="10000"/>
                  </a:schemeClr>
                </a:solidFill>
                <a:latin typeface="Calibri" panose="020F0502020204030204" pitchFamily="34" charset="0"/>
                <a:cs typeface="Calibri" panose="020F0502020204030204" pitchFamily="34" charset="0"/>
              </a:rPr>
              <a:t>!</a:t>
            </a: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EA73DA3-B98F-B24D-9B9A-97922E936901}"/>
              </a:ext>
            </a:extLst>
          </p:cNvPr>
          <p:cNvPicPr>
            <a:picLocks noChangeAspect="1"/>
          </p:cNvPicPr>
          <p:nvPr/>
        </p:nvPicPr>
        <p:blipFill>
          <a:blip r:embed="rId2"/>
          <a:stretch>
            <a:fillRect/>
          </a:stretch>
        </p:blipFill>
        <p:spPr>
          <a:xfrm>
            <a:off x="2716741" y="3401653"/>
            <a:ext cx="6758517" cy="1494196"/>
          </a:xfrm>
          <a:prstGeom prst="rect">
            <a:avLst/>
          </a:prstGeom>
        </p:spPr>
      </p:pic>
    </p:spTree>
    <p:extLst>
      <p:ext uri="{BB962C8B-B14F-4D97-AF65-F5344CB8AC3E}">
        <p14:creationId xmlns:p14="http://schemas.microsoft.com/office/powerpoint/2010/main" val="4269942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5B41-DD15-A947-BD04-BFAB6DE96D09}"/>
              </a:ext>
            </a:extLst>
          </p:cNvPr>
          <p:cNvSpPr>
            <a:spLocks noGrp="1"/>
          </p:cNvSpPr>
          <p:nvPr>
            <p:ph type="title"/>
          </p:nvPr>
        </p:nvSpPr>
        <p:spPr/>
        <p:txBody>
          <a:bodyPr>
            <a:normAutofit/>
          </a:bodyPr>
          <a:lstStyle/>
          <a:p>
            <a:r>
              <a:rPr lang="en-US" dirty="0"/>
              <a:t>Problems with physics </a:t>
            </a:r>
          </a:p>
        </p:txBody>
      </p:sp>
      <p:sp>
        <p:nvSpPr>
          <p:cNvPr id="3" name="TextBox 2">
            <a:extLst>
              <a:ext uri="{FF2B5EF4-FFF2-40B4-BE49-F238E27FC236}">
                <a16:creationId xmlns:a16="http://schemas.microsoft.com/office/drawing/2014/main" id="{0B61D580-6C64-CF49-B6C4-99271C56F9C9}"/>
              </a:ext>
            </a:extLst>
          </p:cNvPr>
          <p:cNvSpPr txBox="1"/>
          <p:nvPr/>
        </p:nvSpPr>
        <p:spPr>
          <a:xfrm>
            <a:off x="1320800" y="1727194"/>
            <a:ext cx="10033000" cy="3416320"/>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Now we have to do some analysis and make a decision on how to proceed.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Do we try to find a new way of computing cloud fraction that is more linear and does not support rapid perturbation growth? </a:t>
            </a:r>
          </a:p>
          <a:p>
            <a:pPr marL="457200" indent="-457200">
              <a:buAutoNum type="arabicPeriod"/>
            </a:pPr>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or</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Do we try to predict and eliminate when situations where the TLM will fail.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984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B359-8FB2-1844-95FC-9D9DA73D3189}"/>
              </a:ext>
            </a:extLst>
          </p:cNvPr>
          <p:cNvSpPr>
            <a:spLocks noGrp="1"/>
          </p:cNvSpPr>
          <p:nvPr>
            <p:ph type="title"/>
          </p:nvPr>
        </p:nvSpPr>
        <p:spPr/>
        <p:txBody>
          <a:bodyPr/>
          <a:lstStyle/>
          <a:p>
            <a:r>
              <a:rPr lang="en-US" dirty="0"/>
              <a:t>Derivation of the linearized model</a:t>
            </a:r>
          </a:p>
        </p:txBody>
      </p:sp>
      <p:sp>
        <p:nvSpPr>
          <p:cNvPr id="3" name="TextBox 2">
            <a:extLst>
              <a:ext uri="{FF2B5EF4-FFF2-40B4-BE49-F238E27FC236}">
                <a16:creationId xmlns:a16="http://schemas.microsoft.com/office/drawing/2014/main" id="{0684BA93-F49A-994F-9AAB-3F8A186520B2}"/>
              </a:ext>
            </a:extLst>
          </p:cNvPr>
          <p:cNvSpPr txBox="1"/>
          <p:nvPr/>
        </p:nvSpPr>
        <p:spPr>
          <a:xfrm>
            <a:off x="728420" y="1269994"/>
            <a:ext cx="10957302" cy="4893647"/>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We have a, most likely, nonlinear model,</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where </a:t>
            </a:r>
            <a:r>
              <a:rPr lang="en-US" sz="2400" i="1" dirty="0">
                <a:solidFill>
                  <a:schemeClr val="bg2">
                    <a:lumMod val="10000"/>
                  </a:schemeClr>
                </a:solidFill>
                <a:latin typeface="Calibri" panose="020F0502020204030204" pitchFamily="34" charset="0"/>
                <a:cs typeface="Calibri" panose="020F0502020204030204" pitchFamily="34" charset="0"/>
              </a:rPr>
              <a:t>x</a:t>
            </a:r>
            <a:r>
              <a:rPr lang="en-US" sz="2400" dirty="0">
                <a:solidFill>
                  <a:schemeClr val="bg2">
                    <a:lumMod val="10000"/>
                  </a:schemeClr>
                </a:solidFill>
                <a:latin typeface="Calibri" panose="020F0502020204030204" pitchFamily="34" charset="0"/>
                <a:cs typeface="Calibri" panose="020F0502020204030204" pitchFamily="34" charset="0"/>
              </a:rPr>
              <a:t> and </a:t>
            </a:r>
            <a:r>
              <a:rPr lang="en-US" sz="2400" i="1" dirty="0">
                <a:solidFill>
                  <a:schemeClr val="bg2">
                    <a:lumMod val="10000"/>
                  </a:schemeClr>
                </a:solidFill>
                <a:latin typeface="Calibri" panose="020F0502020204030204" pitchFamily="34" charset="0"/>
                <a:cs typeface="Calibri" panose="020F0502020204030204" pitchFamily="34" charset="0"/>
              </a:rPr>
              <a:t>y</a:t>
            </a:r>
            <a:r>
              <a:rPr lang="en-US" sz="2400" dirty="0">
                <a:solidFill>
                  <a:schemeClr val="bg2">
                    <a:lumMod val="10000"/>
                  </a:schemeClr>
                </a:solidFill>
                <a:latin typeface="Calibri" panose="020F0502020204030204" pitchFamily="34" charset="0"/>
                <a:cs typeface="Calibri" panose="020F0502020204030204" pitchFamily="34" charset="0"/>
              </a:rPr>
              <a:t> are discrete model variables at an old and new time. From a DA perspective we regularly find ourselves asking a couple of questions: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dirty="0">
                <a:solidFill>
                  <a:schemeClr val="bg2">
                    <a:lumMod val="10000"/>
                  </a:schemeClr>
                </a:solidFill>
                <a:latin typeface="Calibri" panose="020F0502020204030204" pitchFamily="34" charset="0"/>
                <a:cs typeface="Calibri" panose="020F0502020204030204" pitchFamily="34" charset="0"/>
              </a:rPr>
              <a:t>How does </a:t>
            </a:r>
            <a:r>
              <a:rPr lang="en-US" sz="2400" i="1" dirty="0" err="1">
                <a:solidFill>
                  <a:schemeClr val="bg2">
                    <a:lumMod val="10000"/>
                  </a:schemeClr>
                </a:solidFill>
                <a:latin typeface="Calibri" panose="020F0502020204030204" pitchFamily="34" charset="0"/>
                <a:cs typeface="Calibri" panose="020F0502020204030204" pitchFamily="34" charset="0"/>
              </a:rPr>
              <a:t>y</a:t>
            </a:r>
            <a:r>
              <a:rPr lang="en-US" sz="2400" i="1" baseline="-25000" dirty="0" err="1">
                <a:solidFill>
                  <a:schemeClr val="bg2">
                    <a:lumMod val="10000"/>
                  </a:schemeClr>
                </a:solidFill>
                <a:latin typeface="Calibri" panose="020F0502020204030204" pitchFamily="34" charset="0"/>
                <a:cs typeface="Calibri" panose="020F0502020204030204" pitchFamily="34" charset="0"/>
              </a:rPr>
              <a:t>i</a:t>
            </a:r>
            <a:r>
              <a:rPr lang="en-US" sz="2400" dirty="0">
                <a:solidFill>
                  <a:schemeClr val="bg2">
                    <a:lumMod val="10000"/>
                  </a:schemeClr>
                </a:solidFill>
                <a:latin typeface="Calibri" panose="020F0502020204030204" pitchFamily="34" charset="0"/>
                <a:cs typeface="Calibri" panose="020F0502020204030204" pitchFamily="34" charset="0"/>
              </a:rPr>
              <a:t> change with respect to </a:t>
            </a:r>
            <a:r>
              <a:rPr lang="en-US" sz="2400" i="1" dirty="0" err="1">
                <a:solidFill>
                  <a:schemeClr val="bg2">
                    <a:lumMod val="10000"/>
                  </a:schemeClr>
                </a:solidFill>
                <a:latin typeface="Calibri" panose="020F0502020204030204" pitchFamily="34" charset="0"/>
                <a:cs typeface="Calibri" panose="020F0502020204030204" pitchFamily="34" charset="0"/>
              </a:rPr>
              <a:t>x</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If we make perturbations to </a:t>
            </a:r>
            <a:r>
              <a:rPr lang="en-US" sz="2400" i="1" dirty="0" err="1">
                <a:solidFill>
                  <a:schemeClr val="bg2">
                    <a:lumMod val="10000"/>
                  </a:schemeClr>
                </a:solidFill>
                <a:latin typeface="Calibri" panose="020F0502020204030204" pitchFamily="34" charset="0"/>
                <a:cs typeface="Calibri" panose="020F0502020204030204" pitchFamily="34" charset="0"/>
              </a:rPr>
              <a:t>x</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how do they affect </a:t>
            </a:r>
            <a:r>
              <a:rPr lang="en-US" sz="2400" i="1" dirty="0" err="1">
                <a:solidFill>
                  <a:schemeClr val="bg2">
                    <a:lumMod val="10000"/>
                  </a:schemeClr>
                </a:solidFill>
                <a:latin typeface="Calibri" panose="020F0502020204030204" pitchFamily="34" charset="0"/>
                <a:cs typeface="Calibri" panose="020F0502020204030204" pitchFamily="34" charset="0"/>
              </a:rPr>
              <a:t>y</a:t>
            </a:r>
            <a:r>
              <a:rPr lang="en-US" sz="2400" i="1" baseline="-25000" dirty="0" err="1">
                <a:solidFill>
                  <a:schemeClr val="bg2">
                    <a:lumMod val="10000"/>
                  </a:schemeClr>
                </a:solidFill>
                <a:latin typeface="Calibri" panose="020F0502020204030204" pitchFamily="34" charset="0"/>
                <a:cs typeface="Calibri" panose="020F0502020204030204" pitchFamily="34" charset="0"/>
              </a:rPr>
              <a:t>i</a:t>
            </a:r>
            <a:r>
              <a:rPr lang="en-US" sz="2400" dirty="0">
                <a:solidFill>
                  <a:schemeClr val="bg2">
                    <a:lumMod val="10000"/>
                  </a:schemeClr>
                </a:solidFill>
                <a:latin typeface="Calibri" panose="020F0502020204030204" pitchFamily="34" charset="0"/>
                <a:cs typeface="Calibri" panose="020F0502020204030204" pitchFamily="34" charset="0"/>
              </a:rPr>
              <a:t>? Suppose </a:t>
            </a:r>
            <a:r>
              <a:rPr lang="en-US" sz="2400" i="1" dirty="0" err="1">
                <a:solidFill>
                  <a:schemeClr val="bg2">
                    <a:lumMod val="10000"/>
                  </a:schemeClr>
                </a:solidFill>
                <a:latin typeface="Calibri" panose="020F0502020204030204" pitchFamily="34" charset="0"/>
                <a:cs typeface="Calibri" panose="020F0502020204030204" pitchFamily="34" charset="0"/>
              </a:rPr>
              <a:t>x</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i="1" dirty="0">
                <a:solidFill>
                  <a:schemeClr val="bg2">
                    <a:lumMod val="10000"/>
                  </a:schemeClr>
                </a:solidFill>
                <a:latin typeface="Calibri" panose="020F0502020204030204" pitchFamily="34" charset="0"/>
                <a:cs typeface="Calibri" panose="020F0502020204030204" pitchFamily="34" charset="0"/>
              </a:rPr>
              <a:t> </a:t>
            </a:r>
            <a:r>
              <a:rPr lang="en-US" sz="2400" dirty="0">
                <a:solidFill>
                  <a:schemeClr val="bg2">
                    <a:lumMod val="10000"/>
                  </a:schemeClr>
                </a:solidFill>
                <a:latin typeface="Calibri" panose="020F0502020204030204" pitchFamily="34" charset="0"/>
                <a:cs typeface="Calibri" panose="020F0502020204030204" pitchFamily="34" charset="0"/>
              </a:rPr>
              <a:t>has some error. How does that error grow? </a:t>
            </a:r>
          </a:p>
          <a:p>
            <a:pPr marL="457200" indent="-457200">
              <a:buFont typeface="+mj-lt"/>
              <a:buAutoNum type="arabicPeriod"/>
            </a:pPr>
            <a:endParaRPr lang="en-US" sz="2400" dirty="0">
              <a:solidFill>
                <a:schemeClr val="bg2">
                  <a:lumMod val="10000"/>
                </a:schemeClr>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dirty="0">
                <a:solidFill>
                  <a:schemeClr val="bg2">
                    <a:lumMod val="10000"/>
                  </a:schemeClr>
                </a:solidFill>
                <a:latin typeface="Calibri" panose="020F0502020204030204" pitchFamily="34" charset="0"/>
                <a:cs typeface="Calibri" panose="020F0502020204030204" pitchFamily="34" charset="0"/>
              </a:rPr>
              <a:t>We’re analyzing something about </a:t>
            </a:r>
            <a:r>
              <a:rPr lang="en-US" sz="2400" i="1" dirty="0" err="1">
                <a:solidFill>
                  <a:schemeClr val="bg2">
                    <a:lumMod val="10000"/>
                  </a:schemeClr>
                </a:solidFill>
                <a:latin typeface="Calibri" panose="020F0502020204030204" pitchFamily="34" charset="0"/>
                <a:cs typeface="Calibri" panose="020F0502020204030204" pitchFamily="34" charset="0"/>
              </a:rPr>
              <a:t>y</a:t>
            </a:r>
            <a:r>
              <a:rPr lang="en-US" sz="2400" i="1" baseline="-25000" dirty="0" err="1">
                <a:solidFill>
                  <a:schemeClr val="bg2">
                    <a:lumMod val="10000"/>
                  </a:schemeClr>
                </a:solidFill>
                <a:latin typeface="Calibri" panose="020F0502020204030204" pitchFamily="34" charset="0"/>
                <a:cs typeface="Calibri" panose="020F0502020204030204" pitchFamily="34" charset="0"/>
              </a:rPr>
              <a:t>i</a:t>
            </a:r>
            <a:r>
              <a:rPr lang="en-US" sz="2400" dirty="0">
                <a:solidFill>
                  <a:schemeClr val="bg2">
                    <a:lumMod val="10000"/>
                  </a:schemeClr>
                </a:solidFill>
                <a:latin typeface="Calibri" panose="020F0502020204030204" pitchFamily="34" charset="0"/>
                <a:cs typeface="Calibri" panose="020F0502020204030204" pitchFamily="34" charset="0"/>
              </a:rPr>
              <a:t> . This could be a forecast bust or just some interesting physical behavior. What specifically was it about </a:t>
            </a:r>
            <a:r>
              <a:rPr lang="en-US" sz="2400" i="1" dirty="0" err="1">
                <a:solidFill>
                  <a:schemeClr val="bg2">
                    <a:lumMod val="10000"/>
                  </a:schemeClr>
                </a:solidFill>
                <a:latin typeface="Calibri" panose="020F0502020204030204" pitchFamily="34" charset="0"/>
                <a:cs typeface="Calibri" panose="020F0502020204030204" pitchFamily="34" charset="0"/>
              </a:rPr>
              <a:t>x</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dirty="0">
                <a:solidFill>
                  <a:schemeClr val="bg2">
                    <a:lumMod val="10000"/>
                  </a:schemeClr>
                </a:solidFill>
                <a:latin typeface="Calibri" panose="020F0502020204030204" pitchFamily="34" charset="0"/>
                <a:cs typeface="Calibri" panose="020F0502020204030204" pitchFamily="34" charset="0"/>
              </a:rPr>
              <a:t> that led to this?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5921154-EAC5-4D48-8EF1-543FA98333B8}"/>
              </a:ext>
            </a:extLst>
          </p:cNvPr>
          <p:cNvPicPr>
            <a:picLocks noChangeAspect="1"/>
          </p:cNvPicPr>
          <p:nvPr/>
        </p:nvPicPr>
        <p:blipFill>
          <a:blip r:embed="rId2"/>
          <a:stretch>
            <a:fillRect/>
          </a:stretch>
        </p:blipFill>
        <p:spPr>
          <a:xfrm>
            <a:off x="4265263" y="2090202"/>
            <a:ext cx="3716364" cy="412929"/>
          </a:xfrm>
          <a:prstGeom prst="rect">
            <a:avLst/>
          </a:prstGeom>
        </p:spPr>
      </p:pic>
    </p:spTree>
    <p:extLst>
      <p:ext uri="{BB962C8B-B14F-4D97-AF65-F5344CB8AC3E}">
        <p14:creationId xmlns:p14="http://schemas.microsoft.com/office/powerpoint/2010/main" val="424473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CD3C-D15A-7043-9C9D-0EE8F9FCADCA}"/>
              </a:ext>
            </a:extLst>
          </p:cNvPr>
          <p:cNvSpPr>
            <a:spLocks noGrp="1"/>
          </p:cNvSpPr>
          <p:nvPr>
            <p:ph type="title"/>
          </p:nvPr>
        </p:nvSpPr>
        <p:spPr/>
        <p:txBody>
          <a:bodyPr>
            <a:normAutofit/>
          </a:bodyPr>
          <a:lstStyle/>
          <a:p>
            <a:r>
              <a:rPr lang="en-US" dirty="0"/>
              <a:t>1. A new scheme (approach taken by the ECMWF) </a:t>
            </a:r>
          </a:p>
        </p:txBody>
      </p:sp>
      <p:sp>
        <p:nvSpPr>
          <p:cNvPr id="3" name="TextBox 2">
            <a:extLst>
              <a:ext uri="{FF2B5EF4-FFF2-40B4-BE49-F238E27FC236}">
                <a16:creationId xmlns:a16="http://schemas.microsoft.com/office/drawing/2014/main" id="{232C3692-2D1E-2142-8EB0-BB414FA9710F}"/>
              </a:ext>
            </a:extLst>
          </p:cNvPr>
          <p:cNvSpPr txBox="1"/>
          <p:nvPr/>
        </p:nvSpPr>
        <p:spPr>
          <a:xfrm>
            <a:off x="838200" y="1507061"/>
            <a:ext cx="10727267" cy="4154984"/>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Advantages:</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 new scheme can be fast and so suited to 4DVAR.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Designed from the ground up means reliable results. </a:t>
            </a:r>
          </a:p>
          <a:p>
            <a:pPr marL="342900" indent="-3429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Disadvantages: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Requires lots of cross-discipline interaction.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Tuning new physics schemes is very tedious. </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 nonlinear model will have different behavior from the linearized model.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2795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4E68-454E-BC42-96A0-19CE6175C7D0}"/>
              </a:ext>
            </a:extLst>
          </p:cNvPr>
          <p:cNvSpPr>
            <a:spLocks noGrp="1"/>
          </p:cNvSpPr>
          <p:nvPr>
            <p:ph type="title"/>
          </p:nvPr>
        </p:nvSpPr>
        <p:spPr/>
        <p:txBody>
          <a:bodyPr>
            <a:normAutofit/>
          </a:bodyPr>
          <a:lstStyle/>
          <a:p>
            <a:r>
              <a:rPr lang="en-US" dirty="0"/>
              <a:t>2. Scheme analysis (approach taken by NASA)</a:t>
            </a:r>
          </a:p>
        </p:txBody>
      </p:sp>
      <p:sp>
        <p:nvSpPr>
          <p:cNvPr id="3" name="TextBox 2">
            <a:extLst>
              <a:ext uri="{FF2B5EF4-FFF2-40B4-BE49-F238E27FC236}">
                <a16:creationId xmlns:a16="http://schemas.microsoft.com/office/drawing/2014/main" id="{21D085F3-35A8-0840-A604-8BDEAB4F380E}"/>
              </a:ext>
            </a:extLst>
          </p:cNvPr>
          <p:cNvSpPr txBox="1"/>
          <p:nvPr/>
        </p:nvSpPr>
        <p:spPr>
          <a:xfrm>
            <a:off x="1016000" y="1269994"/>
            <a:ext cx="10337800" cy="4524315"/>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Advantages: </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Keeps the linearized model close to the nonlinear model.</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Allows DA scientists to stick to what they know.</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Much faster to develop and redevelop.</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We learn much as we go and find bugs. </a:t>
            </a:r>
          </a:p>
          <a:p>
            <a:pPr marL="342900" indent="-3429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Disadvantages:</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May be slower to run.</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Always the chance that you miss something.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607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D73D-9049-7A4D-83DE-CE7981851972}"/>
              </a:ext>
            </a:extLst>
          </p:cNvPr>
          <p:cNvSpPr>
            <a:spLocks noGrp="1"/>
          </p:cNvSpPr>
          <p:nvPr>
            <p:ph type="title"/>
          </p:nvPr>
        </p:nvSpPr>
        <p:spPr/>
        <p:txBody>
          <a:bodyPr>
            <a:normAutofit/>
          </a:bodyPr>
          <a:lstStyle/>
          <a:p>
            <a:r>
              <a:rPr lang="en-US" dirty="0"/>
              <a:t>3. Do both </a:t>
            </a:r>
          </a:p>
        </p:txBody>
      </p:sp>
      <p:sp>
        <p:nvSpPr>
          <p:cNvPr id="3" name="Rectangle 2">
            <a:extLst>
              <a:ext uri="{FF2B5EF4-FFF2-40B4-BE49-F238E27FC236}">
                <a16:creationId xmlns:a16="http://schemas.microsoft.com/office/drawing/2014/main" id="{7C7D12F4-7CF4-CC4E-A34D-660F457FB05D}"/>
              </a:ext>
            </a:extLst>
          </p:cNvPr>
          <p:cNvSpPr/>
          <p:nvPr/>
        </p:nvSpPr>
        <p:spPr>
          <a:xfrm>
            <a:off x="1109133" y="2679467"/>
            <a:ext cx="9973733" cy="830997"/>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Depending on application the ideal situation could be to analyze the behavior but also have an alternative scheme to use when we notice a problem. </a:t>
            </a:r>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2823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12DBD-757E-4840-95C4-FFADD7833DE8}"/>
              </a:ext>
            </a:extLst>
          </p:cNvPr>
          <p:cNvSpPr>
            <a:spLocks noGrp="1"/>
          </p:cNvSpPr>
          <p:nvPr>
            <p:ph type="title"/>
          </p:nvPr>
        </p:nvSpPr>
        <p:spPr/>
        <p:txBody>
          <a:bodyPr/>
          <a:lstStyle/>
          <a:p>
            <a:r>
              <a:rPr lang="en-US" dirty="0"/>
              <a:t>Correlation with trajectory</a:t>
            </a:r>
          </a:p>
        </p:txBody>
      </p:sp>
      <p:pic>
        <p:nvPicPr>
          <p:cNvPr id="4" name="Picture 3">
            <a:extLst>
              <a:ext uri="{FF2B5EF4-FFF2-40B4-BE49-F238E27FC236}">
                <a16:creationId xmlns:a16="http://schemas.microsoft.com/office/drawing/2014/main" id="{62C4DF2C-63FF-8E4D-B482-0C6A38802F11}"/>
              </a:ext>
            </a:extLst>
          </p:cNvPr>
          <p:cNvPicPr>
            <a:picLocks noChangeAspect="1"/>
          </p:cNvPicPr>
          <p:nvPr/>
        </p:nvPicPr>
        <p:blipFill rotWithShape="1">
          <a:blip r:embed="rId2"/>
          <a:srcRect b="51111"/>
          <a:stretch/>
        </p:blipFill>
        <p:spPr>
          <a:xfrm>
            <a:off x="2891852" y="1659467"/>
            <a:ext cx="6408295" cy="3352800"/>
          </a:xfrm>
          <a:prstGeom prst="rect">
            <a:avLst/>
          </a:prstGeom>
        </p:spPr>
      </p:pic>
      <p:sp>
        <p:nvSpPr>
          <p:cNvPr id="5" name="TextBox 4">
            <a:extLst>
              <a:ext uri="{FF2B5EF4-FFF2-40B4-BE49-F238E27FC236}">
                <a16:creationId xmlns:a16="http://schemas.microsoft.com/office/drawing/2014/main" id="{8CD3404D-17BC-7244-B914-B760BB8D686F}"/>
              </a:ext>
            </a:extLst>
          </p:cNvPr>
          <p:cNvSpPr txBox="1"/>
          <p:nvPr/>
        </p:nvSpPr>
        <p:spPr>
          <a:xfrm>
            <a:off x="838200" y="1269994"/>
            <a:ext cx="10879667" cy="4893647"/>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Start by making plots of the problem perturbation against aspects of the trajectory.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Sometimes this can work incredibly well and give you a way to control problems. It can also speed the code up by limiting the places where the TLM and adjoint are used.</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293ED177-ECFA-F549-BECE-C6760BFACB9C}"/>
              </a:ext>
            </a:extLst>
          </p:cNvPr>
          <p:cNvCxnSpPr/>
          <p:nvPr/>
        </p:nvCxnSpPr>
        <p:spPr>
          <a:xfrm>
            <a:off x="3896139" y="2683565"/>
            <a:ext cx="4671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0DF922-A3CF-3343-BF08-CADD6B5C7EE9}"/>
              </a:ext>
            </a:extLst>
          </p:cNvPr>
          <p:cNvSpPr txBox="1"/>
          <p:nvPr/>
        </p:nvSpPr>
        <p:spPr>
          <a:xfrm>
            <a:off x="8925339" y="2325757"/>
            <a:ext cx="2792528" cy="1200329"/>
          </a:xfrm>
          <a:prstGeom prst="rect">
            <a:avLst/>
          </a:prstGeom>
          <a:noFill/>
          <a:ln>
            <a:solidFill>
              <a:srgbClr val="FF0000"/>
            </a:solidFill>
          </a:ln>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Assume no cloud </a:t>
            </a:r>
            <a:r>
              <a:rPr lang="en-US" sz="2400" dirty="0" err="1">
                <a:solidFill>
                  <a:schemeClr val="bg2">
                    <a:lumMod val="10000"/>
                  </a:schemeClr>
                </a:solidFill>
                <a:latin typeface="Calibri" panose="020F0502020204030204" pitchFamily="34" charset="0"/>
                <a:cs typeface="Calibri" panose="020F0502020204030204" pitchFamily="34" charset="0"/>
              </a:rPr>
              <a:t>perts</a:t>
            </a:r>
            <a:r>
              <a:rPr lang="en-US" sz="2400" dirty="0">
                <a:solidFill>
                  <a:schemeClr val="bg2">
                    <a:lumMod val="10000"/>
                  </a:schemeClr>
                </a:solidFill>
                <a:latin typeface="Calibri" panose="020F0502020204030204" pitchFamily="34" charset="0"/>
                <a:cs typeface="Calibri" panose="020F0502020204030204" pitchFamily="34" charset="0"/>
              </a:rPr>
              <a:t> at this cut off for example. </a:t>
            </a:r>
          </a:p>
        </p:txBody>
      </p:sp>
      <p:sp>
        <p:nvSpPr>
          <p:cNvPr id="8" name="Oval 7">
            <a:extLst>
              <a:ext uri="{FF2B5EF4-FFF2-40B4-BE49-F238E27FC236}">
                <a16:creationId xmlns:a16="http://schemas.microsoft.com/office/drawing/2014/main" id="{37CA995D-A0B9-8942-991C-429AB578967B}"/>
              </a:ext>
            </a:extLst>
          </p:cNvPr>
          <p:cNvSpPr/>
          <p:nvPr/>
        </p:nvSpPr>
        <p:spPr>
          <a:xfrm>
            <a:off x="3896139" y="3796748"/>
            <a:ext cx="1292087" cy="596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5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0166-A360-CD4C-A840-002EE56F02A3}"/>
              </a:ext>
            </a:extLst>
          </p:cNvPr>
          <p:cNvSpPr>
            <a:spLocks noGrp="1"/>
          </p:cNvSpPr>
          <p:nvPr>
            <p:ph type="title"/>
          </p:nvPr>
        </p:nvSpPr>
        <p:spPr/>
        <p:txBody>
          <a:bodyPr>
            <a:normAutofit/>
          </a:bodyPr>
          <a:lstStyle/>
          <a:p>
            <a:r>
              <a:rPr lang="en-US" dirty="0"/>
              <a:t>Correlation with trajectory </a:t>
            </a:r>
          </a:p>
        </p:txBody>
      </p:sp>
      <p:sp>
        <p:nvSpPr>
          <p:cNvPr id="3" name="Rectangle 2">
            <a:extLst>
              <a:ext uri="{FF2B5EF4-FFF2-40B4-BE49-F238E27FC236}">
                <a16:creationId xmlns:a16="http://schemas.microsoft.com/office/drawing/2014/main" id="{D507F70C-2E38-674C-BE0F-BB0158698ACA}"/>
              </a:ext>
            </a:extLst>
          </p:cNvPr>
          <p:cNvSpPr/>
          <p:nvPr/>
        </p:nvSpPr>
        <p:spPr>
          <a:xfrm>
            <a:off x="838200" y="1642528"/>
            <a:ext cx="10642600" cy="3416320"/>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Sometimes this approach can be used with great success. The linearized convection scheme in GEOS, for example, remains stable by computing a single column of the Jacobian only when the convection is a certain depth and analyzing the magnitude of the elements at three specific model levels. Occasions where the moist physics suffers an instability in the system are extremely rare.</a:t>
            </a: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For other schemes you can exhaust all possibilities without finding a useful and efficient approach. In these cases it’s best to implement a perturbation model. However, unlike for advection this mean inventing something new.</a:t>
            </a:r>
          </a:p>
        </p:txBody>
      </p:sp>
    </p:spTree>
    <p:extLst>
      <p:ext uri="{BB962C8B-B14F-4D97-AF65-F5344CB8AC3E}">
        <p14:creationId xmlns:p14="http://schemas.microsoft.com/office/powerpoint/2010/main" val="3795724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F09-E4A6-9940-A1E5-078A54E84EF6}"/>
              </a:ext>
            </a:extLst>
          </p:cNvPr>
          <p:cNvSpPr>
            <a:spLocks noGrp="1"/>
          </p:cNvSpPr>
          <p:nvPr>
            <p:ph type="title"/>
          </p:nvPr>
        </p:nvSpPr>
        <p:spPr/>
        <p:txBody>
          <a:bodyPr/>
          <a:lstStyle/>
          <a:p>
            <a:r>
              <a:rPr lang="en-US" dirty="0"/>
              <a:t>A new model (the simple way)</a:t>
            </a:r>
          </a:p>
        </p:txBody>
      </p:sp>
      <p:pic>
        <p:nvPicPr>
          <p:cNvPr id="4" name="Picture 3">
            <a:extLst>
              <a:ext uri="{FF2B5EF4-FFF2-40B4-BE49-F238E27FC236}">
                <a16:creationId xmlns:a16="http://schemas.microsoft.com/office/drawing/2014/main" id="{1BFD7793-7909-FB43-956E-F2AF7B621DBA}"/>
              </a:ext>
            </a:extLst>
          </p:cNvPr>
          <p:cNvPicPr>
            <a:picLocks noChangeAspect="1"/>
          </p:cNvPicPr>
          <p:nvPr/>
        </p:nvPicPr>
        <p:blipFill rotWithShape="1">
          <a:blip r:embed="rId2"/>
          <a:srcRect b="51852"/>
          <a:stretch/>
        </p:blipFill>
        <p:spPr>
          <a:xfrm>
            <a:off x="1693291" y="1777998"/>
            <a:ext cx="8534443" cy="4397540"/>
          </a:xfrm>
          <a:prstGeom prst="rect">
            <a:avLst/>
          </a:prstGeom>
        </p:spPr>
      </p:pic>
      <p:sp>
        <p:nvSpPr>
          <p:cNvPr id="5" name="Rectangle 4">
            <a:extLst>
              <a:ext uri="{FF2B5EF4-FFF2-40B4-BE49-F238E27FC236}">
                <a16:creationId xmlns:a16="http://schemas.microsoft.com/office/drawing/2014/main" id="{F9F35ED5-973D-1148-92C7-ABDACC85F76B}"/>
              </a:ext>
            </a:extLst>
          </p:cNvPr>
          <p:cNvSpPr/>
          <p:nvPr/>
        </p:nvSpPr>
        <p:spPr>
          <a:xfrm>
            <a:off x="838200" y="1547166"/>
            <a:ext cx="9152508" cy="461665"/>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As complex as the model sometimes seems it is not always the case. </a:t>
            </a:r>
          </a:p>
        </p:txBody>
      </p:sp>
    </p:spTree>
    <p:extLst>
      <p:ext uri="{BB962C8B-B14F-4D97-AF65-F5344CB8AC3E}">
        <p14:creationId xmlns:p14="http://schemas.microsoft.com/office/powerpoint/2010/main" val="1869602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F09-E4A6-9940-A1E5-078A54E84EF6}"/>
              </a:ext>
            </a:extLst>
          </p:cNvPr>
          <p:cNvSpPr>
            <a:spLocks noGrp="1"/>
          </p:cNvSpPr>
          <p:nvPr>
            <p:ph type="title"/>
          </p:nvPr>
        </p:nvSpPr>
        <p:spPr/>
        <p:txBody>
          <a:bodyPr/>
          <a:lstStyle/>
          <a:p>
            <a:r>
              <a:rPr lang="en-US" dirty="0"/>
              <a:t>A new model (the simple way)</a:t>
            </a:r>
          </a:p>
        </p:txBody>
      </p:sp>
      <p:sp>
        <p:nvSpPr>
          <p:cNvPr id="3" name="Rectangle 2">
            <a:extLst>
              <a:ext uri="{FF2B5EF4-FFF2-40B4-BE49-F238E27FC236}">
                <a16:creationId xmlns:a16="http://schemas.microsoft.com/office/drawing/2014/main" id="{1B614627-640C-6841-A80D-EFB2216AFA28}"/>
              </a:ext>
            </a:extLst>
          </p:cNvPr>
          <p:cNvSpPr/>
          <p:nvPr/>
        </p:nvSpPr>
        <p:spPr>
          <a:xfrm>
            <a:off x="643467" y="1269994"/>
            <a:ext cx="11006666" cy="5632311"/>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In this situation we can replace,</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With</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and get almost the same result for the nonlinear forecast. This function is piecewise linear and we always know the gradient. We simply tune one value until results are satisfactory. </a:t>
            </a:r>
          </a:p>
          <a:p>
            <a:br>
              <a:rPr lang="en-US" sz="2400" dirty="0">
                <a:solidFill>
                  <a:schemeClr val="bg2">
                    <a:lumMod val="10000"/>
                  </a:schemeClr>
                </a:solidFill>
                <a:latin typeface="Calibri" panose="020F0502020204030204" pitchFamily="34" charset="0"/>
                <a:cs typeface="Calibri" panose="020F0502020204030204" pitchFamily="34" charset="0"/>
              </a:rPr>
            </a:br>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2C25664-E5E1-B14A-AF8E-3DD14BAEBAA1}"/>
              </a:ext>
            </a:extLst>
          </p:cNvPr>
          <p:cNvPicPr>
            <a:picLocks noChangeAspect="1"/>
          </p:cNvPicPr>
          <p:nvPr/>
        </p:nvPicPr>
        <p:blipFill>
          <a:blip r:embed="rId2"/>
          <a:stretch>
            <a:fillRect/>
          </a:stretch>
        </p:blipFill>
        <p:spPr>
          <a:xfrm>
            <a:off x="3126317" y="1856049"/>
            <a:ext cx="6000750" cy="1326666"/>
          </a:xfrm>
          <a:prstGeom prst="rect">
            <a:avLst/>
          </a:prstGeom>
        </p:spPr>
      </p:pic>
      <p:pic>
        <p:nvPicPr>
          <p:cNvPr id="5" name="Picture 4">
            <a:extLst>
              <a:ext uri="{FF2B5EF4-FFF2-40B4-BE49-F238E27FC236}">
                <a16:creationId xmlns:a16="http://schemas.microsoft.com/office/drawing/2014/main" id="{E89B98CF-AAA5-634D-AAAB-C3548B82FF1B}"/>
              </a:ext>
            </a:extLst>
          </p:cNvPr>
          <p:cNvPicPr>
            <a:picLocks noChangeAspect="1"/>
          </p:cNvPicPr>
          <p:nvPr/>
        </p:nvPicPr>
        <p:blipFill>
          <a:blip r:embed="rId3"/>
          <a:stretch>
            <a:fillRect/>
          </a:stretch>
        </p:blipFill>
        <p:spPr>
          <a:xfrm>
            <a:off x="3126317" y="3422816"/>
            <a:ext cx="5631743" cy="1326666"/>
          </a:xfrm>
          <a:prstGeom prst="rect">
            <a:avLst/>
          </a:prstGeom>
        </p:spPr>
      </p:pic>
    </p:spTree>
    <p:extLst>
      <p:ext uri="{BB962C8B-B14F-4D97-AF65-F5344CB8AC3E}">
        <p14:creationId xmlns:p14="http://schemas.microsoft.com/office/powerpoint/2010/main" val="128325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F09-E4A6-9940-A1E5-078A54E84EF6}"/>
              </a:ext>
            </a:extLst>
          </p:cNvPr>
          <p:cNvSpPr>
            <a:spLocks noGrp="1"/>
          </p:cNvSpPr>
          <p:nvPr>
            <p:ph type="title"/>
          </p:nvPr>
        </p:nvSpPr>
        <p:spPr/>
        <p:txBody>
          <a:bodyPr/>
          <a:lstStyle/>
          <a:p>
            <a:r>
              <a:rPr lang="en-US" dirty="0"/>
              <a:t>Problems with physics</a:t>
            </a:r>
          </a:p>
        </p:txBody>
      </p:sp>
      <p:sp>
        <p:nvSpPr>
          <p:cNvPr id="3" name="Rectangle 2">
            <a:extLst>
              <a:ext uri="{FF2B5EF4-FFF2-40B4-BE49-F238E27FC236}">
                <a16:creationId xmlns:a16="http://schemas.microsoft.com/office/drawing/2014/main" id="{246C93B7-300B-B641-8332-7F4C96562A24}"/>
              </a:ext>
            </a:extLst>
          </p:cNvPr>
          <p:cNvSpPr/>
          <p:nvPr/>
        </p:nvSpPr>
        <p:spPr>
          <a:xfrm>
            <a:off x="838200" y="1727194"/>
            <a:ext cx="10972799" cy="3785652"/>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Most likely no perfect solution is possible so pick the lesser of the multiple evils!</a:t>
            </a:r>
          </a:p>
          <a:p>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Unrealistically large perturbation growth has to be avoided.</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Piecewise linear functions have problems at the switches.</a:t>
            </a: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But smoothing introduces ‘development drift’ from the true model.</a:t>
            </a: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u="sng" dirty="0">
                <a:solidFill>
                  <a:schemeClr val="bg2">
                    <a:lumMod val="10000"/>
                  </a:schemeClr>
                </a:solidFill>
                <a:latin typeface="Calibri" panose="020F0502020204030204" pitchFamily="34" charset="0"/>
                <a:cs typeface="Calibri" panose="020F0502020204030204" pitchFamily="34" charset="0"/>
              </a:rPr>
              <a:t>Learning from adjoint work</a:t>
            </a:r>
            <a:r>
              <a:rPr lang="en-US" sz="2400" dirty="0">
                <a:solidFill>
                  <a:schemeClr val="bg2">
                    <a:lumMod val="10000"/>
                  </a:schemeClr>
                </a:solidFill>
                <a:latin typeface="Calibri" panose="020F0502020204030204" pitchFamily="34" charset="0"/>
                <a:cs typeface="Calibri" panose="020F0502020204030204" pitchFamily="34" charset="0"/>
              </a:rPr>
              <a:t>. It is interesting to look at physics schemes in this way. Use of steep gradients and switches implies a certain confidence in the scheme’s ability to ‘determine’ the cloud fraction. But can it fundamentally achieve that? And should that really be the aim? </a:t>
            </a:r>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98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537-CDEF-E640-8929-38C0F45ABA24}"/>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1FCD0C5E-6556-624C-B3C6-0B332497BDA8}"/>
              </a:ext>
            </a:extLst>
          </p:cNvPr>
          <p:cNvSpPr txBox="1"/>
          <p:nvPr/>
        </p:nvSpPr>
        <p:spPr>
          <a:xfrm>
            <a:off x="1221783" y="1006523"/>
            <a:ext cx="9748434" cy="526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Introduction</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Derivation of the linearized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How to write an adjoint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Validation of the linearized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Practical issues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Sensitivity examples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Optimal perturbations</a:t>
            </a:r>
          </a:p>
        </p:txBody>
      </p:sp>
    </p:spTree>
    <p:extLst>
      <p:ext uri="{BB962C8B-B14F-4D97-AF65-F5344CB8AC3E}">
        <p14:creationId xmlns:p14="http://schemas.microsoft.com/office/powerpoint/2010/main" val="1457468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AF7A6-5F2F-1640-A35C-6B4549AA9A91}"/>
              </a:ext>
            </a:extLst>
          </p:cNvPr>
          <p:cNvPicPr>
            <a:picLocks noChangeAspect="1"/>
          </p:cNvPicPr>
          <p:nvPr/>
        </p:nvPicPr>
        <p:blipFill rotWithShape="1">
          <a:blip r:embed="rId2"/>
          <a:srcRect l="8793" r="6584"/>
          <a:stretch/>
        </p:blipFill>
        <p:spPr>
          <a:xfrm>
            <a:off x="579051" y="1631403"/>
            <a:ext cx="8067261" cy="4419085"/>
          </a:xfrm>
          <a:prstGeom prst="rect">
            <a:avLst/>
          </a:prstGeom>
        </p:spPr>
      </p:pic>
      <p:sp>
        <p:nvSpPr>
          <p:cNvPr id="2" name="Title 1">
            <a:extLst>
              <a:ext uri="{FF2B5EF4-FFF2-40B4-BE49-F238E27FC236}">
                <a16:creationId xmlns:a16="http://schemas.microsoft.com/office/drawing/2014/main" id="{C64BB078-4B39-F049-958E-8C3378206F0C}"/>
              </a:ext>
            </a:extLst>
          </p:cNvPr>
          <p:cNvSpPr>
            <a:spLocks noGrp="1"/>
          </p:cNvSpPr>
          <p:nvPr>
            <p:ph type="title"/>
          </p:nvPr>
        </p:nvSpPr>
        <p:spPr/>
        <p:txBody>
          <a:bodyPr>
            <a:normAutofit/>
          </a:bodyPr>
          <a:lstStyle/>
          <a:p>
            <a:r>
              <a:rPr lang="en-US" dirty="0"/>
              <a:t>North East blizzard of January 2015</a:t>
            </a:r>
          </a:p>
        </p:txBody>
      </p:sp>
      <p:sp>
        <p:nvSpPr>
          <p:cNvPr id="3" name="Rectangle 2">
            <a:extLst>
              <a:ext uri="{FF2B5EF4-FFF2-40B4-BE49-F238E27FC236}">
                <a16:creationId xmlns:a16="http://schemas.microsoft.com/office/drawing/2014/main" id="{792109A6-9702-4F46-87C4-8C40908BF522}"/>
              </a:ext>
            </a:extLst>
          </p:cNvPr>
          <p:cNvSpPr/>
          <p:nvPr/>
        </p:nvSpPr>
        <p:spPr>
          <a:xfrm>
            <a:off x="579051" y="1121322"/>
            <a:ext cx="10774749" cy="461665"/>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This case presented some interesting forecasting challenges.</a:t>
            </a:r>
          </a:p>
        </p:txBody>
      </p:sp>
      <p:sp>
        <p:nvSpPr>
          <p:cNvPr id="6" name="TextBox 5">
            <a:extLst>
              <a:ext uri="{FF2B5EF4-FFF2-40B4-BE49-F238E27FC236}">
                <a16:creationId xmlns:a16="http://schemas.microsoft.com/office/drawing/2014/main" id="{42E3991E-9095-FB4D-BD69-0EA6CF7C4F00}"/>
              </a:ext>
            </a:extLst>
          </p:cNvPr>
          <p:cNvSpPr txBox="1"/>
          <p:nvPr/>
        </p:nvSpPr>
        <p:spPr>
          <a:xfrm>
            <a:off x="8944486" y="2424497"/>
            <a:ext cx="2707488" cy="1938992"/>
          </a:xfrm>
          <a:prstGeom prst="rect">
            <a:avLst/>
          </a:prstGeom>
          <a:noFill/>
          <a:ln>
            <a:solidFill>
              <a:schemeClr val="bg2">
                <a:lumMod val="10000"/>
              </a:schemeClr>
            </a:solidFill>
          </a:ln>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Initialize the adjoint with energy, surface pressure or circulation in the box.</a:t>
            </a:r>
          </a:p>
        </p:txBody>
      </p:sp>
      <p:cxnSp>
        <p:nvCxnSpPr>
          <p:cNvPr id="8" name="Straight Arrow Connector 7">
            <a:extLst>
              <a:ext uri="{FF2B5EF4-FFF2-40B4-BE49-F238E27FC236}">
                <a16:creationId xmlns:a16="http://schemas.microsoft.com/office/drawing/2014/main" id="{9F10DAB3-837E-964C-B5DB-24FB7D33CF89}"/>
              </a:ext>
            </a:extLst>
          </p:cNvPr>
          <p:cNvCxnSpPr>
            <a:cxnSpLocks/>
          </p:cNvCxnSpPr>
          <p:nvPr/>
        </p:nvCxnSpPr>
        <p:spPr>
          <a:xfrm flipH="1">
            <a:off x="5816607" y="2981739"/>
            <a:ext cx="3127879" cy="139148"/>
          </a:xfrm>
          <a:prstGeom prst="straightConnector1">
            <a:avLst/>
          </a:prstGeom>
          <a:ln w="381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DEAD92-A7BF-5E4D-92E5-097E6E70CA03}"/>
              </a:ext>
            </a:extLst>
          </p:cNvPr>
          <p:cNvSpPr txBox="1"/>
          <p:nvPr/>
        </p:nvSpPr>
        <p:spPr>
          <a:xfrm>
            <a:off x="1651743" y="3947990"/>
            <a:ext cx="2543494" cy="830997"/>
          </a:xfrm>
          <a:prstGeom prst="rect">
            <a:avLst/>
          </a:prstGeom>
          <a:solidFill>
            <a:srgbClr val="D9D9D9">
              <a:alpha val="72157"/>
            </a:srgbClr>
          </a:solid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Sea level pressure with wind field</a:t>
            </a:r>
          </a:p>
        </p:txBody>
      </p:sp>
    </p:spTree>
    <p:extLst>
      <p:ext uri="{BB962C8B-B14F-4D97-AF65-F5344CB8AC3E}">
        <p14:creationId xmlns:p14="http://schemas.microsoft.com/office/powerpoint/2010/main" val="297531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D1BD-45E9-B146-9B64-113E6FC33060}"/>
              </a:ext>
            </a:extLst>
          </p:cNvPr>
          <p:cNvSpPr>
            <a:spLocks noGrp="1"/>
          </p:cNvSpPr>
          <p:nvPr>
            <p:ph type="title"/>
          </p:nvPr>
        </p:nvSpPr>
        <p:spPr/>
        <p:txBody>
          <a:bodyPr/>
          <a:lstStyle/>
          <a:p>
            <a:r>
              <a:rPr lang="en-US" dirty="0"/>
              <a:t>Derivation of the linearized model </a:t>
            </a:r>
          </a:p>
        </p:txBody>
      </p:sp>
      <p:sp>
        <p:nvSpPr>
          <p:cNvPr id="3" name="TextBox 2">
            <a:extLst>
              <a:ext uri="{FF2B5EF4-FFF2-40B4-BE49-F238E27FC236}">
                <a16:creationId xmlns:a16="http://schemas.microsoft.com/office/drawing/2014/main" id="{F357FC1A-A31B-7145-A9C0-340DEC204FD3}"/>
              </a:ext>
            </a:extLst>
          </p:cNvPr>
          <p:cNvSpPr txBox="1"/>
          <p:nvPr/>
        </p:nvSpPr>
        <p:spPr>
          <a:xfrm>
            <a:off x="555812" y="1213248"/>
            <a:ext cx="11080376" cy="4955203"/>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We’re trying to get a handle on perturbations so we ‘linearize’ model variables by separating into reference and perturbation parts, </a:t>
            </a:r>
          </a:p>
          <a:p>
            <a:endParaRPr lang="en-US" sz="1600" dirty="0">
              <a:solidFill>
                <a:schemeClr val="bg2">
                  <a:lumMod val="10000"/>
                </a:schemeClr>
              </a:solidFill>
              <a:latin typeface="Calibri" panose="020F0502020204030204" pitchFamily="34" charset="0"/>
              <a:cs typeface="Calibri" panose="020F0502020204030204" pitchFamily="34" charset="0"/>
            </a:endParaRPr>
          </a:p>
          <a:p>
            <a:pPr algn="l"/>
            <a:endParaRPr lang="en-US" dirty="0">
              <a:solidFill>
                <a:schemeClr val="bg2">
                  <a:lumMod val="10000"/>
                </a:schemeClr>
              </a:solidFill>
              <a:latin typeface="Calibri" panose="020F0502020204030204" pitchFamily="34" charset="0"/>
              <a:cs typeface="Calibri" panose="020F0502020204030204" pitchFamily="34" charset="0"/>
            </a:endParaRPr>
          </a:p>
          <a:p>
            <a:pPr algn="l"/>
            <a:endParaRPr lang="en-US"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output perturbation can be approximated by Taylor expansion,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above equation is the tangent linear model (TLM) and gives an approximation for the growth of perturbations </a:t>
            </a:r>
            <a:r>
              <a:rPr lang="en-US" sz="2400" dirty="0" err="1">
                <a:solidFill>
                  <a:schemeClr val="bg2">
                    <a:lumMod val="10000"/>
                  </a:schemeClr>
                </a:solidFill>
                <a:latin typeface="Calibri" panose="020F0502020204030204" pitchFamily="34" charset="0"/>
                <a:cs typeface="Calibri" panose="020F0502020204030204" pitchFamily="34" charset="0"/>
              </a:rPr>
              <a:t>xj</a:t>
            </a:r>
            <a:r>
              <a:rPr lang="en-US" sz="2400" dirty="0">
                <a:solidFill>
                  <a:schemeClr val="bg2">
                    <a:lumMod val="10000"/>
                  </a:schemeClr>
                </a:solidFill>
                <a:latin typeface="Calibri" panose="020F0502020204030204" pitchFamily="34" charset="0"/>
                <a:cs typeface="Calibri" panose="020F0502020204030204" pitchFamily="34" charset="0"/>
              </a:rPr>
              <a:t>′. </a:t>
            </a:r>
          </a:p>
        </p:txBody>
      </p:sp>
      <p:pic>
        <p:nvPicPr>
          <p:cNvPr id="10" name="Picture 9">
            <a:extLst>
              <a:ext uri="{FF2B5EF4-FFF2-40B4-BE49-F238E27FC236}">
                <a16:creationId xmlns:a16="http://schemas.microsoft.com/office/drawing/2014/main" id="{A6FB36B4-D44B-2345-B286-600693412E80}"/>
              </a:ext>
            </a:extLst>
          </p:cNvPr>
          <p:cNvPicPr>
            <a:picLocks noChangeAspect="1"/>
          </p:cNvPicPr>
          <p:nvPr/>
        </p:nvPicPr>
        <p:blipFill>
          <a:blip r:embed="rId2"/>
          <a:stretch>
            <a:fillRect/>
          </a:stretch>
        </p:blipFill>
        <p:spPr>
          <a:xfrm>
            <a:off x="4895476" y="2099070"/>
            <a:ext cx="2240429" cy="478538"/>
          </a:xfrm>
          <a:prstGeom prst="rect">
            <a:avLst/>
          </a:prstGeom>
        </p:spPr>
      </p:pic>
      <p:pic>
        <p:nvPicPr>
          <p:cNvPr id="7" name="Picture 6">
            <a:extLst>
              <a:ext uri="{FF2B5EF4-FFF2-40B4-BE49-F238E27FC236}">
                <a16:creationId xmlns:a16="http://schemas.microsoft.com/office/drawing/2014/main" id="{ECB6288B-495B-7E44-BFDA-DBE87B65C378}"/>
              </a:ext>
            </a:extLst>
          </p:cNvPr>
          <p:cNvPicPr>
            <a:picLocks noChangeAspect="1"/>
          </p:cNvPicPr>
          <p:nvPr/>
        </p:nvPicPr>
        <p:blipFill>
          <a:blip r:embed="rId3"/>
          <a:stretch>
            <a:fillRect/>
          </a:stretch>
        </p:blipFill>
        <p:spPr>
          <a:xfrm>
            <a:off x="2743200" y="3341070"/>
            <a:ext cx="6096699" cy="344596"/>
          </a:xfrm>
          <a:prstGeom prst="rect">
            <a:avLst/>
          </a:prstGeom>
        </p:spPr>
      </p:pic>
      <p:pic>
        <p:nvPicPr>
          <p:cNvPr id="8" name="Picture 7">
            <a:extLst>
              <a:ext uri="{FF2B5EF4-FFF2-40B4-BE49-F238E27FC236}">
                <a16:creationId xmlns:a16="http://schemas.microsoft.com/office/drawing/2014/main" id="{22633DCF-030F-814C-A9A0-733687063E93}"/>
              </a:ext>
            </a:extLst>
          </p:cNvPr>
          <p:cNvPicPr>
            <a:picLocks noChangeAspect="1"/>
          </p:cNvPicPr>
          <p:nvPr/>
        </p:nvPicPr>
        <p:blipFill>
          <a:blip r:embed="rId4"/>
          <a:stretch>
            <a:fillRect/>
          </a:stretch>
        </p:blipFill>
        <p:spPr>
          <a:xfrm>
            <a:off x="3107546" y="3781837"/>
            <a:ext cx="7563442" cy="715699"/>
          </a:xfrm>
          <a:prstGeom prst="rect">
            <a:avLst/>
          </a:prstGeom>
        </p:spPr>
      </p:pic>
      <p:pic>
        <p:nvPicPr>
          <p:cNvPr id="11" name="Picture 10">
            <a:extLst>
              <a:ext uri="{FF2B5EF4-FFF2-40B4-BE49-F238E27FC236}">
                <a16:creationId xmlns:a16="http://schemas.microsoft.com/office/drawing/2014/main" id="{F5F114C8-8A27-644B-9EDC-A6EC72CC4045}"/>
              </a:ext>
            </a:extLst>
          </p:cNvPr>
          <p:cNvPicPr>
            <a:picLocks noChangeAspect="1"/>
          </p:cNvPicPr>
          <p:nvPr/>
        </p:nvPicPr>
        <p:blipFill>
          <a:blip r:embed="rId5"/>
          <a:stretch>
            <a:fillRect/>
          </a:stretch>
        </p:blipFill>
        <p:spPr>
          <a:xfrm>
            <a:off x="2743200" y="4472015"/>
            <a:ext cx="2800947" cy="910087"/>
          </a:xfrm>
          <a:prstGeom prst="rect">
            <a:avLst/>
          </a:prstGeom>
          <a:noFill/>
        </p:spPr>
      </p:pic>
      <p:sp>
        <p:nvSpPr>
          <p:cNvPr id="13" name="Rectangle 12">
            <a:extLst>
              <a:ext uri="{FF2B5EF4-FFF2-40B4-BE49-F238E27FC236}">
                <a16:creationId xmlns:a16="http://schemas.microsoft.com/office/drawing/2014/main" id="{054033A3-E74E-ED47-8941-8C86A579E062}"/>
              </a:ext>
            </a:extLst>
          </p:cNvPr>
          <p:cNvSpPr/>
          <p:nvPr/>
        </p:nvSpPr>
        <p:spPr>
          <a:xfrm>
            <a:off x="358588" y="2779059"/>
            <a:ext cx="11277600" cy="3389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119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B078-4B39-F049-958E-8C3378206F0C}"/>
              </a:ext>
            </a:extLst>
          </p:cNvPr>
          <p:cNvSpPr>
            <a:spLocks noGrp="1"/>
          </p:cNvSpPr>
          <p:nvPr>
            <p:ph type="title"/>
          </p:nvPr>
        </p:nvSpPr>
        <p:spPr/>
        <p:txBody>
          <a:bodyPr>
            <a:normAutofit/>
          </a:bodyPr>
          <a:lstStyle/>
          <a:p>
            <a:r>
              <a:rPr lang="en-US" dirty="0"/>
              <a:t>North East blizzard of January 2015</a:t>
            </a:r>
          </a:p>
        </p:txBody>
      </p:sp>
      <p:pic>
        <p:nvPicPr>
          <p:cNvPr id="4" name="Picture 3">
            <a:extLst>
              <a:ext uri="{FF2B5EF4-FFF2-40B4-BE49-F238E27FC236}">
                <a16:creationId xmlns:a16="http://schemas.microsoft.com/office/drawing/2014/main" id="{30E2FBC5-62EF-2D4D-9FE1-77857D3D7D0F}"/>
              </a:ext>
            </a:extLst>
          </p:cNvPr>
          <p:cNvPicPr>
            <a:picLocks noChangeAspect="1"/>
          </p:cNvPicPr>
          <p:nvPr/>
        </p:nvPicPr>
        <p:blipFill rotWithShape="1">
          <a:blip r:embed="rId2"/>
          <a:srcRect t="2598" b="5844"/>
          <a:stretch/>
        </p:blipFill>
        <p:spPr>
          <a:xfrm>
            <a:off x="3495564" y="1269994"/>
            <a:ext cx="8509510" cy="5063067"/>
          </a:xfrm>
          <a:prstGeom prst="rect">
            <a:avLst/>
          </a:prstGeom>
        </p:spPr>
      </p:pic>
      <p:sp>
        <p:nvSpPr>
          <p:cNvPr id="3" name="TextBox 2">
            <a:extLst>
              <a:ext uri="{FF2B5EF4-FFF2-40B4-BE49-F238E27FC236}">
                <a16:creationId xmlns:a16="http://schemas.microsoft.com/office/drawing/2014/main" id="{E1715F44-7DA9-A64C-A25A-B7A6C1BF6F9D}"/>
              </a:ext>
            </a:extLst>
          </p:cNvPr>
          <p:cNvSpPr txBox="1"/>
          <p:nvPr/>
        </p:nvSpPr>
        <p:spPr>
          <a:xfrm>
            <a:off x="318355" y="1539369"/>
            <a:ext cx="3995228" cy="4524315"/>
          </a:xfrm>
          <a:prstGeom prst="rect">
            <a:avLst/>
          </a:prstGeom>
          <a:no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Initialize the adjoint with surface pressure and run backwards 36 hours.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r>
              <a:rPr lang="en-US" sz="2400" dirty="0">
                <a:solidFill>
                  <a:schemeClr val="bg2">
                    <a:lumMod val="10000"/>
                  </a:schemeClr>
                </a:solidFill>
                <a:latin typeface="Calibri" panose="020F0502020204030204" pitchFamily="34" charset="0"/>
                <a:cs typeface="Calibri" panose="020F0502020204030204" pitchFamily="34" charset="0"/>
              </a:rPr>
              <a:t>Positive means positive sensitivity, i.e. a positive perturbation would increase </a:t>
            </a:r>
            <a:r>
              <a:rPr lang="en-US" sz="2400" i="1" dirty="0">
                <a:solidFill>
                  <a:schemeClr val="bg2">
                    <a:lumMod val="10000"/>
                  </a:schemeClr>
                </a:solidFill>
                <a:latin typeface="Calibri" panose="020F0502020204030204" pitchFamily="34" charset="0"/>
                <a:cs typeface="Calibri" panose="020F0502020204030204" pitchFamily="34" charset="0"/>
              </a:rPr>
              <a:t>J.</a:t>
            </a:r>
          </a:p>
          <a:p>
            <a:pPr algn="l"/>
            <a:endParaRPr lang="en-US" sz="2400" i="1" dirty="0">
              <a:solidFill>
                <a:schemeClr val="bg2">
                  <a:lumMod val="10000"/>
                </a:schemeClr>
              </a:solidFill>
              <a:latin typeface="Calibri" panose="020F0502020204030204" pitchFamily="34" charset="0"/>
              <a:cs typeface="Calibri" panose="020F0502020204030204" pitchFamily="34" charset="0"/>
            </a:endParaRPr>
          </a:p>
          <a:p>
            <a:pPr algn="l"/>
            <a:r>
              <a:rPr lang="en-US" sz="2400" dirty="0">
                <a:solidFill>
                  <a:schemeClr val="bg2">
                    <a:lumMod val="10000"/>
                  </a:schemeClr>
                </a:solidFill>
                <a:latin typeface="Calibri" panose="020F0502020204030204" pitchFamily="34" charset="0"/>
                <a:cs typeface="Calibri" panose="020F0502020204030204" pitchFamily="34" charset="0"/>
              </a:rPr>
              <a:t>Increasing moisture in these key regions decreases surface pressure – makes the storm stronger.</a:t>
            </a:r>
          </a:p>
        </p:txBody>
      </p:sp>
    </p:spTree>
    <p:extLst>
      <p:ext uri="{BB962C8B-B14F-4D97-AF65-F5344CB8AC3E}">
        <p14:creationId xmlns:p14="http://schemas.microsoft.com/office/powerpoint/2010/main" val="618353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F56D-21E1-594F-ADF4-2869847BF23D}"/>
              </a:ext>
            </a:extLst>
          </p:cNvPr>
          <p:cNvSpPr>
            <a:spLocks noGrp="1"/>
          </p:cNvSpPr>
          <p:nvPr>
            <p:ph type="title"/>
          </p:nvPr>
        </p:nvSpPr>
        <p:spPr/>
        <p:txBody>
          <a:bodyPr>
            <a:normAutofit/>
          </a:bodyPr>
          <a:lstStyle/>
          <a:p>
            <a:r>
              <a:rPr lang="en-US" dirty="0"/>
              <a:t>Sensitivity to dust example</a:t>
            </a:r>
          </a:p>
        </p:txBody>
      </p:sp>
      <p:sp>
        <p:nvSpPr>
          <p:cNvPr id="3" name="Rectangle 2">
            <a:extLst>
              <a:ext uri="{FF2B5EF4-FFF2-40B4-BE49-F238E27FC236}">
                <a16:creationId xmlns:a16="http://schemas.microsoft.com/office/drawing/2014/main" id="{5D805536-F876-5F4B-A9BC-AB2D243E454E}"/>
              </a:ext>
            </a:extLst>
          </p:cNvPr>
          <p:cNvSpPr/>
          <p:nvPr/>
        </p:nvSpPr>
        <p:spPr>
          <a:xfrm>
            <a:off x="408124" y="1049860"/>
            <a:ext cx="10955867" cy="5262979"/>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Using the adjoint metric centered over the forming hurricane Helene we examine sensitivity to dust. Figure shows dust and sensitivity at 800hPa. </a:t>
            </a: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In regions of negative sensitivity a positive change to dust would reduce surface pressure in the box (increase the strength of the storm) </a:t>
            </a:r>
          </a:p>
        </p:txBody>
      </p:sp>
      <p:grpSp>
        <p:nvGrpSpPr>
          <p:cNvPr id="11" name="Group 10">
            <a:extLst>
              <a:ext uri="{FF2B5EF4-FFF2-40B4-BE49-F238E27FC236}">
                <a16:creationId xmlns:a16="http://schemas.microsoft.com/office/drawing/2014/main" id="{9DC1B16F-6E19-C648-A0EB-D662CDC337DC}"/>
              </a:ext>
            </a:extLst>
          </p:cNvPr>
          <p:cNvGrpSpPr/>
          <p:nvPr/>
        </p:nvGrpSpPr>
        <p:grpSpPr>
          <a:xfrm>
            <a:off x="838200" y="1964216"/>
            <a:ext cx="10525791" cy="3505201"/>
            <a:chOff x="838200" y="287866"/>
            <a:chExt cx="8746067" cy="2912534"/>
          </a:xfrm>
        </p:grpSpPr>
        <p:pic>
          <p:nvPicPr>
            <p:cNvPr id="5" name="Picture 4">
              <a:extLst>
                <a:ext uri="{FF2B5EF4-FFF2-40B4-BE49-F238E27FC236}">
                  <a16:creationId xmlns:a16="http://schemas.microsoft.com/office/drawing/2014/main" id="{6EFEDF8D-0A07-BF44-83C8-017B7C01F728}"/>
                </a:ext>
              </a:extLst>
            </p:cNvPr>
            <p:cNvPicPr>
              <a:picLocks noChangeAspect="1"/>
            </p:cNvPicPr>
            <p:nvPr/>
          </p:nvPicPr>
          <p:blipFill rotWithShape="1">
            <a:blip r:embed="rId3"/>
            <a:srcRect b="52617"/>
            <a:stretch/>
          </p:blipFill>
          <p:spPr>
            <a:xfrm>
              <a:off x="838200" y="287866"/>
              <a:ext cx="4673600" cy="2912534"/>
            </a:xfrm>
            <a:prstGeom prst="rect">
              <a:avLst/>
            </a:prstGeom>
          </p:spPr>
        </p:pic>
        <p:pic>
          <p:nvPicPr>
            <p:cNvPr id="7" name="Picture 6">
              <a:extLst>
                <a:ext uri="{FF2B5EF4-FFF2-40B4-BE49-F238E27FC236}">
                  <a16:creationId xmlns:a16="http://schemas.microsoft.com/office/drawing/2014/main" id="{A15EDDCB-2624-ED49-9D89-16EB8A341470}"/>
                </a:ext>
              </a:extLst>
            </p:cNvPr>
            <p:cNvPicPr>
              <a:picLocks noChangeAspect="1"/>
            </p:cNvPicPr>
            <p:nvPr/>
          </p:nvPicPr>
          <p:blipFill rotWithShape="1">
            <a:blip r:embed="rId4"/>
            <a:srcRect b="52617"/>
            <a:stretch/>
          </p:blipFill>
          <p:spPr>
            <a:xfrm>
              <a:off x="4910667" y="287866"/>
              <a:ext cx="4673600" cy="2912534"/>
            </a:xfrm>
            <a:prstGeom prst="rect">
              <a:avLst/>
            </a:prstGeom>
          </p:spPr>
        </p:pic>
      </p:grpSp>
    </p:spTree>
    <p:extLst>
      <p:ext uri="{BB962C8B-B14F-4D97-AF65-F5344CB8AC3E}">
        <p14:creationId xmlns:p14="http://schemas.microsoft.com/office/powerpoint/2010/main" val="2461331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537-CDEF-E640-8929-38C0F45ABA24}"/>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1FCD0C5E-6556-624C-B3C6-0B332497BDA8}"/>
              </a:ext>
            </a:extLst>
          </p:cNvPr>
          <p:cNvSpPr txBox="1"/>
          <p:nvPr/>
        </p:nvSpPr>
        <p:spPr>
          <a:xfrm>
            <a:off x="1221783" y="1006523"/>
            <a:ext cx="9748434" cy="52635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Introduction</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Derivation of the linearized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How to write an adjoint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Validation of the linearized model</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Practical issues</a:t>
            </a:r>
          </a:p>
          <a:p>
            <a:pPr marL="285750" indent="-285750">
              <a:lnSpc>
                <a:spcPct val="150000"/>
              </a:lnSpc>
              <a:buFont typeface="Arial" panose="020B0604020202020204" pitchFamily="34" charset="0"/>
              <a:buChar char="•"/>
            </a:pPr>
            <a:r>
              <a:rPr lang="en-US" sz="3200" dirty="0">
                <a:solidFill>
                  <a:schemeClr val="tx1">
                    <a:lumMod val="65000"/>
                  </a:schemeClr>
                </a:solidFill>
                <a:latin typeface="Calibri" panose="020F0502020204030204" pitchFamily="34" charset="0"/>
                <a:cs typeface="Calibri" panose="020F0502020204030204" pitchFamily="34" charset="0"/>
              </a:rPr>
              <a:t>Sensitivity examples</a:t>
            </a:r>
          </a:p>
          <a:p>
            <a:pPr marL="285750" indent="-285750">
              <a:lnSpc>
                <a:spcPct val="150000"/>
              </a:lnSpc>
              <a:buFont typeface="Arial" panose="020B0604020202020204" pitchFamily="34" charset="0"/>
              <a:buChar char="•"/>
            </a:pPr>
            <a:r>
              <a:rPr lang="en-US" sz="3200" dirty="0">
                <a:solidFill>
                  <a:schemeClr val="bg2">
                    <a:lumMod val="10000"/>
                  </a:schemeClr>
                </a:solidFill>
                <a:latin typeface="Calibri" panose="020F0502020204030204" pitchFamily="34" charset="0"/>
                <a:cs typeface="Calibri" panose="020F0502020204030204" pitchFamily="34" charset="0"/>
              </a:rPr>
              <a:t>Optimal perturbations</a:t>
            </a:r>
          </a:p>
        </p:txBody>
      </p:sp>
    </p:spTree>
    <p:extLst>
      <p:ext uri="{BB962C8B-B14F-4D97-AF65-F5344CB8AC3E}">
        <p14:creationId xmlns:p14="http://schemas.microsoft.com/office/powerpoint/2010/main" val="555970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099E-36A3-5B41-B874-166F9EF7FDBF}"/>
              </a:ext>
            </a:extLst>
          </p:cNvPr>
          <p:cNvSpPr>
            <a:spLocks noGrp="1"/>
          </p:cNvSpPr>
          <p:nvPr>
            <p:ph type="title"/>
          </p:nvPr>
        </p:nvSpPr>
        <p:spPr/>
        <p:txBody>
          <a:bodyPr/>
          <a:lstStyle/>
          <a:p>
            <a:r>
              <a:rPr lang="en-US" dirty="0"/>
              <a:t>Optimal perturbations</a:t>
            </a:r>
          </a:p>
        </p:txBody>
      </p:sp>
      <p:sp>
        <p:nvSpPr>
          <p:cNvPr id="3" name="TextBox 2">
            <a:extLst>
              <a:ext uri="{FF2B5EF4-FFF2-40B4-BE49-F238E27FC236}">
                <a16:creationId xmlns:a16="http://schemas.microsoft.com/office/drawing/2014/main" id="{3FB707A2-FBF6-CF44-94E9-74A7AFE59BBB}"/>
              </a:ext>
            </a:extLst>
          </p:cNvPr>
          <p:cNvSpPr txBox="1"/>
          <p:nvPr/>
        </p:nvSpPr>
        <p:spPr>
          <a:xfrm>
            <a:off x="499533" y="1269994"/>
            <a:ext cx="10854267" cy="4154984"/>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The general idea is that we want to maximize,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subject to a constraint, chosen as,</a:t>
            </a:r>
            <a:br>
              <a:rPr lang="en-US" sz="2400" dirty="0">
                <a:solidFill>
                  <a:schemeClr val="bg2">
                    <a:lumMod val="10000"/>
                  </a:schemeClr>
                </a:solidFill>
                <a:latin typeface="Calibri" panose="020F0502020204030204" pitchFamily="34" charset="0"/>
                <a:cs typeface="Calibri" panose="020F0502020204030204" pitchFamily="34" charset="0"/>
              </a:rPr>
            </a:br>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Could also minimize C subject to J′. This is Lagrange multiplier problem, which has the solution,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8DF318B-F71D-5B44-ADF1-EB1BE4A39BF1}"/>
              </a:ext>
            </a:extLst>
          </p:cNvPr>
          <p:cNvPicPr>
            <a:picLocks noChangeAspect="1"/>
          </p:cNvPicPr>
          <p:nvPr/>
        </p:nvPicPr>
        <p:blipFill>
          <a:blip r:embed="rId2"/>
          <a:stretch>
            <a:fillRect/>
          </a:stretch>
        </p:blipFill>
        <p:spPr>
          <a:xfrm>
            <a:off x="5202767" y="1915231"/>
            <a:ext cx="1935845" cy="797113"/>
          </a:xfrm>
          <a:prstGeom prst="rect">
            <a:avLst/>
          </a:prstGeom>
        </p:spPr>
      </p:pic>
      <p:pic>
        <p:nvPicPr>
          <p:cNvPr id="5" name="Picture 4">
            <a:extLst>
              <a:ext uri="{FF2B5EF4-FFF2-40B4-BE49-F238E27FC236}">
                <a16:creationId xmlns:a16="http://schemas.microsoft.com/office/drawing/2014/main" id="{6F464873-A845-4C4F-8CE6-0F4986DA7737}"/>
              </a:ext>
            </a:extLst>
          </p:cNvPr>
          <p:cNvPicPr>
            <a:picLocks noChangeAspect="1"/>
          </p:cNvPicPr>
          <p:nvPr/>
        </p:nvPicPr>
        <p:blipFill>
          <a:blip r:embed="rId3"/>
          <a:stretch>
            <a:fillRect/>
          </a:stretch>
        </p:blipFill>
        <p:spPr>
          <a:xfrm>
            <a:off x="5291973" y="3328072"/>
            <a:ext cx="2017183" cy="788979"/>
          </a:xfrm>
          <a:prstGeom prst="rect">
            <a:avLst/>
          </a:prstGeom>
        </p:spPr>
      </p:pic>
      <p:pic>
        <p:nvPicPr>
          <p:cNvPr id="6" name="Picture 5">
            <a:extLst>
              <a:ext uri="{FF2B5EF4-FFF2-40B4-BE49-F238E27FC236}">
                <a16:creationId xmlns:a16="http://schemas.microsoft.com/office/drawing/2014/main" id="{B96FCCAD-310F-784B-AEA2-E9E989FC969F}"/>
              </a:ext>
            </a:extLst>
          </p:cNvPr>
          <p:cNvPicPr>
            <a:picLocks noChangeAspect="1"/>
          </p:cNvPicPr>
          <p:nvPr/>
        </p:nvPicPr>
        <p:blipFill>
          <a:blip r:embed="rId4"/>
          <a:stretch>
            <a:fillRect/>
          </a:stretch>
        </p:blipFill>
        <p:spPr>
          <a:xfrm>
            <a:off x="3486525" y="5055067"/>
            <a:ext cx="4880281" cy="1057394"/>
          </a:xfrm>
          <a:prstGeom prst="rect">
            <a:avLst/>
          </a:prstGeom>
        </p:spPr>
      </p:pic>
    </p:spTree>
    <p:extLst>
      <p:ext uri="{BB962C8B-B14F-4D97-AF65-F5344CB8AC3E}">
        <p14:creationId xmlns:p14="http://schemas.microsoft.com/office/powerpoint/2010/main" val="143508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099E-36A3-5B41-B874-166F9EF7FDBF}"/>
              </a:ext>
            </a:extLst>
          </p:cNvPr>
          <p:cNvSpPr>
            <a:spLocks noGrp="1"/>
          </p:cNvSpPr>
          <p:nvPr>
            <p:ph type="title"/>
          </p:nvPr>
        </p:nvSpPr>
        <p:spPr/>
        <p:txBody>
          <a:bodyPr/>
          <a:lstStyle/>
          <a:p>
            <a:r>
              <a:rPr lang="en-US" dirty="0"/>
              <a:t>Optimal perturbations</a:t>
            </a:r>
          </a:p>
        </p:txBody>
      </p:sp>
      <p:sp>
        <p:nvSpPr>
          <p:cNvPr id="3" name="Rectangle 2">
            <a:extLst>
              <a:ext uri="{FF2B5EF4-FFF2-40B4-BE49-F238E27FC236}">
                <a16:creationId xmlns:a16="http://schemas.microsoft.com/office/drawing/2014/main" id="{4794CF28-8DF9-5040-9FFA-14954C6DCD62}"/>
              </a:ext>
            </a:extLst>
          </p:cNvPr>
          <p:cNvSpPr/>
          <p:nvPr/>
        </p:nvSpPr>
        <p:spPr>
          <a:xfrm>
            <a:off x="389467" y="1426400"/>
            <a:ext cx="11345333" cy="4524315"/>
          </a:xfrm>
          <a:prstGeom prst="rect">
            <a:avLst/>
          </a:prstGeom>
        </p:spPr>
        <p:txBody>
          <a:bodyPr wrap="square">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Effectively we look for the location where gradient vectors of the function and the condition are parallel by differentiating I and setting equal to 0. </a:t>
            </a: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optimal perturbation is,</a:t>
            </a:r>
            <a:br>
              <a:rPr lang="en-US" sz="2400" dirty="0">
                <a:solidFill>
                  <a:schemeClr val="bg2">
                    <a:lumMod val="10000"/>
                  </a:schemeClr>
                </a:solidFill>
                <a:latin typeface="Calibri" panose="020F0502020204030204" pitchFamily="34" charset="0"/>
                <a:cs typeface="Calibri" panose="020F0502020204030204" pitchFamily="34" charset="0"/>
              </a:rPr>
            </a:br>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endParaRPr lang="en-US" sz="2400" dirty="0">
              <a:solidFill>
                <a:schemeClr val="bg2">
                  <a:lumMod val="10000"/>
                </a:schemeClr>
              </a:solidFill>
              <a:effectLst/>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constant </a:t>
            </a:r>
            <a:r>
              <a:rPr lang="el-GR" sz="2400" i="1" dirty="0">
                <a:solidFill>
                  <a:schemeClr val="bg2">
                    <a:lumMod val="10000"/>
                  </a:schemeClr>
                </a:solidFill>
                <a:latin typeface="Calibri" panose="020F0502020204030204" pitchFamily="34" charset="0"/>
                <a:cs typeface="Calibri" panose="020F0502020204030204" pitchFamily="34" charset="0"/>
              </a:rPr>
              <a:t>λ</a:t>
            </a:r>
            <a:r>
              <a:rPr lang="el-GR" sz="2400" dirty="0">
                <a:solidFill>
                  <a:schemeClr val="bg2">
                    <a:lumMod val="10000"/>
                  </a:schemeClr>
                </a:solidFill>
                <a:latin typeface="Calibri" panose="020F0502020204030204" pitchFamily="34" charset="0"/>
                <a:cs typeface="Calibri" panose="020F0502020204030204" pitchFamily="34" charset="0"/>
              </a:rPr>
              <a:t> </a:t>
            </a:r>
            <a:r>
              <a:rPr lang="en-US" sz="2400" dirty="0">
                <a:solidFill>
                  <a:schemeClr val="bg2">
                    <a:lumMod val="10000"/>
                  </a:schemeClr>
                </a:solidFill>
                <a:latin typeface="Calibri" panose="020F0502020204030204" pitchFamily="34" charset="0"/>
                <a:cs typeface="Calibri" panose="020F0502020204030204" pitchFamily="34" charset="0"/>
              </a:rPr>
              <a:t>results from the two parallel gradients generally having different magnitudes. It is calculated by plugging </a:t>
            </a:r>
            <a:r>
              <a:rPr lang="en-US" sz="2400" i="1" dirty="0" err="1">
                <a:solidFill>
                  <a:schemeClr val="bg2">
                    <a:lumMod val="10000"/>
                  </a:schemeClr>
                </a:solidFill>
                <a:latin typeface="Calibri" panose="020F0502020204030204" pitchFamily="34" charset="0"/>
                <a:cs typeface="Calibri" panose="020F0502020204030204" pitchFamily="34" charset="0"/>
              </a:rPr>
              <a:t>x</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i="1" dirty="0">
                <a:solidFill>
                  <a:schemeClr val="bg2">
                    <a:lumMod val="10000"/>
                  </a:schemeClr>
                </a:solidFill>
                <a:latin typeface="Calibri" panose="020F0502020204030204" pitchFamily="34" charset="0"/>
                <a:cs typeface="Calibri" panose="020F0502020204030204" pitchFamily="34" charset="0"/>
              </a:rPr>
              <a:t>′</a:t>
            </a:r>
            <a:r>
              <a:rPr lang="en-US" sz="2400" dirty="0">
                <a:solidFill>
                  <a:schemeClr val="bg2">
                    <a:lumMod val="10000"/>
                  </a:schemeClr>
                </a:solidFill>
                <a:latin typeface="Calibri" panose="020F0502020204030204" pitchFamily="34" charset="0"/>
                <a:cs typeface="Calibri" panose="020F0502020204030204" pitchFamily="34" charset="0"/>
              </a:rPr>
              <a:t> back into the constraint. The weights </a:t>
            </a:r>
            <a:r>
              <a:rPr lang="en-US" sz="2400" i="1" dirty="0" err="1">
                <a:solidFill>
                  <a:schemeClr val="bg2">
                    <a:lumMod val="10000"/>
                  </a:schemeClr>
                </a:solidFill>
                <a:latin typeface="Calibri" panose="020F0502020204030204" pitchFamily="34" charset="0"/>
                <a:cs typeface="Calibri" panose="020F0502020204030204" pitchFamily="34" charset="0"/>
              </a:rPr>
              <a:t>w</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i="1" dirty="0">
                <a:solidFill>
                  <a:schemeClr val="bg2">
                    <a:lumMod val="10000"/>
                  </a:schemeClr>
                </a:solidFill>
                <a:latin typeface="Calibri" panose="020F0502020204030204" pitchFamily="34" charset="0"/>
                <a:cs typeface="Calibri" panose="020F0502020204030204" pitchFamily="34" charset="0"/>
              </a:rPr>
              <a:t> </a:t>
            </a:r>
            <a:r>
              <a:rPr lang="en-US" sz="2400" dirty="0">
                <a:solidFill>
                  <a:schemeClr val="bg2">
                    <a:lumMod val="10000"/>
                  </a:schemeClr>
                </a:solidFill>
                <a:latin typeface="Calibri" panose="020F0502020204030204" pitchFamily="34" charset="0"/>
                <a:cs typeface="Calibri" panose="020F0502020204030204" pitchFamily="34" charset="0"/>
              </a:rPr>
              <a:t>are required to account for uneven grid spacing and mass changes with height. </a:t>
            </a:r>
          </a:p>
        </p:txBody>
      </p:sp>
      <p:pic>
        <p:nvPicPr>
          <p:cNvPr id="4" name="Picture 3">
            <a:extLst>
              <a:ext uri="{FF2B5EF4-FFF2-40B4-BE49-F238E27FC236}">
                <a16:creationId xmlns:a16="http://schemas.microsoft.com/office/drawing/2014/main" id="{D1108BA8-774E-6A43-8892-E9EC4A9AF667}"/>
              </a:ext>
            </a:extLst>
          </p:cNvPr>
          <p:cNvPicPr>
            <a:picLocks noChangeAspect="1"/>
          </p:cNvPicPr>
          <p:nvPr/>
        </p:nvPicPr>
        <p:blipFill>
          <a:blip r:embed="rId2"/>
          <a:stretch>
            <a:fillRect/>
          </a:stretch>
        </p:blipFill>
        <p:spPr>
          <a:xfrm>
            <a:off x="4561277" y="2369945"/>
            <a:ext cx="2326495" cy="738297"/>
          </a:xfrm>
          <a:prstGeom prst="rect">
            <a:avLst/>
          </a:prstGeom>
        </p:spPr>
      </p:pic>
      <p:pic>
        <p:nvPicPr>
          <p:cNvPr id="5" name="Picture 4">
            <a:extLst>
              <a:ext uri="{FF2B5EF4-FFF2-40B4-BE49-F238E27FC236}">
                <a16:creationId xmlns:a16="http://schemas.microsoft.com/office/drawing/2014/main" id="{2D5DA340-0A54-7D46-A0EE-E3CDFF77BB69}"/>
              </a:ext>
            </a:extLst>
          </p:cNvPr>
          <p:cNvPicPr>
            <a:picLocks noChangeAspect="1"/>
          </p:cNvPicPr>
          <p:nvPr/>
        </p:nvPicPr>
        <p:blipFill>
          <a:blip r:embed="rId3"/>
          <a:stretch>
            <a:fillRect/>
          </a:stretch>
        </p:blipFill>
        <p:spPr>
          <a:xfrm>
            <a:off x="4709584" y="3734454"/>
            <a:ext cx="1691216" cy="738297"/>
          </a:xfrm>
          <a:prstGeom prst="rect">
            <a:avLst/>
          </a:prstGeom>
        </p:spPr>
      </p:pic>
    </p:spTree>
    <p:extLst>
      <p:ext uri="{BB962C8B-B14F-4D97-AF65-F5344CB8AC3E}">
        <p14:creationId xmlns:p14="http://schemas.microsoft.com/office/powerpoint/2010/main" val="399635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B576-3255-1F47-B566-C826976888B3}"/>
              </a:ext>
            </a:extLst>
          </p:cNvPr>
          <p:cNvSpPr>
            <a:spLocks noGrp="1"/>
          </p:cNvSpPr>
          <p:nvPr>
            <p:ph type="title"/>
          </p:nvPr>
        </p:nvSpPr>
        <p:spPr/>
        <p:txBody>
          <a:bodyPr>
            <a:normAutofit/>
          </a:bodyPr>
          <a:lstStyle/>
          <a:p>
            <a:r>
              <a:rPr lang="en-US" dirty="0"/>
              <a:t>North East blizzard optimal perturbation </a:t>
            </a:r>
          </a:p>
        </p:txBody>
      </p:sp>
      <p:pic>
        <p:nvPicPr>
          <p:cNvPr id="4" name="Picture 3">
            <a:extLst>
              <a:ext uri="{FF2B5EF4-FFF2-40B4-BE49-F238E27FC236}">
                <a16:creationId xmlns:a16="http://schemas.microsoft.com/office/drawing/2014/main" id="{96B88E71-97BC-D444-8AB8-715E6718E74A}"/>
              </a:ext>
            </a:extLst>
          </p:cNvPr>
          <p:cNvPicPr>
            <a:picLocks noChangeAspect="1"/>
          </p:cNvPicPr>
          <p:nvPr/>
        </p:nvPicPr>
        <p:blipFill rotWithShape="1">
          <a:blip r:embed="rId2"/>
          <a:srcRect t="3704" b="5678"/>
          <a:stretch/>
        </p:blipFill>
        <p:spPr>
          <a:xfrm>
            <a:off x="3313747" y="1101965"/>
            <a:ext cx="8878253" cy="5228158"/>
          </a:xfrm>
          <a:prstGeom prst="rect">
            <a:avLst/>
          </a:prstGeom>
        </p:spPr>
      </p:pic>
      <p:sp>
        <p:nvSpPr>
          <p:cNvPr id="3" name="TextBox 2">
            <a:extLst>
              <a:ext uri="{FF2B5EF4-FFF2-40B4-BE49-F238E27FC236}">
                <a16:creationId xmlns:a16="http://schemas.microsoft.com/office/drawing/2014/main" id="{35FDD963-D880-954D-9826-5477B12FBB9F}"/>
              </a:ext>
            </a:extLst>
          </p:cNvPr>
          <p:cNvSpPr txBox="1"/>
          <p:nvPr/>
        </p:nvSpPr>
        <p:spPr>
          <a:xfrm>
            <a:off x="396261" y="1453886"/>
            <a:ext cx="3359426" cy="4524315"/>
          </a:xfrm>
          <a:prstGeom prst="rect">
            <a:avLst/>
          </a:prstGeom>
          <a:no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Now the units and magnitudes of the fields are more realistic and can be propagated the nonlinear model. This reveals how uncertainty with with this structure would behave.</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r>
              <a:rPr lang="en-US" sz="2400" dirty="0">
                <a:solidFill>
                  <a:schemeClr val="bg2">
                    <a:lumMod val="10000"/>
                  </a:schemeClr>
                </a:solidFill>
                <a:latin typeface="Calibri" panose="020F0502020204030204" pitchFamily="34" charset="0"/>
                <a:cs typeface="Calibri" panose="020F0502020204030204" pitchFamily="34" charset="0"/>
              </a:rPr>
              <a:t>The structures are also evolved with the TLM to validate the experiment.</a:t>
            </a:r>
          </a:p>
        </p:txBody>
      </p:sp>
    </p:spTree>
    <p:extLst>
      <p:ext uri="{BB962C8B-B14F-4D97-AF65-F5344CB8AC3E}">
        <p14:creationId xmlns:p14="http://schemas.microsoft.com/office/powerpoint/2010/main" val="26936709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F156-8A54-C641-A24F-A072CD625078}"/>
              </a:ext>
            </a:extLst>
          </p:cNvPr>
          <p:cNvSpPr>
            <a:spLocks noGrp="1"/>
          </p:cNvSpPr>
          <p:nvPr>
            <p:ph type="title"/>
          </p:nvPr>
        </p:nvSpPr>
        <p:spPr/>
        <p:txBody>
          <a:bodyPr>
            <a:normAutofit/>
          </a:bodyPr>
          <a:lstStyle/>
          <a:p>
            <a:r>
              <a:rPr lang="en-US" dirty="0"/>
              <a:t>SLP difference after optimal perturbation </a:t>
            </a:r>
          </a:p>
        </p:txBody>
      </p:sp>
      <p:grpSp>
        <p:nvGrpSpPr>
          <p:cNvPr id="7" name="Group 6">
            <a:extLst>
              <a:ext uri="{FF2B5EF4-FFF2-40B4-BE49-F238E27FC236}">
                <a16:creationId xmlns:a16="http://schemas.microsoft.com/office/drawing/2014/main" id="{A3D9EB03-9A6E-8F44-9D47-EC75C55AF5D3}"/>
              </a:ext>
            </a:extLst>
          </p:cNvPr>
          <p:cNvGrpSpPr/>
          <p:nvPr/>
        </p:nvGrpSpPr>
        <p:grpSpPr>
          <a:xfrm>
            <a:off x="3268460" y="1269994"/>
            <a:ext cx="8923540" cy="4910673"/>
            <a:chOff x="889000" y="449786"/>
            <a:chExt cx="10414000" cy="5730881"/>
          </a:xfrm>
        </p:grpSpPr>
        <p:pic>
          <p:nvPicPr>
            <p:cNvPr id="4" name="Picture 3">
              <a:extLst>
                <a:ext uri="{FF2B5EF4-FFF2-40B4-BE49-F238E27FC236}">
                  <a16:creationId xmlns:a16="http://schemas.microsoft.com/office/drawing/2014/main" id="{136221E2-297B-4242-BA7B-3063AFCA051C}"/>
                </a:ext>
              </a:extLst>
            </p:cNvPr>
            <p:cNvPicPr>
              <a:picLocks noChangeAspect="1"/>
            </p:cNvPicPr>
            <p:nvPr/>
          </p:nvPicPr>
          <p:blipFill rotWithShape="1">
            <a:blip r:embed="rId2"/>
            <a:srcRect t="2027" b="51501"/>
            <a:stretch/>
          </p:blipFill>
          <p:spPr>
            <a:xfrm>
              <a:off x="889000" y="449786"/>
              <a:ext cx="10414000" cy="2886081"/>
            </a:xfrm>
            <a:prstGeom prst="rect">
              <a:avLst/>
            </a:prstGeom>
          </p:spPr>
        </p:pic>
        <p:pic>
          <p:nvPicPr>
            <p:cNvPr id="6" name="Picture 5">
              <a:extLst>
                <a:ext uri="{FF2B5EF4-FFF2-40B4-BE49-F238E27FC236}">
                  <a16:creationId xmlns:a16="http://schemas.microsoft.com/office/drawing/2014/main" id="{BB0A1BD8-3E4E-8547-A993-7870B373E852}"/>
                </a:ext>
              </a:extLst>
            </p:cNvPr>
            <p:cNvPicPr>
              <a:picLocks noChangeAspect="1"/>
            </p:cNvPicPr>
            <p:nvPr/>
          </p:nvPicPr>
          <p:blipFill rotWithShape="1">
            <a:blip r:embed="rId3"/>
            <a:srcRect l="26261" t="48499" r="25935" b="5693"/>
            <a:stretch/>
          </p:blipFill>
          <p:spPr>
            <a:xfrm>
              <a:off x="3623733" y="3335866"/>
              <a:ext cx="4978400" cy="2844801"/>
            </a:xfrm>
            <a:prstGeom prst="rect">
              <a:avLst/>
            </a:prstGeom>
          </p:spPr>
        </p:pic>
      </p:grpSp>
      <p:sp>
        <p:nvSpPr>
          <p:cNvPr id="3" name="TextBox 2">
            <a:extLst>
              <a:ext uri="{FF2B5EF4-FFF2-40B4-BE49-F238E27FC236}">
                <a16:creationId xmlns:a16="http://schemas.microsoft.com/office/drawing/2014/main" id="{82F69BDF-3550-3B4C-81F4-19B59CCE8C86}"/>
              </a:ext>
            </a:extLst>
          </p:cNvPr>
          <p:cNvSpPr txBox="1"/>
          <p:nvPr/>
        </p:nvSpPr>
        <p:spPr>
          <a:xfrm>
            <a:off x="655983" y="2090202"/>
            <a:ext cx="3319669" cy="2677656"/>
          </a:xfrm>
          <a:prstGeom prst="rect">
            <a:avLst/>
          </a:prstGeom>
          <a:noFill/>
        </p:spPr>
        <p:txBody>
          <a:bodyPr wrap="square" rtlCol="0">
            <a:spAutoFit/>
          </a:bodyPr>
          <a:lstStyle/>
          <a:p>
            <a:pPr algn="l"/>
            <a:r>
              <a:rPr lang="en-US" sz="2400" dirty="0">
                <a:solidFill>
                  <a:schemeClr val="bg2">
                    <a:lumMod val="10000"/>
                  </a:schemeClr>
                </a:solidFill>
                <a:latin typeface="Calibri" panose="020F0502020204030204" pitchFamily="34" charset="0"/>
                <a:cs typeface="Calibri" panose="020F0502020204030204" pitchFamily="34" charset="0"/>
              </a:rPr>
              <a:t>With these optimal perturbations the storm is drastically weakened and the track shifts, moving the storm away from the coast much faster. </a:t>
            </a:r>
          </a:p>
        </p:txBody>
      </p:sp>
    </p:spTree>
    <p:extLst>
      <p:ext uri="{BB962C8B-B14F-4D97-AF65-F5344CB8AC3E}">
        <p14:creationId xmlns:p14="http://schemas.microsoft.com/office/powerpoint/2010/main" val="1151069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BCE1-B2D7-D04B-AFD3-F14E3736F6D2}"/>
              </a:ext>
            </a:extLst>
          </p:cNvPr>
          <p:cNvSpPr>
            <a:spLocks noGrp="1"/>
          </p:cNvSpPr>
          <p:nvPr>
            <p:ph type="title"/>
          </p:nvPr>
        </p:nvSpPr>
        <p:spPr/>
        <p:txBody>
          <a:bodyPr/>
          <a:lstStyle/>
          <a:p>
            <a:r>
              <a:rPr lang="en-US" dirty="0"/>
              <a:t>Conclusions</a:t>
            </a:r>
          </a:p>
        </p:txBody>
      </p:sp>
      <p:sp>
        <p:nvSpPr>
          <p:cNvPr id="3" name="Rectangle 2">
            <a:extLst>
              <a:ext uri="{FF2B5EF4-FFF2-40B4-BE49-F238E27FC236}">
                <a16:creationId xmlns:a16="http://schemas.microsoft.com/office/drawing/2014/main" id="{D630AAAB-CBBE-E64B-BC33-54EC06D22D46}"/>
              </a:ext>
            </a:extLst>
          </p:cNvPr>
          <p:cNvSpPr/>
          <p:nvPr/>
        </p:nvSpPr>
        <p:spPr>
          <a:xfrm>
            <a:off x="347134" y="1269994"/>
            <a:ext cx="11260666" cy="4893647"/>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 adjoint and TLM are very useful tools, used in a wide variety of applications, as we’ll see this week.</a:t>
            </a:r>
          </a:p>
          <a:p>
            <a:pPr marL="342900" indent="-3429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The derivation uses relatively straightforward principles but developing adjoint models in non-trivial.</a:t>
            </a:r>
          </a:p>
          <a:p>
            <a:pPr marL="342900" indent="-3429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Development can be tedious but automatic tools can help significantly. </a:t>
            </a:r>
          </a:p>
          <a:p>
            <a:pPr marL="342900" indent="-3429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Care is required to understand the underlying behavior of the model but this in itself is very useful and we learn a lot. There are lots of tools for looking at behavior.</a:t>
            </a:r>
          </a:p>
          <a:p>
            <a:pPr marL="342900" indent="-3429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10000"/>
                  </a:schemeClr>
                </a:solidFill>
                <a:latin typeface="Calibri" panose="020F0502020204030204" pitchFamily="34" charset="0"/>
                <a:cs typeface="Calibri" panose="020F0502020204030204" pitchFamily="34" charset="0"/>
              </a:rPr>
              <a:t>Looking at adjoint sensitivity can provide basic understanding of atmospheric behavior as well as informing us how to improve data assimilation. </a:t>
            </a:r>
            <a:endParaRPr lang="en-US" sz="2400" dirty="0">
              <a:solidFill>
                <a:schemeClr val="bg2">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829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170E-FDB4-5C4D-B669-748AC17C7862}"/>
              </a:ext>
            </a:extLst>
          </p:cNvPr>
          <p:cNvSpPr>
            <a:spLocks noGrp="1"/>
          </p:cNvSpPr>
          <p:nvPr>
            <p:ph type="title"/>
          </p:nvPr>
        </p:nvSpPr>
        <p:spPr/>
        <p:txBody>
          <a:bodyPr/>
          <a:lstStyle/>
          <a:p>
            <a:r>
              <a:rPr lang="en-US" dirty="0"/>
              <a:t>The future of adjoints in NWP</a:t>
            </a:r>
          </a:p>
        </p:txBody>
      </p:sp>
      <p:sp>
        <p:nvSpPr>
          <p:cNvPr id="3" name="TextBox 2">
            <a:extLst>
              <a:ext uri="{FF2B5EF4-FFF2-40B4-BE49-F238E27FC236}">
                <a16:creationId xmlns:a16="http://schemas.microsoft.com/office/drawing/2014/main" id="{A6844565-BD81-3F4B-AD5B-E421CCC5A0F8}"/>
              </a:ext>
            </a:extLst>
          </p:cNvPr>
          <p:cNvSpPr txBox="1"/>
          <p:nvPr/>
        </p:nvSpPr>
        <p:spPr>
          <a:xfrm>
            <a:off x="442291" y="1269994"/>
            <a:ext cx="11307417" cy="4893647"/>
          </a:xfrm>
          <a:prstGeom prst="rect">
            <a:avLst/>
          </a:prstGeom>
          <a:noFill/>
        </p:spPr>
        <p:txBody>
          <a:bodyPr wrap="square" rtlCol="0">
            <a:spAutoFit/>
          </a:bodyPr>
          <a:lstStyle/>
          <a:p>
            <a:pPr algn="l"/>
            <a:r>
              <a:rPr lang="en-US" sz="2300" dirty="0">
                <a:solidFill>
                  <a:schemeClr val="bg2">
                    <a:lumMod val="10000"/>
                  </a:schemeClr>
                </a:solidFill>
                <a:latin typeface="Calibri" panose="020F0502020204030204" pitchFamily="34" charset="0"/>
                <a:cs typeface="Calibri" panose="020F0502020204030204" pitchFamily="34" charset="0"/>
              </a:rPr>
              <a:t>4DVar data assimilation has proven to the best formulation over the past 20 years. The Met Office and ECMWF produce arguably the best forecasts and much of this is due to the initial conditions.</a:t>
            </a:r>
          </a:p>
          <a:p>
            <a:pPr algn="l"/>
            <a:endParaRPr lang="en-US" dirty="0">
              <a:solidFill>
                <a:schemeClr val="bg2">
                  <a:lumMod val="10000"/>
                </a:schemeClr>
              </a:solidFill>
              <a:latin typeface="Calibri" panose="020F0502020204030204" pitchFamily="34" charset="0"/>
              <a:cs typeface="Calibri" panose="020F0502020204030204" pitchFamily="34" charset="0"/>
            </a:endParaRPr>
          </a:p>
          <a:p>
            <a:pPr algn="l"/>
            <a:r>
              <a:rPr lang="en-US" sz="2300" dirty="0">
                <a:solidFill>
                  <a:schemeClr val="bg2">
                    <a:lumMod val="10000"/>
                  </a:schemeClr>
                </a:solidFill>
                <a:latin typeface="Calibri" panose="020F0502020204030204" pitchFamily="34" charset="0"/>
                <a:cs typeface="Calibri" panose="020F0502020204030204" pitchFamily="34" charset="0"/>
              </a:rPr>
              <a:t>However the complexity of models is growing rapidly now. Physics is increasingly more complex and nonlinear and modern dynamical cores are aiming to relax assumptions and resolve small scales (not a characteristic of ECWMF and the Met Office’s dynamical cores). </a:t>
            </a:r>
          </a:p>
          <a:p>
            <a:pPr algn="l"/>
            <a:endParaRPr lang="en-US" dirty="0">
              <a:solidFill>
                <a:schemeClr val="bg2">
                  <a:lumMod val="10000"/>
                </a:schemeClr>
              </a:solidFill>
              <a:latin typeface="Calibri" panose="020F0502020204030204" pitchFamily="34" charset="0"/>
              <a:cs typeface="Calibri" panose="020F0502020204030204" pitchFamily="34" charset="0"/>
            </a:endParaRPr>
          </a:p>
          <a:p>
            <a:pPr algn="l"/>
            <a:r>
              <a:rPr lang="en-US" sz="2300" dirty="0">
                <a:solidFill>
                  <a:schemeClr val="bg2">
                    <a:lumMod val="10000"/>
                  </a:schemeClr>
                </a:solidFill>
                <a:latin typeface="Calibri" panose="020F0502020204030204" pitchFamily="34" charset="0"/>
                <a:cs typeface="Calibri" panose="020F0502020204030204" pitchFamily="34" charset="0"/>
              </a:rPr>
              <a:t>Scientifically it seems likely that 4D-Var will continue to be the optimal approach for the time being. However, for it to remain practically viable in the face of this growing complexity will require technological changes. It will have to evolve into a highly interdisciplinary problem, bringing computer science and mathematics together to build dynamical core adjoints and perhaps machine learning to build nimble perturbation models for the physics. We need bright enthusiastic people willing to learn a lot!</a:t>
            </a:r>
          </a:p>
        </p:txBody>
      </p:sp>
    </p:spTree>
    <p:extLst>
      <p:ext uri="{BB962C8B-B14F-4D97-AF65-F5344CB8AC3E}">
        <p14:creationId xmlns:p14="http://schemas.microsoft.com/office/powerpoint/2010/main" val="288579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8914-C5EB-CF42-8142-F9327C28A87F}"/>
              </a:ext>
            </a:extLst>
          </p:cNvPr>
          <p:cNvSpPr>
            <a:spLocks noGrp="1"/>
          </p:cNvSpPr>
          <p:nvPr>
            <p:ph type="title"/>
          </p:nvPr>
        </p:nvSpPr>
        <p:spPr/>
        <p:txBody>
          <a:bodyPr/>
          <a:lstStyle/>
          <a:p>
            <a:r>
              <a:rPr lang="en-US" dirty="0"/>
              <a:t>Derivation of the linearized model </a:t>
            </a:r>
          </a:p>
        </p:txBody>
      </p:sp>
      <p:pic>
        <p:nvPicPr>
          <p:cNvPr id="4" name="Picture 3">
            <a:extLst>
              <a:ext uri="{FF2B5EF4-FFF2-40B4-BE49-F238E27FC236}">
                <a16:creationId xmlns:a16="http://schemas.microsoft.com/office/drawing/2014/main" id="{5E5DAF60-1262-5047-9F60-7C18FB1BAFD7}"/>
              </a:ext>
            </a:extLst>
          </p:cNvPr>
          <p:cNvPicPr>
            <a:picLocks noChangeAspect="1"/>
          </p:cNvPicPr>
          <p:nvPr/>
        </p:nvPicPr>
        <p:blipFill>
          <a:blip r:embed="rId2"/>
          <a:stretch>
            <a:fillRect/>
          </a:stretch>
        </p:blipFill>
        <p:spPr>
          <a:xfrm>
            <a:off x="1714500" y="1555380"/>
            <a:ext cx="8763000" cy="4419600"/>
          </a:xfrm>
          <a:prstGeom prst="rect">
            <a:avLst/>
          </a:prstGeom>
        </p:spPr>
      </p:pic>
      <p:pic>
        <p:nvPicPr>
          <p:cNvPr id="6" name="Picture 5">
            <a:extLst>
              <a:ext uri="{FF2B5EF4-FFF2-40B4-BE49-F238E27FC236}">
                <a16:creationId xmlns:a16="http://schemas.microsoft.com/office/drawing/2014/main" id="{80563C7B-69FF-3B4B-B406-A1E4E4D803F6}"/>
              </a:ext>
            </a:extLst>
          </p:cNvPr>
          <p:cNvPicPr>
            <a:picLocks noChangeAspect="1"/>
          </p:cNvPicPr>
          <p:nvPr/>
        </p:nvPicPr>
        <p:blipFill>
          <a:blip r:embed="rId3"/>
          <a:stretch>
            <a:fillRect/>
          </a:stretch>
        </p:blipFill>
        <p:spPr>
          <a:xfrm>
            <a:off x="1714500" y="1555380"/>
            <a:ext cx="8763000" cy="4419600"/>
          </a:xfrm>
          <a:prstGeom prst="rect">
            <a:avLst/>
          </a:prstGeom>
        </p:spPr>
      </p:pic>
      <p:pic>
        <p:nvPicPr>
          <p:cNvPr id="8" name="Picture 7">
            <a:extLst>
              <a:ext uri="{FF2B5EF4-FFF2-40B4-BE49-F238E27FC236}">
                <a16:creationId xmlns:a16="http://schemas.microsoft.com/office/drawing/2014/main" id="{ED886D5D-720E-474B-90A0-23B85C8B0385}"/>
              </a:ext>
            </a:extLst>
          </p:cNvPr>
          <p:cNvPicPr>
            <a:picLocks noChangeAspect="1"/>
          </p:cNvPicPr>
          <p:nvPr/>
        </p:nvPicPr>
        <p:blipFill>
          <a:blip r:embed="rId4"/>
          <a:stretch>
            <a:fillRect/>
          </a:stretch>
        </p:blipFill>
        <p:spPr>
          <a:xfrm>
            <a:off x="1714500" y="1555380"/>
            <a:ext cx="8763000" cy="4419600"/>
          </a:xfrm>
          <a:prstGeom prst="rect">
            <a:avLst/>
          </a:prstGeom>
        </p:spPr>
      </p:pic>
    </p:spTree>
    <p:extLst>
      <p:ext uri="{BB962C8B-B14F-4D97-AF65-F5344CB8AC3E}">
        <p14:creationId xmlns:p14="http://schemas.microsoft.com/office/powerpoint/2010/main" val="171040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D1BD-45E9-B146-9B64-113E6FC33060}"/>
              </a:ext>
            </a:extLst>
          </p:cNvPr>
          <p:cNvSpPr>
            <a:spLocks noGrp="1"/>
          </p:cNvSpPr>
          <p:nvPr>
            <p:ph type="title"/>
          </p:nvPr>
        </p:nvSpPr>
        <p:spPr/>
        <p:txBody>
          <a:bodyPr/>
          <a:lstStyle/>
          <a:p>
            <a:r>
              <a:rPr lang="en-US" dirty="0"/>
              <a:t>Derivation of the linearized model </a:t>
            </a:r>
          </a:p>
        </p:txBody>
      </p:sp>
      <p:sp>
        <p:nvSpPr>
          <p:cNvPr id="3" name="TextBox 2">
            <a:extLst>
              <a:ext uri="{FF2B5EF4-FFF2-40B4-BE49-F238E27FC236}">
                <a16:creationId xmlns:a16="http://schemas.microsoft.com/office/drawing/2014/main" id="{F357FC1A-A31B-7145-A9C0-340DEC204FD3}"/>
              </a:ext>
            </a:extLst>
          </p:cNvPr>
          <p:cNvSpPr txBox="1"/>
          <p:nvPr/>
        </p:nvSpPr>
        <p:spPr>
          <a:xfrm>
            <a:off x="555812" y="1213248"/>
            <a:ext cx="11080376" cy="4955203"/>
          </a:xfrm>
          <a:prstGeom prst="rect">
            <a:avLst/>
          </a:prstGeom>
          <a:noFill/>
        </p:spPr>
        <p:txBody>
          <a:bodyPr wrap="square" rtlCol="0">
            <a:spAutoFit/>
          </a:bodyPr>
          <a:lstStyle/>
          <a:p>
            <a:r>
              <a:rPr lang="en-US" sz="2400" dirty="0">
                <a:solidFill>
                  <a:schemeClr val="bg2">
                    <a:lumMod val="10000"/>
                  </a:schemeClr>
                </a:solidFill>
                <a:latin typeface="Calibri" panose="020F0502020204030204" pitchFamily="34" charset="0"/>
                <a:cs typeface="Calibri" panose="020F0502020204030204" pitchFamily="34" charset="0"/>
              </a:rPr>
              <a:t>We’re trying to get a handle on perturbations so we ‘linearize’ model variables by separating into reference and perturbation parts, </a:t>
            </a:r>
          </a:p>
          <a:p>
            <a:endParaRPr lang="en-US" sz="1600" dirty="0">
              <a:solidFill>
                <a:schemeClr val="bg2">
                  <a:lumMod val="10000"/>
                </a:schemeClr>
              </a:solidFill>
              <a:latin typeface="Calibri" panose="020F0502020204030204" pitchFamily="34" charset="0"/>
              <a:cs typeface="Calibri" panose="020F0502020204030204" pitchFamily="34" charset="0"/>
            </a:endParaRPr>
          </a:p>
          <a:p>
            <a:pPr algn="l"/>
            <a:endParaRPr lang="en-US" dirty="0">
              <a:solidFill>
                <a:schemeClr val="bg2">
                  <a:lumMod val="10000"/>
                </a:schemeClr>
              </a:solidFill>
              <a:latin typeface="Calibri" panose="020F0502020204030204" pitchFamily="34" charset="0"/>
              <a:cs typeface="Calibri" panose="020F0502020204030204" pitchFamily="34" charset="0"/>
            </a:endParaRPr>
          </a:p>
          <a:p>
            <a:pPr algn="l"/>
            <a:endParaRPr lang="en-US"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output perturbation can be approximated by Taylor expansion, </a:t>
            </a: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pPr algn="l"/>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endParaRPr lang="en-US" sz="2400" dirty="0">
              <a:solidFill>
                <a:schemeClr val="bg2">
                  <a:lumMod val="10000"/>
                </a:schemeClr>
              </a:solidFill>
              <a:latin typeface="Calibri" panose="020F0502020204030204" pitchFamily="34" charset="0"/>
              <a:cs typeface="Calibri" panose="020F0502020204030204" pitchFamily="34" charset="0"/>
            </a:endParaRPr>
          </a:p>
          <a:p>
            <a:r>
              <a:rPr lang="en-US" sz="2400" dirty="0">
                <a:solidFill>
                  <a:schemeClr val="bg2">
                    <a:lumMod val="10000"/>
                  </a:schemeClr>
                </a:solidFill>
                <a:latin typeface="Calibri" panose="020F0502020204030204" pitchFamily="34" charset="0"/>
                <a:cs typeface="Calibri" panose="020F0502020204030204" pitchFamily="34" charset="0"/>
              </a:rPr>
              <a:t>The above equation is the tangent linear model (TLM) and gives an approximation for the growth of perturbations </a:t>
            </a:r>
            <a:r>
              <a:rPr lang="en-US" sz="2400" i="1" dirty="0" err="1">
                <a:solidFill>
                  <a:schemeClr val="bg2">
                    <a:lumMod val="10000"/>
                  </a:schemeClr>
                </a:solidFill>
                <a:latin typeface="Calibri" panose="020F0502020204030204" pitchFamily="34" charset="0"/>
                <a:cs typeface="Calibri" panose="020F0502020204030204" pitchFamily="34" charset="0"/>
              </a:rPr>
              <a:t>x</a:t>
            </a:r>
            <a:r>
              <a:rPr lang="en-US" sz="2400" i="1" baseline="-25000" dirty="0" err="1">
                <a:solidFill>
                  <a:schemeClr val="bg2">
                    <a:lumMod val="10000"/>
                  </a:schemeClr>
                </a:solidFill>
                <a:latin typeface="Calibri" panose="020F0502020204030204" pitchFamily="34" charset="0"/>
                <a:cs typeface="Calibri" panose="020F0502020204030204" pitchFamily="34" charset="0"/>
              </a:rPr>
              <a:t>j</a:t>
            </a:r>
            <a:r>
              <a:rPr lang="en-US" sz="2400" i="1" dirty="0">
                <a:solidFill>
                  <a:schemeClr val="bg2">
                    <a:lumMod val="10000"/>
                  </a:schemeClr>
                </a:solidFill>
                <a:latin typeface="Calibri" panose="020F0502020204030204" pitchFamily="34" charset="0"/>
                <a:cs typeface="Calibri" panose="020F0502020204030204" pitchFamily="34" charset="0"/>
              </a:rPr>
              <a:t>′</a:t>
            </a:r>
            <a:r>
              <a:rPr lang="en-US" sz="2400" dirty="0">
                <a:solidFill>
                  <a:schemeClr val="bg2">
                    <a:lumMod val="10000"/>
                  </a:schemeClr>
                </a:solidFill>
                <a:latin typeface="Calibri" panose="020F0502020204030204" pitchFamily="34" charset="0"/>
                <a:cs typeface="Calibri" panose="020F0502020204030204" pitchFamily="34" charset="0"/>
              </a:rPr>
              <a:t>. </a:t>
            </a:r>
          </a:p>
        </p:txBody>
      </p:sp>
      <p:pic>
        <p:nvPicPr>
          <p:cNvPr id="10" name="Picture 9">
            <a:extLst>
              <a:ext uri="{FF2B5EF4-FFF2-40B4-BE49-F238E27FC236}">
                <a16:creationId xmlns:a16="http://schemas.microsoft.com/office/drawing/2014/main" id="{A6FB36B4-D44B-2345-B286-600693412E80}"/>
              </a:ext>
            </a:extLst>
          </p:cNvPr>
          <p:cNvPicPr>
            <a:picLocks noChangeAspect="1"/>
          </p:cNvPicPr>
          <p:nvPr/>
        </p:nvPicPr>
        <p:blipFill>
          <a:blip r:embed="rId2"/>
          <a:stretch>
            <a:fillRect/>
          </a:stretch>
        </p:blipFill>
        <p:spPr>
          <a:xfrm>
            <a:off x="4895476" y="2099070"/>
            <a:ext cx="2240429" cy="478538"/>
          </a:xfrm>
          <a:prstGeom prst="rect">
            <a:avLst/>
          </a:prstGeom>
        </p:spPr>
      </p:pic>
      <p:pic>
        <p:nvPicPr>
          <p:cNvPr id="7" name="Picture 6">
            <a:extLst>
              <a:ext uri="{FF2B5EF4-FFF2-40B4-BE49-F238E27FC236}">
                <a16:creationId xmlns:a16="http://schemas.microsoft.com/office/drawing/2014/main" id="{ECB6288B-495B-7E44-BFDA-DBE87B65C378}"/>
              </a:ext>
            </a:extLst>
          </p:cNvPr>
          <p:cNvPicPr>
            <a:picLocks noChangeAspect="1"/>
          </p:cNvPicPr>
          <p:nvPr/>
        </p:nvPicPr>
        <p:blipFill>
          <a:blip r:embed="rId3"/>
          <a:stretch>
            <a:fillRect/>
          </a:stretch>
        </p:blipFill>
        <p:spPr>
          <a:xfrm>
            <a:off x="2743200" y="3341070"/>
            <a:ext cx="5532455" cy="312704"/>
          </a:xfrm>
          <a:prstGeom prst="rect">
            <a:avLst/>
          </a:prstGeom>
        </p:spPr>
      </p:pic>
      <p:pic>
        <p:nvPicPr>
          <p:cNvPr id="8" name="Picture 7">
            <a:extLst>
              <a:ext uri="{FF2B5EF4-FFF2-40B4-BE49-F238E27FC236}">
                <a16:creationId xmlns:a16="http://schemas.microsoft.com/office/drawing/2014/main" id="{22633DCF-030F-814C-A9A0-733687063E93}"/>
              </a:ext>
            </a:extLst>
          </p:cNvPr>
          <p:cNvPicPr>
            <a:picLocks noChangeAspect="1"/>
          </p:cNvPicPr>
          <p:nvPr/>
        </p:nvPicPr>
        <p:blipFill>
          <a:blip r:embed="rId4"/>
          <a:stretch>
            <a:fillRect/>
          </a:stretch>
        </p:blipFill>
        <p:spPr>
          <a:xfrm>
            <a:off x="3107546" y="3781838"/>
            <a:ext cx="6863453" cy="649462"/>
          </a:xfrm>
          <a:prstGeom prst="rect">
            <a:avLst/>
          </a:prstGeom>
        </p:spPr>
      </p:pic>
      <p:pic>
        <p:nvPicPr>
          <p:cNvPr id="11" name="Picture 10">
            <a:extLst>
              <a:ext uri="{FF2B5EF4-FFF2-40B4-BE49-F238E27FC236}">
                <a16:creationId xmlns:a16="http://schemas.microsoft.com/office/drawing/2014/main" id="{F5F114C8-8A27-644B-9EDC-A6EC72CC4045}"/>
              </a:ext>
            </a:extLst>
          </p:cNvPr>
          <p:cNvPicPr>
            <a:picLocks noChangeAspect="1"/>
          </p:cNvPicPr>
          <p:nvPr/>
        </p:nvPicPr>
        <p:blipFill>
          <a:blip r:embed="rId5"/>
          <a:stretch>
            <a:fillRect/>
          </a:stretch>
        </p:blipFill>
        <p:spPr>
          <a:xfrm>
            <a:off x="2743201" y="4472015"/>
            <a:ext cx="2541722" cy="825859"/>
          </a:xfrm>
          <a:prstGeom prst="rect">
            <a:avLst/>
          </a:prstGeom>
          <a:noFill/>
        </p:spPr>
      </p:pic>
    </p:spTree>
    <p:extLst>
      <p:ext uri="{BB962C8B-B14F-4D97-AF65-F5344CB8AC3E}">
        <p14:creationId xmlns:p14="http://schemas.microsoft.com/office/powerpoint/2010/main" val="30385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24B0-79EA-7A40-B9DF-FA2C394F148A}"/>
              </a:ext>
            </a:extLst>
          </p:cNvPr>
          <p:cNvSpPr>
            <a:spLocks noGrp="1"/>
          </p:cNvSpPr>
          <p:nvPr>
            <p:ph type="title"/>
          </p:nvPr>
        </p:nvSpPr>
        <p:spPr/>
        <p:txBody>
          <a:bodyPr/>
          <a:lstStyle/>
          <a:p>
            <a:r>
              <a:rPr lang="en-US" dirty="0"/>
              <a:t>Derivation of the linearized model </a:t>
            </a:r>
          </a:p>
        </p:txBody>
      </p:sp>
      <p:pic>
        <p:nvPicPr>
          <p:cNvPr id="4" name="Picture 3">
            <a:extLst>
              <a:ext uri="{FF2B5EF4-FFF2-40B4-BE49-F238E27FC236}">
                <a16:creationId xmlns:a16="http://schemas.microsoft.com/office/drawing/2014/main" id="{B663328A-1B02-1446-B063-A734B3751255}"/>
              </a:ext>
            </a:extLst>
          </p:cNvPr>
          <p:cNvPicPr>
            <a:picLocks noChangeAspect="1"/>
          </p:cNvPicPr>
          <p:nvPr/>
        </p:nvPicPr>
        <p:blipFill>
          <a:blip r:embed="rId2"/>
          <a:stretch>
            <a:fillRect/>
          </a:stretch>
        </p:blipFill>
        <p:spPr>
          <a:xfrm>
            <a:off x="1714500" y="1559858"/>
            <a:ext cx="8763000" cy="4419600"/>
          </a:xfrm>
          <a:prstGeom prst="rect">
            <a:avLst/>
          </a:prstGeom>
        </p:spPr>
      </p:pic>
    </p:spTree>
    <p:extLst>
      <p:ext uri="{BB962C8B-B14F-4D97-AF65-F5344CB8AC3E}">
        <p14:creationId xmlns:p14="http://schemas.microsoft.com/office/powerpoint/2010/main" val="2710645181"/>
      </p:ext>
    </p:extLst>
  </p:cSld>
  <p:clrMapOvr>
    <a:masterClrMapping/>
  </p:clrMapOvr>
</p:sld>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bg2">
                <a:lumMod val="10000"/>
              </a:schemeClr>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2730</TotalTime>
  <Words>4190</Words>
  <Application>Microsoft Macintosh PowerPoint</Application>
  <PresentationFormat>Widescreen</PresentationFormat>
  <Paragraphs>624</Paragraphs>
  <Slides>68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 Regular</vt:lpstr>
      <vt:lpstr>Calibri</vt:lpstr>
      <vt:lpstr>Courier</vt:lpstr>
      <vt:lpstr>Courier New</vt:lpstr>
      <vt:lpstr>Wingdings</vt:lpstr>
      <vt:lpstr>Office Theme</vt:lpstr>
      <vt:lpstr>Adjoint model development, validation, and application</vt:lpstr>
      <vt:lpstr>Introduction</vt:lpstr>
      <vt:lpstr>Introduction</vt:lpstr>
      <vt:lpstr>Outline</vt:lpstr>
      <vt:lpstr>Derivation of the linearized model</vt:lpstr>
      <vt:lpstr>Derivation of the linearized model </vt:lpstr>
      <vt:lpstr>Derivation of the linearized model </vt:lpstr>
      <vt:lpstr>Derivation of the linearized model </vt:lpstr>
      <vt:lpstr>Derivation of the linearized model </vt:lpstr>
      <vt:lpstr>Derivation of the linearized model </vt:lpstr>
      <vt:lpstr>Derivation of the linearized model </vt:lpstr>
      <vt:lpstr>TLM vs. adjoint </vt:lpstr>
      <vt:lpstr>TLM vs. adjoint </vt:lpstr>
      <vt:lpstr>TLM vs. adjoint </vt:lpstr>
      <vt:lpstr>Assumptions being made</vt:lpstr>
      <vt:lpstr>Interpretation of adjoint fields</vt:lpstr>
      <vt:lpstr>Interpretation of adjoint fields</vt:lpstr>
      <vt:lpstr>Interpretation of adjoint fields</vt:lpstr>
      <vt:lpstr>Outline</vt:lpstr>
      <vt:lpstr>1D advection example</vt:lpstr>
      <vt:lpstr>1D advection example (in practice)</vt:lpstr>
      <vt:lpstr>1D advection example matrix form</vt:lpstr>
      <vt:lpstr>Steps for coding success </vt:lpstr>
      <vt:lpstr>The nonlinear model </vt:lpstr>
      <vt:lpstr>TLM code example</vt:lpstr>
      <vt:lpstr>TLM code example</vt:lpstr>
      <vt:lpstr>Guidelines for coding adjoint models</vt:lpstr>
      <vt:lpstr>Adjoint code example</vt:lpstr>
      <vt:lpstr>Adjoint: check-pointing vs re-calculation </vt:lpstr>
      <vt:lpstr>Adjoint: check-pointing vs re-calculation </vt:lpstr>
      <vt:lpstr>Adjoint: check-pointing vs re-calculation </vt:lpstr>
      <vt:lpstr>Adjoint: check-pointing vs re-calculation </vt:lpstr>
      <vt:lpstr>Auto-differentiation</vt:lpstr>
      <vt:lpstr>Outline</vt:lpstr>
      <vt:lpstr>Validation of the TLM</vt:lpstr>
      <vt:lpstr>Validation of the TLM</vt:lpstr>
      <vt:lpstr>Validation of the TLM</vt:lpstr>
      <vt:lpstr>Validation of the adjoint </vt:lpstr>
      <vt:lpstr>Validation for sensitivity studies </vt:lpstr>
      <vt:lpstr>Outline</vt:lpstr>
      <vt:lpstr>Real World example of an issue </vt:lpstr>
      <vt:lpstr>Advection of the reference part </vt:lpstr>
      <vt:lpstr>Advection of a perturbation </vt:lpstr>
      <vt:lpstr>Examining TLM stability</vt:lpstr>
      <vt:lpstr>Stability analysis</vt:lpstr>
      <vt:lpstr>Stability analysis </vt:lpstr>
      <vt:lpstr>Cloud liquid water perturbation in GEOS</vt:lpstr>
      <vt:lpstr>Problems with physics </vt:lpstr>
      <vt:lpstr>Problems with physics </vt:lpstr>
      <vt:lpstr>1. A new scheme (approach taken by the ECMWF) </vt:lpstr>
      <vt:lpstr>2. Scheme analysis (approach taken by NASA)</vt:lpstr>
      <vt:lpstr>3. Do both </vt:lpstr>
      <vt:lpstr>Correlation with trajectory</vt:lpstr>
      <vt:lpstr>Correlation with trajectory </vt:lpstr>
      <vt:lpstr>A new model (the simple way)</vt:lpstr>
      <vt:lpstr>A new model (the simple way)</vt:lpstr>
      <vt:lpstr>Problems with physics</vt:lpstr>
      <vt:lpstr>Outline</vt:lpstr>
      <vt:lpstr>North East blizzard of January 2015</vt:lpstr>
      <vt:lpstr>North East blizzard of January 2015</vt:lpstr>
      <vt:lpstr>Sensitivity to dust example</vt:lpstr>
      <vt:lpstr>Outline</vt:lpstr>
      <vt:lpstr>Optimal perturbations</vt:lpstr>
      <vt:lpstr>Optimal perturbations</vt:lpstr>
      <vt:lpstr>North East blizzard optimal perturbation </vt:lpstr>
      <vt:lpstr>SLP difference after optimal perturbation </vt:lpstr>
      <vt:lpstr>Conclusions</vt:lpstr>
      <vt:lpstr>The future of adjoints in NWP</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Sterling Spangler</dc:creator>
  <cp:lastModifiedBy>Daniel Holdaway</cp:lastModifiedBy>
  <cp:revision>185</cp:revision>
  <dcterms:created xsi:type="dcterms:W3CDTF">2017-09-25T14:06:05Z</dcterms:created>
  <dcterms:modified xsi:type="dcterms:W3CDTF">2018-07-01T13:21:40Z</dcterms:modified>
</cp:coreProperties>
</file>