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2.xml" ContentType="application/vnd.openxmlformats-officedocument.presentationml.comments+xml"/>
  <Override PartName="/ppt/notesSlides/notesSlide10.xml" ContentType="application/vnd.openxmlformats-officedocument.presentationml.notesSlide+xml"/>
  <Override PartName="/ppt/comments/comment3.xml" ContentType="application/vnd.openxmlformats-officedocument.presentationml.comments+xml"/>
  <Override PartName="/ppt/notesSlides/notesSlide11.xml" ContentType="application/vnd.openxmlformats-officedocument.presentationml.notesSlide+xml"/>
  <Override PartName="/ppt/comments/comment4.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6" r:id="rId1"/>
  </p:sldMasterIdLst>
  <p:notesMasterIdLst>
    <p:notesMasterId r:id="rId53"/>
  </p:notesMasterIdLst>
  <p:handoutMasterIdLst>
    <p:handoutMasterId r:id="rId54"/>
  </p:handoutMasterIdLst>
  <p:sldIdLst>
    <p:sldId id="256" r:id="rId2"/>
    <p:sldId id="296" r:id="rId3"/>
    <p:sldId id="350" r:id="rId4"/>
    <p:sldId id="324" r:id="rId5"/>
    <p:sldId id="327" r:id="rId6"/>
    <p:sldId id="353" r:id="rId7"/>
    <p:sldId id="328" r:id="rId8"/>
    <p:sldId id="329" r:id="rId9"/>
    <p:sldId id="330" r:id="rId10"/>
    <p:sldId id="380" r:id="rId11"/>
    <p:sldId id="335" r:id="rId12"/>
    <p:sldId id="265" r:id="rId13"/>
    <p:sldId id="261" r:id="rId14"/>
    <p:sldId id="262" r:id="rId15"/>
    <p:sldId id="263" r:id="rId16"/>
    <p:sldId id="264" r:id="rId17"/>
    <p:sldId id="268" r:id="rId18"/>
    <p:sldId id="351" r:id="rId19"/>
    <p:sldId id="272" r:id="rId20"/>
    <p:sldId id="273" r:id="rId21"/>
    <p:sldId id="274" r:id="rId22"/>
    <p:sldId id="275" r:id="rId23"/>
    <p:sldId id="364" r:id="rId24"/>
    <p:sldId id="352" r:id="rId25"/>
    <p:sldId id="365" r:id="rId26"/>
    <p:sldId id="385" r:id="rId27"/>
    <p:sldId id="371" r:id="rId28"/>
    <p:sldId id="367" r:id="rId29"/>
    <p:sldId id="370" r:id="rId30"/>
    <p:sldId id="368" r:id="rId31"/>
    <p:sldId id="369" r:id="rId32"/>
    <p:sldId id="376" r:id="rId33"/>
    <p:sldId id="386" r:id="rId34"/>
    <p:sldId id="387" r:id="rId35"/>
    <p:sldId id="321" r:id="rId36"/>
    <p:sldId id="339" r:id="rId37"/>
    <p:sldId id="340" r:id="rId38"/>
    <p:sldId id="341" r:id="rId39"/>
    <p:sldId id="363" r:id="rId40"/>
    <p:sldId id="315" r:id="rId41"/>
    <p:sldId id="348" r:id="rId42"/>
    <p:sldId id="382" r:id="rId43"/>
    <p:sldId id="383" r:id="rId44"/>
    <p:sldId id="384" r:id="rId45"/>
    <p:sldId id="381" r:id="rId46"/>
    <p:sldId id="377" r:id="rId47"/>
    <p:sldId id="378" r:id="rId48"/>
    <p:sldId id="379" r:id="rId49"/>
    <p:sldId id="349" r:id="rId50"/>
    <p:sldId id="322" r:id="rId51"/>
    <p:sldId id="343"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lexander Goldstein" initials="AG [10]" lastIdx="1" clrIdx="6"/>
  <p:cmAuthor id="1" name="Alexander Goldstein" initials="AG [28]" lastIdx="1" clrIdx="0"/>
  <p:cmAuthor id="2" name="Alexander Goldstein" initials="AG [18]" lastIdx="1" clrIdx="1"/>
  <p:cmAuthor id="3" name="Alexander Goldstein" initials="AG [17]" lastIdx="1" clrIdx="2"/>
  <p:cmAuthor id="4" name="Alexander Goldstein" initials="AG [26]" lastIdx="1" clrIdx="3"/>
  <p:cmAuthor id="5" name="Alexander Goldstein" initials="AG [27]" lastIdx="1" clrIdx="4"/>
  <p:cmAuthor id="6" name="Alexander Goldstein" initials="AG [29]" lastIdx="1" clrIdx="5"/>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A3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212"/>
    <p:restoredTop sz="94631"/>
  </p:normalViewPr>
  <p:slideViewPr>
    <p:cSldViewPr snapToGrid="0" snapToObjects="1">
      <p:cViewPr>
        <p:scale>
          <a:sx n="51" d="100"/>
          <a:sy n="51" d="100"/>
        </p:scale>
        <p:origin x="160" y="1400"/>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notesMaster" Target="notesMasters/notesMaster1.xml"/><Relationship Id="rId54" Type="http://schemas.openxmlformats.org/officeDocument/2006/relationships/handoutMaster" Target="handoutMasters/handoutMaster1.xml"/><Relationship Id="rId55" Type="http://schemas.openxmlformats.org/officeDocument/2006/relationships/commentAuthors" Target="commentAuthors.xml"/><Relationship Id="rId56" Type="http://schemas.openxmlformats.org/officeDocument/2006/relationships/presProps" Target="presProps.xml"/><Relationship Id="rId57" Type="http://schemas.openxmlformats.org/officeDocument/2006/relationships/viewProps" Target="viewProps.xml"/><Relationship Id="rId58" Type="http://schemas.openxmlformats.org/officeDocument/2006/relationships/theme" Target="theme/theme1.xml"/><Relationship Id="rId59"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17-05-17T13:07:00.966" idx="1">
    <p:pos x="10" y="10"/>
    <p:text>R is some aspect of the forecast state were interested in, and dimples the question, how will aspect of interest within forecast change under the influence of initial state perts?
</p:text>
    <p:extLst>
      <p:ext uri="{C676402C-5697-4E1C-873F-D02D1690AC5C}">
        <p15:threadingInfo xmlns:p15="http://schemas.microsoft.com/office/powerpoint/2012/main" timeZoneBias="300"/>
      </p:ext>
    </p:extLst>
  </p:cm>
  <p:cm authorId="4" dt="2017-05-17T13:18:44.968" idx="1">
    <p:pos x="106" y="106"/>
    <p:text/>
    <p:extLst>
      <p:ext uri="{C676402C-5697-4E1C-873F-D02D1690AC5C}">
        <p15:threadingInfo xmlns:p15="http://schemas.microsoft.com/office/powerpoint/2012/main" timeZoneBias="300"/>
      </p:ext>
    </p:extLst>
  </p:cm>
  <p:cm authorId="5" dt="2017-05-17T13:18:46.002" idx="1">
    <p:pos x="202" y="202"/>
    <p:text>This R is aimed at final time intensity, and the intensity can change over entire course of integration to get to target R.</p:text>
    <p:extLst>
      <p:ext uri="{C676402C-5697-4E1C-873F-D02D1690AC5C}">
        <p15:threadingInfo xmlns:p15="http://schemas.microsoft.com/office/powerpoint/2012/main" timeZoneBias="300"/>
      </p:ext>
    </p:extLst>
  </p:cm>
  <p:cm authorId="6" dt="2017-05-17T13:19:47.516" idx="1">
    <p:pos x="298" y="298"/>
    <p:text>del P is a smooth field, easily identifiable analog for intensity.</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7" dt="2017-05-17T11:50:33.027" idx="1">
    <p:pos x="10" y="10"/>
    <p:text>Make sure to emphasize that given the conflicting information between chu and langland/doyle, this is still an active area of research that is not fully understood. </p:text>
    <p:extLst>
      <p:ext uri="{C676402C-5697-4E1C-873F-D02D1690AC5C}">
        <p15:threadingInfo xmlns:p15="http://schemas.microsoft.com/office/powerpoint/2012/main" timeZoneBias="30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7-05-17T13:19:14.279" idx="1">
    <p:pos x="10" y="10"/>
    <p:text>Here we are explicitly telling it over what time range the intensity should change, thus influencing intensification rate.</p:text>
    <p:extLst>
      <p:ext uri="{C676402C-5697-4E1C-873F-D02D1690AC5C}">
        <p15:threadingInfo xmlns:p15="http://schemas.microsoft.com/office/powerpoint/2012/main" timeZoneBias="30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7-05-17T13:19:14.279" idx="1">
    <p:pos x="10" y="10"/>
    <p:text>Here we are explicitly telling it over what time range the intensity should change, thus influencing intensification rate.</p:text>
    <p:extLst>
      <p:ext uri="{C676402C-5697-4E1C-873F-D02D1690AC5C}">
        <p15:threadingInfo xmlns:p15="http://schemas.microsoft.com/office/powerpoint/2012/main" timeZoneBias="30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2D47654-1CAD-E34B-AFB0-CCE973D8A2A4}" type="datetimeFigureOut">
              <a:rPr lang="en-US" smtClean="0"/>
              <a:t>7/1/18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42DC0EA-9725-BA4E-A9BF-6715A696E716}" type="slidenum">
              <a:rPr lang="en-US" smtClean="0"/>
              <a:t>‹#›</a:t>
            </a:fld>
            <a:endParaRPr lang="en-US"/>
          </a:p>
        </p:txBody>
      </p:sp>
    </p:spTree>
    <p:extLst>
      <p:ext uri="{BB962C8B-B14F-4D97-AF65-F5344CB8AC3E}">
        <p14:creationId xmlns:p14="http://schemas.microsoft.com/office/powerpoint/2010/main" val="3100651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26DCD4-A405-F346-84DA-695E794BB8B4}" type="datetimeFigureOut">
              <a:rPr lang="en-US" smtClean="0"/>
              <a:t>7/1/18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C85726-ADFD-0C47-A9E5-A5F7380CC81F}" type="slidenum">
              <a:rPr lang="en-US" smtClean="0"/>
              <a:t>‹#›</a:t>
            </a:fld>
            <a:endParaRPr lang="en-US"/>
          </a:p>
        </p:txBody>
      </p:sp>
    </p:spTree>
    <p:extLst>
      <p:ext uri="{BB962C8B-B14F-4D97-AF65-F5344CB8AC3E}">
        <p14:creationId xmlns:p14="http://schemas.microsoft.com/office/powerpoint/2010/main" val="1296318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del P is a smooth field, easily identifiable analog for intensity.</a:t>
            </a:r>
          </a:p>
          <a:p>
            <a:endParaRPr lang="en-US" dirty="0" smtClean="0"/>
          </a:p>
          <a:p>
            <a:r>
              <a:rPr lang="en-US" dirty="0" smtClean="0"/>
              <a:t>R is some aspect of the forecast state were interested in, and dimples the question, how will aspect of interest within forecast change under the influence of initial state </a:t>
            </a:r>
            <a:r>
              <a:rPr lang="en-US" dirty="0" err="1" smtClean="0"/>
              <a:t>perts</a:t>
            </a:r>
            <a:r>
              <a:rPr lang="en-US" dirty="0" smtClean="0"/>
              <a:t>?</a:t>
            </a:r>
          </a:p>
          <a:p>
            <a:endParaRPr lang="en-US" dirty="0" smtClean="0"/>
          </a:p>
          <a:p>
            <a:r>
              <a:rPr lang="en-US" dirty="0" smtClean="0"/>
              <a:t>This R is aimed at final time intensity, and the intensity can change over entire course of integration to get to target R.</a:t>
            </a:r>
          </a:p>
        </p:txBody>
      </p:sp>
      <p:sp>
        <p:nvSpPr>
          <p:cNvPr id="4" name="Slide Number Placeholder 3"/>
          <p:cNvSpPr>
            <a:spLocks noGrp="1"/>
          </p:cNvSpPr>
          <p:nvPr>
            <p:ph type="sldNum" sz="quarter" idx="10"/>
          </p:nvPr>
        </p:nvSpPr>
        <p:spPr/>
        <p:txBody>
          <a:bodyPr/>
          <a:lstStyle/>
          <a:p>
            <a:fld id="{FE09E155-07B1-0D4D-9E28-5E1F828102D0}" type="slidenum">
              <a:rPr lang="en-US" smtClean="0"/>
              <a:t>2</a:t>
            </a:fld>
            <a:endParaRPr lang="en-US"/>
          </a:p>
        </p:txBody>
      </p:sp>
    </p:spTree>
    <p:extLst>
      <p:ext uri="{BB962C8B-B14F-4D97-AF65-F5344CB8AC3E}">
        <p14:creationId xmlns:p14="http://schemas.microsoft.com/office/powerpoint/2010/main" val="15568404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change in intensification</a:t>
            </a:r>
            <a:r>
              <a:rPr lang="en-US" baseline="0" dirty="0" smtClean="0"/>
              <a:t> over a discrete time vs. R1 = intensity at an instantaneous time</a:t>
            </a:r>
            <a:endParaRPr lang="en-US" dirty="0"/>
          </a:p>
        </p:txBody>
      </p:sp>
      <p:sp>
        <p:nvSpPr>
          <p:cNvPr id="4" name="Slide Number Placeholder 3"/>
          <p:cNvSpPr>
            <a:spLocks noGrp="1"/>
          </p:cNvSpPr>
          <p:nvPr>
            <p:ph type="sldNum" sz="quarter" idx="10"/>
          </p:nvPr>
        </p:nvSpPr>
        <p:spPr/>
        <p:txBody>
          <a:bodyPr/>
          <a:lstStyle/>
          <a:p>
            <a:fld id="{FE09E155-07B1-0D4D-9E28-5E1F828102D0}" type="slidenum">
              <a:rPr lang="en-US" smtClean="0"/>
              <a:t>11</a:t>
            </a:fld>
            <a:endParaRPr lang="en-US"/>
          </a:p>
        </p:txBody>
      </p:sp>
    </p:spTree>
    <p:extLst>
      <p:ext uri="{BB962C8B-B14F-4D97-AF65-F5344CB8AC3E}">
        <p14:creationId xmlns:p14="http://schemas.microsoft.com/office/powerpoint/2010/main" val="349667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change in intensification</a:t>
            </a:r>
            <a:r>
              <a:rPr lang="en-US" baseline="0" dirty="0" smtClean="0"/>
              <a:t> over a discrete time vs. R1 = intensity at an instantaneous time</a:t>
            </a:r>
            <a:endParaRPr lang="en-US" dirty="0"/>
          </a:p>
        </p:txBody>
      </p:sp>
      <p:sp>
        <p:nvSpPr>
          <p:cNvPr id="4" name="Slide Number Placeholder 3"/>
          <p:cNvSpPr>
            <a:spLocks noGrp="1"/>
          </p:cNvSpPr>
          <p:nvPr>
            <p:ph type="sldNum" sz="quarter" idx="10"/>
          </p:nvPr>
        </p:nvSpPr>
        <p:spPr/>
        <p:txBody>
          <a:bodyPr/>
          <a:lstStyle/>
          <a:p>
            <a:fld id="{FE09E155-07B1-0D4D-9E28-5E1F828102D0}" type="slidenum">
              <a:rPr lang="en-US" smtClean="0"/>
              <a:t>12</a:t>
            </a:fld>
            <a:endParaRPr lang="en-US"/>
          </a:p>
        </p:txBody>
      </p:sp>
    </p:spTree>
    <p:extLst>
      <p:ext uri="{BB962C8B-B14F-4D97-AF65-F5344CB8AC3E}">
        <p14:creationId xmlns:p14="http://schemas.microsoft.com/office/powerpoint/2010/main" val="5029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EVOLVES!!!!!</a:t>
            </a:r>
          </a:p>
          <a:p>
            <a:endParaRPr lang="en-US" dirty="0" smtClean="0"/>
          </a:p>
          <a:p>
            <a:r>
              <a:rPr lang="en-US" dirty="0" smtClean="0"/>
              <a:t>TLM EVOLVES </a:t>
            </a:r>
            <a:r>
              <a:rPr lang="en-US" baseline="0" dirty="0" err="1" smtClean="0"/>
              <a:t>perts</a:t>
            </a:r>
            <a:r>
              <a:rPr lang="en-US" baseline="0" dirty="0" smtClean="0"/>
              <a:t> under the constraint of linearity</a:t>
            </a:r>
            <a:endParaRPr lang="en-US" dirty="0"/>
          </a:p>
        </p:txBody>
      </p:sp>
      <p:sp>
        <p:nvSpPr>
          <p:cNvPr id="4" name="Slide Number Placeholder 3"/>
          <p:cNvSpPr>
            <a:spLocks noGrp="1"/>
          </p:cNvSpPr>
          <p:nvPr>
            <p:ph type="sldNum" sz="quarter" idx="10"/>
          </p:nvPr>
        </p:nvSpPr>
        <p:spPr/>
        <p:txBody>
          <a:bodyPr/>
          <a:lstStyle/>
          <a:p>
            <a:fld id="{FE09E155-07B1-0D4D-9E28-5E1F828102D0}" type="slidenum">
              <a:rPr lang="en-US" smtClean="0"/>
              <a:t>3</a:t>
            </a:fld>
            <a:endParaRPr lang="en-US"/>
          </a:p>
        </p:txBody>
      </p:sp>
    </p:spTree>
    <p:extLst>
      <p:ext uri="{BB962C8B-B14F-4D97-AF65-F5344CB8AC3E}">
        <p14:creationId xmlns:p14="http://schemas.microsoft.com/office/powerpoint/2010/main" val="1576371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EVOLVES!!!!!</a:t>
            </a:r>
          </a:p>
          <a:p>
            <a:endParaRPr lang="en-US" dirty="0" smtClean="0"/>
          </a:p>
          <a:p>
            <a:r>
              <a:rPr lang="en-US" dirty="0" smtClean="0"/>
              <a:t>TLM EVOLVES </a:t>
            </a:r>
            <a:r>
              <a:rPr lang="en-US" baseline="0" dirty="0" err="1" smtClean="0"/>
              <a:t>perts</a:t>
            </a:r>
            <a:r>
              <a:rPr lang="en-US" baseline="0" dirty="0" smtClean="0"/>
              <a:t> under the constraint of linearity</a:t>
            </a:r>
            <a:endParaRPr lang="en-US" dirty="0"/>
          </a:p>
        </p:txBody>
      </p:sp>
      <p:sp>
        <p:nvSpPr>
          <p:cNvPr id="4" name="Slide Number Placeholder 3"/>
          <p:cNvSpPr>
            <a:spLocks noGrp="1"/>
          </p:cNvSpPr>
          <p:nvPr>
            <p:ph type="sldNum" sz="quarter" idx="10"/>
          </p:nvPr>
        </p:nvSpPr>
        <p:spPr/>
        <p:txBody>
          <a:bodyPr/>
          <a:lstStyle/>
          <a:p>
            <a:fld id="{FE09E155-07B1-0D4D-9E28-5E1F828102D0}" type="slidenum">
              <a:rPr lang="en-US" smtClean="0"/>
              <a:t>4</a:t>
            </a:fld>
            <a:endParaRPr lang="en-US"/>
          </a:p>
        </p:txBody>
      </p:sp>
    </p:spTree>
    <p:extLst>
      <p:ext uri="{BB962C8B-B14F-4D97-AF65-F5344CB8AC3E}">
        <p14:creationId xmlns:p14="http://schemas.microsoft.com/office/powerpoint/2010/main" val="1478344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EVOLVES!!!!!</a:t>
            </a:r>
          </a:p>
          <a:p>
            <a:endParaRPr lang="en-US" dirty="0" smtClean="0"/>
          </a:p>
          <a:p>
            <a:r>
              <a:rPr lang="en-US" dirty="0" smtClean="0"/>
              <a:t>TLM EVOLVES </a:t>
            </a:r>
            <a:r>
              <a:rPr lang="en-US" baseline="0" dirty="0" err="1" smtClean="0"/>
              <a:t>perts</a:t>
            </a:r>
            <a:r>
              <a:rPr lang="en-US" baseline="0" dirty="0" smtClean="0"/>
              <a:t> under the constraint of linearity</a:t>
            </a:r>
            <a:endParaRPr lang="en-US" dirty="0"/>
          </a:p>
        </p:txBody>
      </p:sp>
      <p:sp>
        <p:nvSpPr>
          <p:cNvPr id="4" name="Slide Number Placeholder 3"/>
          <p:cNvSpPr>
            <a:spLocks noGrp="1"/>
          </p:cNvSpPr>
          <p:nvPr>
            <p:ph type="sldNum" sz="quarter" idx="10"/>
          </p:nvPr>
        </p:nvSpPr>
        <p:spPr/>
        <p:txBody>
          <a:bodyPr/>
          <a:lstStyle/>
          <a:p>
            <a:fld id="{FE09E155-07B1-0D4D-9E28-5E1F828102D0}" type="slidenum">
              <a:rPr lang="en-US" smtClean="0"/>
              <a:t>5</a:t>
            </a:fld>
            <a:endParaRPr lang="en-US"/>
          </a:p>
        </p:txBody>
      </p:sp>
    </p:spTree>
    <p:extLst>
      <p:ext uri="{BB962C8B-B14F-4D97-AF65-F5344CB8AC3E}">
        <p14:creationId xmlns:p14="http://schemas.microsoft.com/office/powerpoint/2010/main" val="928172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EVOLVES!!!!!</a:t>
            </a:r>
          </a:p>
          <a:p>
            <a:endParaRPr lang="en-US" dirty="0" smtClean="0"/>
          </a:p>
          <a:p>
            <a:r>
              <a:rPr lang="en-US" dirty="0" smtClean="0"/>
              <a:t>TLM EVOLVES </a:t>
            </a:r>
            <a:r>
              <a:rPr lang="en-US" baseline="0" dirty="0" err="1" smtClean="0"/>
              <a:t>perts</a:t>
            </a:r>
            <a:r>
              <a:rPr lang="en-US" baseline="0" dirty="0" smtClean="0"/>
              <a:t> under the constraint of linearity</a:t>
            </a:r>
            <a:endParaRPr lang="en-US" dirty="0"/>
          </a:p>
        </p:txBody>
      </p:sp>
      <p:sp>
        <p:nvSpPr>
          <p:cNvPr id="4" name="Slide Number Placeholder 3"/>
          <p:cNvSpPr>
            <a:spLocks noGrp="1"/>
          </p:cNvSpPr>
          <p:nvPr>
            <p:ph type="sldNum" sz="quarter" idx="10"/>
          </p:nvPr>
        </p:nvSpPr>
        <p:spPr/>
        <p:txBody>
          <a:bodyPr/>
          <a:lstStyle/>
          <a:p>
            <a:fld id="{FE09E155-07B1-0D4D-9E28-5E1F828102D0}" type="slidenum">
              <a:rPr lang="en-US" smtClean="0"/>
              <a:t>6</a:t>
            </a:fld>
            <a:endParaRPr lang="en-US"/>
          </a:p>
        </p:txBody>
      </p:sp>
    </p:spTree>
    <p:extLst>
      <p:ext uri="{BB962C8B-B14F-4D97-AF65-F5344CB8AC3E}">
        <p14:creationId xmlns:p14="http://schemas.microsoft.com/office/powerpoint/2010/main" val="8621785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EVOLVES!!!!!</a:t>
            </a:r>
          </a:p>
          <a:p>
            <a:endParaRPr lang="en-US" dirty="0" smtClean="0"/>
          </a:p>
          <a:p>
            <a:r>
              <a:rPr lang="en-US" dirty="0" smtClean="0"/>
              <a:t>TLM EVOLVES </a:t>
            </a:r>
            <a:r>
              <a:rPr lang="en-US" baseline="0" dirty="0" err="1" smtClean="0"/>
              <a:t>perts</a:t>
            </a:r>
            <a:r>
              <a:rPr lang="en-US" baseline="0" dirty="0" smtClean="0"/>
              <a:t> under the constraint of linearity</a:t>
            </a:r>
            <a:endParaRPr lang="en-US" dirty="0"/>
          </a:p>
        </p:txBody>
      </p:sp>
      <p:sp>
        <p:nvSpPr>
          <p:cNvPr id="4" name="Slide Number Placeholder 3"/>
          <p:cNvSpPr>
            <a:spLocks noGrp="1"/>
          </p:cNvSpPr>
          <p:nvPr>
            <p:ph type="sldNum" sz="quarter" idx="10"/>
          </p:nvPr>
        </p:nvSpPr>
        <p:spPr/>
        <p:txBody>
          <a:bodyPr/>
          <a:lstStyle/>
          <a:p>
            <a:fld id="{FE09E155-07B1-0D4D-9E28-5E1F828102D0}" type="slidenum">
              <a:rPr lang="en-US" smtClean="0"/>
              <a:t>7</a:t>
            </a:fld>
            <a:endParaRPr lang="en-US"/>
          </a:p>
        </p:txBody>
      </p:sp>
    </p:spTree>
    <p:extLst>
      <p:ext uri="{BB962C8B-B14F-4D97-AF65-F5344CB8AC3E}">
        <p14:creationId xmlns:p14="http://schemas.microsoft.com/office/powerpoint/2010/main" val="1455918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EVOLVES!!!!!</a:t>
            </a:r>
          </a:p>
          <a:p>
            <a:endParaRPr lang="en-US" dirty="0" smtClean="0"/>
          </a:p>
          <a:p>
            <a:r>
              <a:rPr lang="en-US" dirty="0" smtClean="0"/>
              <a:t>TLM EVOLVES </a:t>
            </a:r>
            <a:r>
              <a:rPr lang="en-US" baseline="0" dirty="0" err="1" smtClean="0"/>
              <a:t>perts</a:t>
            </a:r>
            <a:r>
              <a:rPr lang="en-US" baseline="0" dirty="0" smtClean="0"/>
              <a:t> under the constraint of linearity</a:t>
            </a:r>
            <a:endParaRPr lang="en-US" dirty="0"/>
          </a:p>
        </p:txBody>
      </p:sp>
      <p:sp>
        <p:nvSpPr>
          <p:cNvPr id="4" name="Slide Number Placeholder 3"/>
          <p:cNvSpPr>
            <a:spLocks noGrp="1"/>
          </p:cNvSpPr>
          <p:nvPr>
            <p:ph type="sldNum" sz="quarter" idx="10"/>
          </p:nvPr>
        </p:nvSpPr>
        <p:spPr/>
        <p:txBody>
          <a:bodyPr/>
          <a:lstStyle/>
          <a:p>
            <a:fld id="{FE09E155-07B1-0D4D-9E28-5E1F828102D0}" type="slidenum">
              <a:rPr lang="en-US" smtClean="0"/>
              <a:t>8</a:t>
            </a:fld>
            <a:endParaRPr lang="en-US"/>
          </a:p>
        </p:txBody>
      </p:sp>
    </p:spTree>
    <p:extLst>
      <p:ext uri="{BB962C8B-B14F-4D97-AF65-F5344CB8AC3E}">
        <p14:creationId xmlns:p14="http://schemas.microsoft.com/office/powerpoint/2010/main" val="361506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EVOLVES!!!!!</a:t>
            </a:r>
          </a:p>
          <a:p>
            <a:endParaRPr lang="en-US" dirty="0" smtClean="0"/>
          </a:p>
          <a:p>
            <a:r>
              <a:rPr lang="en-US" dirty="0" smtClean="0"/>
              <a:t>TLM EVOLVES </a:t>
            </a:r>
            <a:r>
              <a:rPr lang="en-US" baseline="0" dirty="0" err="1" smtClean="0"/>
              <a:t>perts</a:t>
            </a:r>
            <a:r>
              <a:rPr lang="en-US" baseline="0" dirty="0" smtClean="0"/>
              <a:t> under the constraint of linearity</a:t>
            </a:r>
            <a:endParaRPr lang="en-US" dirty="0"/>
          </a:p>
        </p:txBody>
      </p:sp>
      <p:sp>
        <p:nvSpPr>
          <p:cNvPr id="4" name="Slide Number Placeholder 3"/>
          <p:cNvSpPr>
            <a:spLocks noGrp="1"/>
          </p:cNvSpPr>
          <p:nvPr>
            <p:ph type="sldNum" sz="quarter" idx="10"/>
          </p:nvPr>
        </p:nvSpPr>
        <p:spPr/>
        <p:txBody>
          <a:bodyPr/>
          <a:lstStyle/>
          <a:p>
            <a:fld id="{FE09E155-07B1-0D4D-9E28-5E1F828102D0}" type="slidenum">
              <a:rPr lang="en-US" smtClean="0"/>
              <a:t>9</a:t>
            </a:fld>
            <a:endParaRPr lang="en-US"/>
          </a:p>
        </p:txBody>
      </p:sp>
    </p:spTree>
    <p:extLst>
      <p:ext uri="{BB962C8B-B14F-4D97-AF65-F5344CB8AC3E}">
        <p14:creationId xmlns:p14="http://schemas.microsoft.com/office/powerpoint/2010/main" val="432686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Make sure to emphasize that given the conflicting information between </a:t>
            </a:r>
            <a:r>
              <a:rPr lang="en-US" dirty="0" err="1" smtClean="0"/>
              <a:t>chu</a:t>
            </a:r>
            <a:r>
              <a:rPr lang="en-US" dirty="0" smtClean="0"/>
              <a:t> and </a:t>
            </a:r>
            <a:r>
              <a:rPr lang="en-US" dirty="0" err="1" smtClean="0"/>
              <a:t>langland</a:t>
            </a:r>
            <a:r>
              <a:rPr lang="en-US" dirty="0" smtClean="0"/>
              <a:t>/</a:t>
            </a:r>
            <a:r>
              <a:rPr lang="en-US" dirty="0" err="1" smtClean="0"/>
              <a:t>doyle</a:t>
            </a:r>
            <a:r>
              <a:rPr lang="en-US" dirty="0" smtClean="0"/>
              <a:t>, this is still an active area of research that is not fully understood. </a:t>
            </a:r>
            <a:endParaRPr lang="en-US" dirty="0"/>
          </a:p>
        </p:txBody>
      </p:sp>
      <p:sp>
        <p:nvSpPr>
          <p:cNvPr id="4" name="Slide Number Placeholder 3"/>
          <p:cNvSpPr>
            <a:spLocks noGrp="1"/>
          </p:cNvSpPr>
          <p:nvPr>
            <p:ph type="sldNum" sz="quarter" idx="10"/>
          </p:nvPr>
        </p:nvSpPr>
        <p:spPr/>
        <p:txBody>
          <a:bodyPr/>
          <a:lstStyle/>
          <a:p>
            <a:fld id="{FE09E155-07B1-0D4D-9E28-5E1F828102D0}" type="slidenum">
              <a:rPr lang="en-US" smtClean="0"/>
              <a:t>10</a:t>
            </a:fld>
            <a:endParaRPr lang="en-US"/>
          </a:p>
        </p:txBody>
      </p:sp>
    </p:spTree>
    <p:extLst>
      <p:ext uri="{BB962C8B-B14F-4D97-AF65-F5344CB8AC3E}">
        <p14:creationId xmlns:p14="http://schemas.microsoft.com/office/powerpoint/2010/main" val="2050803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E87ADB78-EDFE-234E-8481-29B6463FA1B6}" type="datetimeFigureOut">
              <a:rPr lang="en-US" smtClean="0"/>
              <a:t>7/1/18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9B693D-1D81-2D42-A056-9C485B787E12}" type="slidenum">
              <a:rPr lang="en-US" smtClean="0"/>
              <a:t>‹#›</a:t>
            </a:fld>
            <a:endParaRPr lang="en-US"/>
          </a:p>
        </p:txBody>
      </p:sp>
    </p:spTree>
    <p:extLst>
      <p:ext uri="{BB962C8B-B14F-4D97-AF65-F5344CB8AC3E}">
        <p14:creationId xmlns:p14="http://schemas.microsoft.com/office/powerpoint/2010/main" val="14647545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7ADB78-EDFE-234E-8481-29B6463FA1B6}" type="datetimeFigureOut">
              <a:rPr lang="en-US" smtClean="0"/>
              <a:t>7/1/18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9B693D-1D81-2D42-A056-9C485B787E12}" type="slidenum">
              <a:rPr lang="en-US" smtClean="0"/>
              <a:t>‹#›</a:t>
            </a:fld>
            <a:endParaRPr lang="en-US"/>
          </a:p>
        </p:txBody>
      </p:sp>
    </p:spTree>
    <p:extLst>
      <p:ext uri="{BB962C8B-B14F-4D97-AF65-F5344CB8AC3E}">
        <p14:creationId xmlns:p14="http://schemas.microsoft.com/office/powerpoint/2010/main" val="163140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7ADB78-EDFE-234E-8481-29B6463FA1B6}" type="datetimeFigureOut">
              <a:rPr lang="en-US" smtClean="0"/>
              <a:t>7/1/18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9B693D-1D81-2D42-A056-9C485B787E12}" type="slidenum">
              <a:rPr lang="en-US" smtClean="0"/>
              <a:t>‹#›</a:t>
            </a:fld>
            <a:endParaRPr lang="en-US"/>
          </a:p>
        </p:txBody>
      </p:sp>
    </p:spTree>
    <p:extLst>
      <p:ext uri="{BB962C8B-B14F-4D97-AF65-F5344CB8AC3E}">
        <p14:creationId xmlns:p14="http://schemas.microsoft.com/office/powerpoint/2010/main" val="17057203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7ADB78-EDFE-234E-8481-29B6463FA1B6}" type="datetimeFigureOut">
              <a:rPr lang="en-US" smtClean="0"/>
              <a:t>7/1/18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9B693D-1D81-2D42-A056-9C485B787E12}"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2834245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7ADB78-EDFE-234E-8481-29B6463FA1B6}" type="datetimeFigureOut">
              <a:rPr lang="en-US" smtClean="0"/>
              <a:t>7/1/18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9B693D-1D81-2D42-A056-9C485B787E12}" type="slidenum">
              <a:rPr lang="en-US" smtClean="0"/>
              <a:t>‹#›</a:t>
            </a:fld>
            <a:endParaRPr lang="en-US"/>
          </a:p>
        </p:txBody>
      </p:sp>
    </p:spTree>
    <p:extLst>
      <p:ext uri="{BB962C8B-B14F-4D97-AF65-F5344CB8AC3E}">
        <p14:creationId xmlns:p14="http://schemas.microsoft.com/office/powerpoint/2010/main" val="11905101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E87ADB78-EDFE-234E-8481-29B6463FA1B6}" type="datetimeFigureOut">
              <a:rPr lang="en-US" smtClean="0"/>
              <a:t>7/1/18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9B693D-1D81-2D42-A056-9C485B787E12}" type="slidenum">
              <a:rPr lang="en-US" smtClean="0"/>
              <a:t>‹#›</a:t>
            </a:fld>
            <a:endParaRPr lang="en-US"/>
          </a:p>
        </p:txBody>
      </p:sp>
    </p:spTree>
    <p:extLst>
      <p:ext uri="{BB962C8B-B14F-4D97-AF65-F5344CB8AC3E}">
        <p14:creationId xmlns:p14="http://schemas.microsoft.com/office/powerpoint/2010/main" val="7984309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E87ADB78-EDFE-234E-8481-29B6463FA1B6}" type="datetimeFigureOut">
              <a:rPr lang="en-US" smtClean="0"/>
              <a:t>7/1/18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9B693D-1D81-2D42-A056-9C485B787E12}" type="slidenum">
              <a:rPr lang="en-US" smtClean="0"/>
              <a:t>‹#›</a:t>
            </a:fld>
            <a:endParaRPr lang="en-US"/>
          </a:p>
        </p:txBody>
      </p:sp>
    </p:spTree>
    <p:extLst>
      <p:ext uri="{BB962C8B-B14F-4D97-AF65-F5344CB8AC3E}">
        <p14:creationId xmlns:p14="http://schemas.microsoft.com/office/powerpoint/2010/main" val="17508812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87ADB78-EDFE-234E-8481-29B6463FA1B6}" type="datetimeFigureOut">
              <a:rPr lang="en-US" smtClean="0"/>
              <a:t>7/1/18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9B693D-1D81-2D42-A056-9C485B787E12}" type="slidenum">
              <a:rPr lang="en-US" smtClean="0"/>
              <a:t>‹#›</a:t>
            </a:fld>
            <a:endParaRPr lang="en-US"/>
          </a:p>
        </p:txBody>
      </p:sp>
    </p:spTree>
    <p:extLst>
      <p:ext uri="{BB962C8B-B14F-4D97-AF65-F5344CB8AC3E}">
        <p14:creationId xmlns:p14="http://schemas.microsoft.com/office/powerpoint/2010/main" val="932917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87ADB78-EDFE-234E-8481-29B6463FA1B6}" type="datetimeFigureOut">
              <a:rPr lang="en-US" smtClean="0"/>
              <a:t>7/1/18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9B693D-1D81-2D42-A056-9C485B787E12}" type="slidenum">
              <a:rPr lang="en-US" smtClean="0"/>
              <a:t>‹#›</a:t>
            </a:fld>
            <a:endParaRPr lang="en-US"/>
          </a:p>
        </p:txBody>
      </p:sp>
    </p:spTree>
    <p:extLst>
      <p:ext uri="{BB962C8B-B14F-4D97-AF65-F5344CB8AC3E}">
        <p14:creationId xmlns:p14="http://schemas.microsoft.com/office/powerpoint/2010/main" val="291094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87ADB78-EDFE-234E-8481-29B6463FA1B6}" type="datetimeFigureOut">
              <a:rPr lang="en-US" smtClean="0"/>
              <a:t>7/1/18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9B693D-1D81-2D42-A056-9C485B787E12}" type="slidenum">
              <a:rPr lang="en-US" smtClean="0"/>
              <a:t>‹#›</a:t>
            </a:fld>
            <a:endParaRPr lang="en-US"/>
          </a:p>
        </p:txBody>
      </p:sp>
    </p:spTree>
    <p:extLst>
      <p:ext uri="{BB962C8B-B14F-4D97-AF65-F5344CB8AC3E}">
        <p14:creationId xmlns:p14="http://schemas.microsoft.com/office/powerpoint/2010/main" val="1524004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87ADB78-EDFE-234E-8481-29B6463FA1B6}" type="datetimeFigureOut">
              <a:rPr lang="en-US" smtClean="0"/>
              <a:t>7/1/18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9B693D-1D81-2D42-A056-9C485B787E12}" type="slidenum">
              <a:rPr lang="en-US" smtClean="0"/>
              <a:t>‹#›</a:t>
            </a:fld>
            <a:endParaRPr lang="en-US"/>
          </a:p>
        </p:txBody>
      </p:sp>
    </p:spTree>
    <p:extLst>
      <p:ext uri="{BB962C8B-B14F-4D97-AF65-F5344CB8AC3E}">
        <p14:creationId xmlns:p14="http://schemas.microsoft.com/office/powerpoint/2010/main" val="897921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87ADB78-EDFE-234E-8481-29B6463FA1B6}" type="datetimeFigureOut">
              <a:rPr lang="en-US" smtClean="0"/>
              <a:t>7/1/18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9B693D-1D81-2D42-A056-9C485B787E12}" type="slidenum">
              <a:rPr lang="en-US" smtClean="0"/>
              <a:t>‹#›</a:t>
            </a:fld>
            <a:endParaRPr lang="en-US"/>
          </a:p>
        </p:txBody>
      </p:sp>
    </p:spTree>
    <p:extLst>
      <p:ext uri="{BB962C8B-B14F-4D97-AF65-F5344CB8AC3E}">
        <p14:creationId xmlns:p14="http://schemas.microsoft.com/office/powerpoint/2010/main" val="998962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87ADB78-EDFE-234E-8481-29B6463FA1B6}" type="datetimeFigureOut">
              <a:rPr lang="en-US" smtClean="0"/>
              <a:t>7/1/18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9B693D-1D81-2D42-A056-9C485B787E12}" type="slidenum">
              <a:rPr lang="en-US" smtClean="0"/>
              <a:t>‹#›</a:t>
            </a:fld>
            <a:endParaRPr lang="en-US"/>
          </a:p>
        </p:txBody>
      </p:sp>
    </p:spTree>
    <p:extLst>
      <p:ext uri="{BB962C8B-B14F-4D97-AF65-F5344CB8AC3E}">
        <p14:creationId xmlns:p14="http://schemas.microsoft.com/office/powerpoint/2010/main" val="530358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87ADB78-EDFE-234E-8481-29B6463FA1B6}" type="datetimeFigureOut">
              <a:rPr lang="en-US" smtClean="0"/>
              <a:t>7/1/18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9B693D-1D81-2D42-A056-9C485B787E12}" type="slidenum">
              <a:rPr lang="en-US" smtClean="0"/>
              <a:t>‹#›</a:t>
            </a:fld>
            <a:endParaRPr lang="en-US"/>
          </a:p>
        </p:txBody>
      </p:sp>
    </p:spTree>
    <p:extLst>
      <p:ext uri="{BB962C8B-B14F-4D97-AF65-F5344CB8AC3E}">
        <p14:creationId xmlns:p14="http://schemas.microsoft.com/office/powerpoint/2010/main" val="1674426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7ADB78-EDFE-234E-8481-29B6463FA1B6}" type="datetimeFigureOut">
              <a:rPr lang="en-US" smtClean="0"/>
              <a:t>7/1/18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9B693D-1D81-2D42-A056-9C485B787E12}" type="slidenum">
              <a:rPr lang="en-US" smtClean="0"/>
              <a:t>‹#›</a:t>
            </a:fld>
            <a:endParaRPr lang="en-US"/>
          </a:p>
        </p:txBody>
      </p:sp>
    </p:spTree>
    <p:extLst>
      <p:ext uri="{BB962C8B-B14F-4D97-AF65-F5344CB8AC3E}">
        <p14:creationId xmlns:p14="http://schemas.microsoft.com/office/powerpoint/2010/main" val="1460290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7ADB78-EDFE-234E-8481-29B6463FA1B6}" type="datetimeFigureOut">
              <a:rPr lang="en-US" smtClean="0"/>
              <a:t>7/1/18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9B693D-1D81-2D42-A056-9C485B787E12}" type="slidenum">
              <a:rPr lang="en-US" smtClean="0"/>
              <a:t>‹#›</a:t>
            </a:fld>
            <a:endParaRPr lang="en-US"/>
          </a:p>
        </p:txBody>
      </p:sp>
    </p:spTree>
    <p:extLst>
      <p:ext uri="{BB962C8B-B14F-4D97-AF65-F5344CB8AC3E}">
        <p14:creationId xmlns:p14="http://schemas.microsoft.com/office/powerpoint/2010/main" val="1656542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7ADB78-EDFE-234E-8481-29B6463FA1B6}" type="datetimeFigureOut">
              <a:rPr lang="en-US" smtClean="0"/>
              <a:t>7/1/18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9B693D-1D81-2D42-A056-9C485B787E12}" type="slidenum">
              <a:rPr lang="en-US" smtClean="0"/>
              <a:t>‹#›</a:t>
            </a:fld>
            <a:endParaRPr lang="en-US"/>
          </a:p>
        </p:txBody>
      </p:sp>
    </p:spTree>
    <p:extLst>
      <p:ext uri="{BB962C8B-B14F-4D97-AF65-F5344CB8AC3E}">
        <p14:creationId xmlns:p14="http://schemas.microsoft.com/office/powerpoint/2010/main" val="153060449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E87ADB78-EDFE-234E-8481-29B6463FA1B6}" type="datetimeFigureOut">
              <a:rPr lang="en-US" smtClean="0"/>
              <a:t>7/1/18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729B693D-1D81-2D42-A056-9C485B787E12}" type="slidenum">
              <a:rPr lang="en-US" smtClean="0"/>
              <a:t>‹#›</a:t>
            </a:fld>
            <a:endParaRPr lang="en-US"/>
          </a:p>
        </p:txBody>
      </p:sp>
    </p:spTree>
    <p:extLst>
      <p:ext uri="{BB962C8B-B14F-4D97-AF65-F5344CB8AC3E}">
        <p14:creationId xmlns:p14="http://schemas.microsoft.com/office/powerpoint/2010/main" val="1174194799"/>
      </p:ext>
    </p:extLst>
  </p:cSld>
  <p:clrMap bg1="dk1" tx1="lt1" bg2="dk2" tx2="lt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 id="2147483801" r:id="rId15"/>
    <p:sldLayoutId id="2147483802" r:id="rId16"/>
    <p:sldLayoutId id="2147483803"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comments" Target="../comments/commen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comments" Target="../comments/comment3.xml"/><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comments" Target="../comments/comment4.xml"/><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4" Type="http://schemas.openxmlformats.org/officeDocument/2006/relationships/image" Target="../media/image5.png"/><Relationship Id="rId5" Type="http://schemas.openxmlformats.org/officeDocument/2006/relationships/image" Target="../media/image5.emf"/><Relationship Id="rId6" Type="http://schemas.openxmlformats.org/officeDocument/2006/relationships/comments" Target="../comments/comment1.xml"/><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oleObject" Target="../embeddings/oleObject1.bin"/><Relationship Id="rId5" Type="http://schemas.openxmlformats.org/officeDocument/2006/relationships/image" Target="../media/image9.png"/><Relationship Id="rId6" Type="http://schemas.openxmlformats.org/officeDocument/2006/relationships/oleObject" Target="../embeddings/oleObject10.bin"/><Relationship Id="rId7" Type="http://schemas.openxmlformats.org/officeDocument/2006/relationships/image" Target="../media/image9.png"/><Relationship Id="rId8" Type="http://schemas.openxmlformats.org/officeDocument/2006/relationships/image" Target="../media/image14.png"/><Relationship Id="rId9" Type="http://schemas.openxmlformats.org/officeDocument/2006/relationships/image" Target="../media/image15.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6.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2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emf"/><Relationship Id="rId3" Type="http://schemas.openxmlformats.org/officeDocument/2006/relationships/image" Target="../media/image22.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emf"/><Relationship Id="rId3" Type="http://schemas.openxmlformats.org/officeDocument/2006/relationships/image" Target="../media/image24.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6.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emf"/><Relationship Id="rId3" Type="http://schemas.openxmlformats.org/officeDocument/2006/relationships/image" Target="../media/image26.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emf"/><Relationship Id="rId3" Type="http://schemas.openxmlformats.org/officeDocument/2006/relationships/image" Target="../media/image22.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emf"/><Relationship Id="rId3" Type="http://schemas.openxmlformats.org/officeDocument/2006/relationships/image" Target="../media/image24.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emf"/><Relationship Id="rId3" Type="http://schemas.openxmlformats.org/officeDocument/2006/relationships/image" Target="../media/image28.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2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emf"/><Relationship Id="rId3" Type="http://schemas.openxmlformats.org/officeDocument/2006/relationships/image" Target="../media/image31.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emf"/><Relationship Id="rId3" Type="http://schemas.openxmlformats.org/officeDocument/2006/relationships/image" Target="../media/image33.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6.e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6.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6.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7.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23950" y="469544"/>
            <a:ext cx="9944100" cy="2241572"/>
          </a:xfrm>
          <a:effectLst>
            <a:glow rad="127000">
              <a:schemeClr val="accent1"/>
            </a:glow>
          </a:effectLst>
        </p:spPr>
        <p:txBody>
          <a:bodyPr>
            <a:normAutofit fontScale="90000"/>
          </a:bodyPr>
          <a:lstStyle/>
          <a:p>
            <a:pPr algn="ctr"/>
            <a:r>
              <a:rPr lang="en-US" sz="5500" dirty="0" smtClean="0"/>
              <a:t>New Methods for  the </a:t>
            </a:r>
            <a:br>
              <a:rPr lang="en-US" sz="5500" dirty="0" smtClean="0"/>
            </a:br>
            <a:r>
              <a:rPr lang="en-US" sz="5500" dirty="0" smtClean="0"/>
              <a:t>Calculation and Analysis of </a:t>
            </a:r>
            <a:br>
              <a:rPr lang="en-US" sz="5500" dirty="0" smtClean="0"/>
            </a:br>
            <a:r>
              <a:rPr lang="en-US" sz="5500" i="1" dirty="0" smtClean="0"/>
              <a:t>Quasi-Iterative Optimal Perturbations </a:t>
            </a:r>
            <a:endParaRPr lang="en-US" sz="5500" dirty="0"/>
          </a:p>
        </p:txBody>
      </p:sp>
      <p:sp>
        <p:nvSpPr>
          <p:cNvPr id="3" name="Subtitle 2"/>
          <p:cNvSpPr>
            <a:spLocks noGrp="1"/>
          </p:cNvSpPr>
          <p:nvPr>
            <p:ph type="subTitle" idx="1"/>
          </p:nvPr>
        </p:nvSpPr>
        <p:spPr>
          <a:xfrm>
            <a:off x="1683171" y="3130062"/>
            <a:ext cx="8825658" cy="4289612"/>
          </a:xfrm>
        </p:spPr>
        <p:txBody>
          <a:bodyPr>
            <a:normAutofit fontScale="55000" lnSpcReduction="20000"/>
          </a:bodyPr>
          <a:lstStyle/>
          <a:p>
            <a:pPr algn="ctr"/>
            <a:r>
              <a:rPr lang="en-US" sz="4400" dirty="0" smtClean="0"/>
              <a:t>Alexander M.Goldstein</a:t>
            </a:r>
            <a:r>
              <a:rPr lang="en-US" sz="4400" baseline="30000" dirty="0" smtClean="0"/>
              <a:t>1</a:t>
            </a:r>
            <a:endParaRPr lang="en-US" sz="4400" dirty="0" smtClean="0"/>
          </a:p>
          <a:p>
            <a:pPr algn="ctr"/>
            <a:r>
              <a:rPr lang="en-US" sz="4400" dirty="0" smtClean="0"/>
              <a:t>Brett T. Hoover</a:t>
            </a:r>
            <a:r>
              <a:rPr lang="en-US" sz="4400" baseline="30000" dirty="0" smtClean="0"/>
              <a:t>1,2</a:t>
            </a:r>
            <a:endParaRPr lang="en-US" sz="4400" dirty="0" smtClean="0"/>
          </a:p>
          <a:p>
            <a:pPr algn="ctr"/>
            <a:r>
              <a:rPr lang="en-US" sz="4400" dirty="0" smtClean="0"/>
              <a:t>Michael C. Morgan</a:t>
            </a:r>
            <a:r>
              <a:rPr lang="en-US" sz="4400" baseline="30000" dirty="0" smtClean="0"/>
              <a:t>1</a:t>
            </a:r>
            <a:endParaRPr lang="en-US" sz="4400" dirty="0" smtClean="0"/>
          </a:p>
          <a:p>
            <a:pPr algn="ctr"/>
            <a:r>
              <a:rPr lang="en-US" sz="4400" dirty="0" smtClean="0"/>
              <a:t>Daniel Holdaway</a:t>
            </a:r>
            <a:r>
              <a:rPr lang="en-US" sz="4400" baseline="30000" dirty="0" smtClean="0"/>
              <a:t>3</a:t>
            </a:r>
            <a:endParaRPr lang="en-US" sz="4400" dirty="0" smtClean="0"/>
          </a:p>
          <a:p>
            <a:pPr algn="ctr"/>
            <a:endParaRPr lang="en-US" sz="4400" dirty="0" smtClean="0"/>
          </a:p>
          <a:p>
            <a:pPr algn="ctr"/>
            <a:r>
              <a:rPr lang="en-US" sz="3600" baseline="30000" dirty="0" smtClean="0"/>
              <a:t>1</a:t>
            </a:r>
            <a:r>
              <a:rPr lang="en-US" sz="3600" dirty="0" smtClean="0"/>
              <a:t>Department of Atmospheric and Oceanic Sciences, University of Wisconsin- Madison</a:t>
            </a:r>
          </a:p>
          <a:p>
            <a:pPr algn="ctr"/>
            <a:r>
              <a:rPr lang="en-US" sz="3600" baseline="30000" dirty="0" smtClean="0"/>
              <a:t>2</a:t>
            </a:r>
            <a:r>
              <a:rPr lang="en-US" sz="3600" dirty="0" smtClean="0"/>
              <a:t>Space Science and Engineering Center, Cooperative Institute for Meteorological Satellite Studies, University of Wisconsin - Madison</a:t>
            </a:r>
          </a:p>
          <a:p>
            <a:pPr algn="ctr"/>
            <a:r>
              <a:rPr lang="en-US" sz="3600" baseline="30000" dirty="0" smtClean="0"/>
              <a:t>3</a:t>
            </a:r>
            <a:r>
              <a:rPr lang="en-US" sz="3600" dirty="0" smtClean="0"/>
              <a:t>Global </a:t>
            </a:r>
            <a:r>
              <a:rPr lang="en-US" sz="3600" dirty="0"/>
              <a:t>Modeling and Assimilation Office, NASA Goddard Space Flight </a:t>
            </a:r>
            <a:r>
              <a:rPr lang="en-US" sz="3600" dirty="0" smtClean="0"/>
              <a:t>Center</a:t>
            </a:r>
            <a:endParaRPr lang="en-US" sz="3600" dirty="0"/>
          </a:p>
          <a:p>
            <a:endParaRPr lang="en-US" dirty="0"/>
          </a:p>
          <a:p>
            <a:pPr algn="ctr"/>
            <a:r>
              <a:rPr lang="en-US" sz="2200" dirty="0"/>
              <a:t>This project is possible due to the support from NASA NIP award NNX14AI38G</a:t>
            </a:r>
          </a:p>
          <a:p>
            <a:endParaRPr lang="en-US" dirty="0" smtClean="0"/>
          </a:p>
          <a:p>
            <a:endParaRPr lang="en-US" dirty="0"/>
          </a:p>
        </p:txBody>
      </p:sp>
      <p:pic>
        <p:nvPicPr>
          <p:cNvPr id="4" name="Picture 3" descr="aoslogo.jpg"/>
          <p:cNvPicPr>
            <a:picLocks noChangeAspect="1"/>
          </p:cNvPicPr>
          <p:nvPr/>
        </p:nvPicPr>
        <p:blipFill>
          <a:blip r:embed="rId2"/>
          <a:stretch>
            <a:fillRect/>
          </a:stretch>
        </p:blipFill>
        <p:spPr>
          <a:xfrm>
            <a:off x="611019" y="2743200"/>
            <a:ext cx="1414020" cy="1828800"/>
          </a:xfrm>
          <a:prstGeom prst="rect">
            <a:avLst/>
          </a:prstGeom>
          <a:effectLst>
            <a:glow rad="101600">
              <a:schemeClr val="tx1">
                <a:alpha val="60000"/>
              </a:schemeClr>
            </a:glow>
          </a:effectLst>
        </p:spPr>
      </p:pic>
      <p:pic>
        <p:nvPicPr>
          <p:cNvPr id="5" name="Picture 4" descr="nasaLogo-570x450.png"/>
          <p:cNvPicPr>
            <a:picLocks noChangeAspect="1"/>
          </p:cNvPicPr>
          <p:nvPr/>
        </p:nvPicPr>
        <p:blipFill>
          <a:blip r:embed="rId3"/>
          <a:stretch>
            <a:fillRect/>
          </a:stretch>
        </p:blipFill>
        <p:spPr>
          <a:xfrm>
            <a:off x="9511891" y="2711116"/>
            <a:ext cx="2438400" cy="1892968"/>
          </a:xfrm>
          <a:prstGeom prst="rect">
            <a:avLst/>
          </a:prstGeom>
          <a:effectLst>
            <a:glow rad="101600">
              <a:schemeClr val="tx1">
                <a:alpha val="60000"/>
              </a:schemeClr>
            </a:glow>
          </a:effectLst>
        </p:spPr>
      </p:pic>
      <p:pic>
        <p:nvPicPr>
          <p:cNvPr id="6" name="Picture 5" descr="ssec.jpg"/>
          <p:cNvPicPr>
            <a:picLocks noChangeAspect="1"/>
          </p:cNvPicPr>
          <p:nvPr/>
        </p:nvPicPr>
        <p:blipFill>
          <a:blip r:embed="rId4"/>
          <a:stretch>
            <a:fillRect/>
          </a:stretch>
        </p:blipFill>
        <p:spPr>
          <a:xfrm>
            <a:off x="2521758" y="2980712"/>
            <a:ext cx="1828800" cy="1292352"/>
          </a:xfrm>
          <a:prstGeom prst="rect">
            <a:avLst/>
          </a:prstGeom>
          <a:effectLst>
            <a:glow rad="101600">
              <a:schemeClr val="tx1">
                <a:alpha val="60000"/>
              </a:schemeClr>
            </a:glow>
          </a:effectLst>
        </p:spPr>
      </p:pic>
    </p:spTree>
    <p:extLst>
      <p:ext uri="{BB962C8B-B14F-4D97-AF65-F5344CB8AC3E}">
        <p14:creationId xmlns:p14="http://schemas.microsoft.com/office/powerpoint/2010/main" val="7322700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770098" cy="1400530"/>
          </a:xfrm>
        </p:spPr>
        <p:txBody>
          <a:bodyPr>
            <a:normAutofit fontScale="90000"/>
          </a:bodyPr>
          <a:lstStyle/>
          <a:p>
            <a:r>
              <a:rPr lang="en-US" b="1" dirty="0">
                <a:solidFill>
                  <a:schemeClr val="accent1">
                    <a:lumMod val="60000"/>
                    <a:lumOff val="40000"/>
                  </a:schemeClr>
                </a:solidFill>
              </a:rPr>
              <a:t>Explosive </a:t>
            </a:r>
            <a:r>
              <a:rPr lang="en-US" dirty="0">
                <a:solidFill>
                  <a:schemeClr val="tx1"/>
                </a:solidFill>
              </a:rPr>
              <a:t>Mid-latitude Cyclogenesis</a:t>
            </a:r>
            <a:endParaRPr lang="en-US" dirty="0"/>
          </a:p>
        </p:txBody>
      </p:sp>
      <p:sp>
        <p:nvSpPr>
          <p:cNvPr id="4" name="Content Placeholder 3"/>
          <p:cNvSpPr>
            <a:spLocks noGrp="1"/>
          </p:cNvSpPr>
          <p:nvPr>
            <p:ph idx="1"/>
          </p:nvPr>
        </p:nvSpPr>
        <p:spPr/>
        <p:txBody>
          <a:bodyPr>
            <a:normAutofit/>
          </a:bodyPr>
          <a:lstStyle/>
          <a:p>
            <a:r>
              <a:rPr lang="en-US" dirty="0" smtClean="0"/>
              <a:t>24 hPa decrease in 24-h (Sanders and </a:t>
            </a:r>
            <a:r>
              <a:rPr lang="en-US" dirty="0" err="1" smtClean="0"/>
              <a:t>Gyakum</a:t>
            </a:r>
            <a:r>
              <a:rPr lang="en-US" dirty="0" smtClean="0"/>
              <a:t> 1980)</a:t>
            </a:r>
            <a:endParaRPr lang="en-US" dirty="0" smtClean="0"/>
          </a:p>
          <a:p>
            <a:r>
              <a:rPr lang="en-US" dirty="0" smtClean="0"/>
              <a:t>Grow primarily through traditional baroclinic growth processes.</a:t>
            </a:r>
          </a:p>
          <a:p>
            <a:r>
              <a:rPr lang="en-US" dirty="0" smtClean="0"/>
              <a:t>Likely undergo “explosive” deepening due to non-linear interactions on small diabatic processes (</a:t>
            </a:r>
            <a:r>
              <a:rPr lang="en-US" dirty="0" err="1" smtClean="0"/>
              <a:t>Uccellini</a:t>
            </a:r>
            <a:r>
              <a:rPr lang="en-US" dirty="0" smtClean="0"/>
              <a:t> 1990; Wang and Rogers 2001; </a:t>
            </a:r>
            <a:r>
              <a:rPr lang="en-US" dirty="0" err="1" smtClean="0"/>
              <a:t>Heo</a:t>
            </a:r>
            <a:r>
              <a:rPr lang="en-US" dirty="0" smtClean="0"/>
              <a:t> et al. 2015)</a:t>
            </a:r>
          </a:p>
          <a:p>
            <a:r>
              <a:rPr lang="en-US" dirty="0" smtClean="0"/>
              <a:t>Near surface thermodynamics likely incredibly important in distinguishing between “ordinary” and “explosive” cyclones (</a:t>
            </a:r>
            <a:r>
              <a:rPr lang="en-US" b="1" dirty="0" smtClean="0">
                <a:solidFill>
                  <a:schemeClr val="accent1">
                    <a:lumMod val="60000"/>
                    <a:lumOff val="40000"/>
                  </a:schemeClr>
                </a:solidFill>
              </a:rPr>
              <a:t>Langland et al. 1995; Doyle et al. 2014</a:t>
            </a:r>
            <a:r>
              <a:rPr lang="en-US" dirty="0" smtClean="0"/>
              <a:t>).</a:t>
            </a:r>
          </a:p>
          <a:p>
            <a:pPr lvl="1"/>
            <a:endParaRPr lang="en-US" dirty="0" smtClean="0"/>
          </a:p>
          <a:p>
            <a:pPr marL="457200" lvl="1" indent="0">
              <a:buNone/>
            </a:pPr>
            <a:r>
              <a:rPr lang="en-US" b="1" dirty="0" smtClean="0">
                <a:solidFill>
                  <a:schemeClr val="accent1">
                    <a:lumMod val="60000"/>
                    <a:lumOff val="40000"/>
                  </a:schemeClr>
                </a:solidFill>
              </a:rPr>
              <a:t>*denotes adjoint study</a:t>
            </a:r>
            <a:endParaRPr lang="en-US" b="1" dirty="0">
              <a:solidFill>
                <a:schemeClr val="accent1">
                  <a:lumMod val="60000"/>
                  <a:lumOff val="40000"/>
                </a:schemeClr>
              </a:solidFill>
            </a:endParaRPr>
          </a:p>
        </p:txBody>
      </p:sp>
      <p:sp>
        <p:nvSpPr>
          <p:cNvPr id="7" name="Slide Number Placeholder 6"/>
          <p:cNvSpPr>
            <a:spLocks noGrp="1"/>
          </p:cNvSpPr>
          <p:nvPr>
            <p:ph type="sldNum" sz="quarter" idx="12"/>
          </p:nvPr>
        </p:nvSpPr>
        <p:spPr/>
        <p:txBody>
          <a:bodyPr/>
          <a:lstStyle/>
          <a:p>
            <a:fld id="{678C0985-A7EC-1447-A4B9-CE456A7B6E42}" type="slidenum">
              <a:rPr lang="en-US" smtClean="0"/>
              <a:t>10</a:t>
            </a:fld>
            <a:endParaRPr lang="en-US"/>
          </a:p>
        </p:txBody>
      </p:sp>
    </p:spTree>
    <p:extLst>
      <p:ext uri="{BB962C8B-B14F-4D97-AF65-F5344CB8AC3E}">
        <p14:creationId xmlns:p14="http://schemas.microsoft.com/office/powerpoint/2010/main" val="19849504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 </a:t>
            </a:r>
            <a:r>
              <a:rPr lang="en-US" i="1" dirty="0" smtClean="0"/>
              <a:t>New </a:t>
            </a:r>
            <a:r>
              <a:rPr lang="en-US" dirty="0" smtClean="0"/>
              <a:t>Response Function</a:t>
            </a:r>
            <a:endParaRPr lang="en-US" dirty="0"/>
          </a:p>
        </p:txBody>
      </p:sp>
      <p:sp>
        <p:nvSpPr>
          <p:cNvPr id="8" name="Content Placeholder 7"/>
          <p:cNvSpPr>
            <a:spLocks noGrp="1"/>
          </p:cNvSpPr>
          <p:nvPr>
            <p:ph idx="1"/>
          </p:nvPr>
        </p:nvSpPr>
        <p:spPr>
          <a:xfrm>
            <a:off x="1622730" y="1223682"/>
            <a:ext cx="8946541" cy="5190565"/>
          </a:xfrm>
        </p:spPr>
        <p:txBody>
          <a:bodyPr/>
          <a:lstStyle/>
          <a:p>
            <a:endParaRPr lang="en-US" sz="1800" i="1" dirty="0" smtClean="0"/>
          </a:p>
          <a:p>
            <a:endParaRPr lang="en-US" sz="1800" i="1" dirty="0"/>
          </a:p>
          <a:p>
            <a:endParaRPr lang="en-US" sz="1800" i="1" dirty="0" smtClean="0"/>
          </a:p>
          <a:p>
            <a:endParaRPr lang="en-US" sz="1800" dirty="0"/>
          </a:p>
          <a:p>
            <a:endParaRPr lang="en-US" dirty="0" smtClean="0"/>
          </a:p>
        </p:txBody>
      </p:sp>
      <p:sp>
        <p:nvSpPr>
          <p:cNvPr id="2" name="Slide Number Placeholder 1"/>
          <p:cNvSpPr>
            <a:spLocks noGrp="1"/>
          </p:cNvSpPr>
          <p:nvPr>
            <p:ph type="sldNum" sz="quarter" idx="12"/>
          </p:nvPr>
        </p:nvSpPr>
        <p:spPr/>
        <p:txBody>
          <a:bodyPr/>
          <a:lstStyle/>
          <a:p>
            <a:fld id="{678C0985-A7EC-1447-A4B9-CE456A7B6E42}" type="slidenum">
              <a:rPr lang="en-US" smtClean="0"/>
              <a:t>11</a:t>
            </a:fld>
            <a:endParaRPr lang="en-US"/>
          </a:p>
        </p:txBody>
      </p:sp>
      <mc:AlternateContent xmlns:mc="http://schemas.openxmlformats.org/markup-compatibility/2006" xmlns:a14="http://schemas.microsoft.com/office/drawing/2010/main">
        <mc:Choice Requires="a14">
          <p:sp>
            <p:nvSpPr>
              <p:cNvPr id="11" name="Content Placeholder 7"/>
              <p:cNvSpPr txBox="1">
                <a:spLocks/>
              </p:cNvSpPr>
              <p:nvPr/>
            </p:nvSpPr>
            <p:spPr>
              <a:xfrm>
                <a:off x="1622730" y="1393802"/>
                <a:ext cx="8946541" cy="51905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i="1" dirty="0" smtClean="0"/>
              </a:p>
              <a:p>
                <a:endParaRPr lang="en-US" sz="1800" i="1" dirty="0"/>
              </a:p>
              <a:p>
                <a:pPr marL="0" indent="0">
                  <a:buNone/>
                </a:pPr>
                <a14:m>
                  <m:oMathPara xmlns:m="http://schemas.openxmlformats.org/officeDocument/2006/math">
                    <m:oMathParaPr>
                      <m:jc m:val="center"/>
                    </m:oMathParaPr>
                    <m:oMath xmlns:m="http://schemas.openxmlformats.org/officeDocument/2006/math">
                      <m:sSub>
                        <m:sSubPr>
                          <m:ctrlPr>
                            <a:rPr lang="en-US" sz="4000" b="1" i="1" smtClean="0">
                              <a:solidFill>
                                <a:schemeClr val="accent2">
                                  <a:lumMod val="75000"/>
                                </a:schemeClr>
                              </a:solidFill>
                              <a:latin typeface="Cambria Math" charset="0"/>
                            </a:rPr>
                          </m:ctrlPr>
                        </m:sSubPr>
                        <m:e>
                          <m:r>
                            <a:rPr lang="en-US" sz="4000" b="1" i="1">
                              <a:solidFill>
                                <a:schemeClr val="accent2">
                                  <a:lumMod val="75000"/>
                                </a:schemeClr>
                              </a:solidFill>
                              <a:latin typeface="Cambria Math" charset="0"/>
                            </a:rPr>
                            <m:t>𝑹</m:t>
                          </m:r>
                        </m:e>
                        <m:sub>
                          <m:r>
                            <a:rPr lang="en-US" sz="4000" b="1">
                              <a:solidFill>
                                <a:schemeClr val="accent2">
                                  <a:lumMod val="75000"/>
                                </a:schemeClr>
                              </a:solidFill>
                              <a:latin typeface="Cambria Math" charset="0"/>
                            </a:rPr>
                            <m:t>𝟏</m:t>
                          </m:r>
                        </m:sub>
                      </m:sSub>
                      <m:r>
                        <a:rPr lang="en-US" sz="4000" b="1" i="1">
                          <a:solidFill>
                            <a:schemeClr val="accent2">
                              <a:lumMod val="75000"/>
                            </a:schemeClr>
                          </a:solidFill>
                          <a:latin typeface="Cambria Math" charset="0"/>
                        </a:rPr>
                        <m:t>=−</m:t>
                      </m:r>
                      <m:sSub>
                        <m:sSubPr>
                          <m:ctrlPr>
                            <a:rPr lang="en-US" sz="4000" b="1" i="1">
                              <a:solidFill>
                                <a:schemeClr val="accent2">
                                  <a:lumMod val="75000"/>
                                </a:schemeClr>
                              </a:solidFill>
                              <a:latin typeface="Cambria Math" charset="0"/>
                            </a:rPr>
                          </m:ctrlPr>
                        </m:sSubPr>
                        <m:e>
                          <m:d>
                            <m:dPr>
                              <m:begChr m:val=""/>
                              <m:endChr m:val="|"/>
                              <m:ctrlPr>
                                <a:rPr lang="hr-HR" sz="4000" b="1" i="1">
                                  <a:solidFill>
                                    <a:schemeClr val="accent2">
                                      <a:lumMod val="75000"/>
                                    </a:schemeClr>
                                  </a:solidFill>
                                  <a:latin typeface="Cambria Math" charset="0"/>
                                </a:rPr>
                              </m:ctrlPr>
                            </m:dPr>
                            <m:e>
                              <m:acc>
                                <m:accPr>
                                  <m:chr m:val="̅"/>
                                  <m:ctrlPr>
                                    <a:rPr lang="hr-HR" sz="4000" b="1" i="1">
                                      <a:solidFill>
                                        <a:schemeClr val="accent2">
                                          <a:lumMod val="75000"/>
                                        </a:schemeClr>
                                      </a:solidFill>
                                      <a:latin typeface="Cambria Math" charset="0"/>
                                    </a:rPr>
                                  </m:ctrlPr>
                                </m:accPr>
                                <m:e>
                                  <m:sSub>
                                    <m:sSubPr>
                                      <m:ctrlPr>
                                        <a:rPr lang="en-US" sz="4000" b="1" i="1">
                                          <a:solidFill>
                                            <a:schemeClr val="accent2">
                                              <a:lumMod val="75000"/>
                                            </a:schemeClr>
                                          </a:solidFill>
                                          <a:latin typeface="Cambria Math" charset="0"/>
                                        </a:rPr>
                                      </m:ctrlPr>
                                    </m:sSubPr>
                                    <m:e>
                                      <m:r>
                                        <a:rPr lang="en-US" sz="4000" b="1" i="1">
                                          <a:solidFill>
                                            <a:schemeClr val="accent2">
                                              <a:lumMod val="75000"/>
                                            </a:schemeClr>
                                          </a:solidFill>
                                          <a:latin typeface="Cambria Math" charset="0"/>
                                        </a:rPr>
                                        <m:t>𝑷</m:t>
                                      </m:r>
                                    </m:e>
                                    <m:sub>
                                      <m:r>
                                        <a:rPr lang="en-US" sz="4000" b="1" i="1">
                                          <a:solidFill>
                                            <a:schemeClr val="accent2">
                                              <a:lumMod val="75000"/>
                                            </a:schemeClr>
                                          </a:solidFill>
                                          <a:latin typeface="Cambria Math" charset="0"/>
                                        </a:rPr>
                                        <m:t>𝒔</m:t>
                                      </m:r>
                                    </m:sub>
                                  </m:sSub>
                                </m:e>
                              </m:acc>
                            </m:e>
                          </m:d>
                        </m:e>
                        <m:sub>
                          <m:r>
                            <a:rPr lang="en-US" sz="4000" b="1" i="1">
                              <a:solidFill>
                                <a:schemeClr val="accent2">
                                  <a:lumMod val="75000"/>
                                </a:schemeClr>
                              </a:solidFill>
                              <a:latin typeface="Cambria Math" charset="0"/>
                              <a:ea typeface="Cambria Math" charset="0"/>
                              <a:cs typeface="Cambria Math" charset="0"/>
                            </a:rPr>
                            <m:t>𝑫</m:t>
                          </m:r>
                        </m:sub>
                      </m:sSub>
                    </m:oMath>
                  </m:oMathPara>
                </a14:m>
                <a:endParaRPr lang="en-US" sz="4000" b="1" i="1" dirty="0">
                  <a:solidFill>
                    <a:schemeClr val="accent2">
                      <a:lumMod val="75000"/>
                    </a:schemeClr>
                  </a:solidFill>
                </a:endParaRPr>
              </a:p>
              <a:p>
                <a:endParaRPr lang="en-US" sz="1800" i="1" dirty="0" smtClean="0"/>
              </a:p>
              <a:p>
                <a:pPr marL="0" indent="0" algn="ctr">
                  <a:buFont typeface="Arial" panose="020B0604020202020204" pitchFamily="34" charset="0"/>
                  <a:buNone/>
                </a:pPr>
                <a:r>
                  <a:rPr lang="en-US" sz="4400" b="1" dirty="0" smtClean="0">
                    <a:solidFill>
                      <a:schemeClr val="accent2">
                        <a:lumMod val="75000"/>
                      </a:schemeClr>
                    </a:solidFill>
                  </a:rPr>
                  <a:t> </a:t>
                </a:r>
                <a:endParaRPr lang="en-US" sz="4400" b="1" dirty="0">
                  <a:solidFill>
                    <a:schemeClr val="accent2">
                      <a:lumMod val="75000"/>
                    </a:schemeClr>
                  </a:solidFill>
                </a:endParaRPr>
              </a:p>
              <a:p>
                <a:pPr marL="0" indent="0" algn="ctr">
                  <a:buFont typeface="Arial" panose="020B0604020202020204" pitchFamily="34" charset="0"/>
                  <a:buNone/>
                </a:pPr>
                <a:endParaRPr lang="en-US" dirty="0" smtClean="0"/>
              </a:p>
              <a:p>
                <a:endParaRPr lang="en-US" dirty="0" smtClean="0"/>
              </a:p>
              <a:p>
                <a:endParaRPr lang="en-US" sz="1800" dirty="0" smtClean="0"/>
              </a:p>
              <a:p>
                <a:endParaRPr lang="en-US" sz="1800" dirty="0"/>
              </a:p>
              <a:p>
                <a:endParaRPr lang="en-US" dirty="0" smtClean="0"/>
              </a:p>
            </p:txBody>
          </p:sp>
        </mc:Choice>
        <mc:Fallback xmlns="">
          <p:sp>
            <p:nvSpPr>
              <p:cNvPr id="11" name="Content Placeholder 7"/>
              <p:cNvSpPr txBox="1">
                <a:spLocks noRot="1" noChangeAspect="1" noMove="1" noResize="1" noEditPoints="1" noAdjustHandles="1" noChangeArrowheads="1" noChangeShapeType="1" noTextEdit="1"/>
              </p:cNvSpPr>
              <p:nvPr/>
            </p:nvSpPr>
            <p:spPr>
              <a:xfrm>
                <a:off x="1622730" y="1393802"/>
                <a:ext cx="8946541" cy="5190565"/>
              </a:xfrm>
              <a:prstGeom prst="rect">
                <a:avLst/>
              </a:prstGeom>
              <a:blipFill rotWithShape="0">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5584701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 </a:t>
            </a:r>
            <a:r>
              <a:rPr lang="en-US" i="1" dirty="0" smtClean="0"/>
              <a:t>New</a:t>
            </a:r>
            <a:r>
              <a:rPr lang="en-US" dirty="0" smtClean="0"/>
              <a:t> Response Function</a:t>
            </a:r>
            <a:endParaRPr lang="en-US" dirty="0"/>
          </a:p>
        </p:txBody>
      </p:sp>
      <mc:AlternateContent xmlns:mc="http://schemas.openxmlformats.org/markup-compatibility/2006" xmlns:a14="http://schemas.microsoft.com/office/drawing/2010/main">
        <mc:Choice Requires="a14">
          <p:sp>
            <p:nvSpPr>
              <p:cNvPr id="8" name="Content Placeholder 7"/>
              <p:cNvSpPr>
                <a:spLocks noGrp="1"/>
              </p:cNvSpPr>
              <p:nvPr>
                <p:ph idx="1"/>
              </p:nvPr>
            </p:nvSpPr>
            <p:spPr>
              <a:xfrm>
                <a:off x="1622730" y="1393802"/>
                <a:ext cx="8946541" cy="5190565"/>
              </a:xfrm>
            </p:spPr>
            <p:txBody>
              <a:bodyPr/>
              <a:lstStyle/>
              <a:p>
                <a:endParaRPr lang="en-US" sz="1800" i="1" dirty="0" smtClean="0"/>
              </a:p>
              <a:p>
                <a:endParaRPr lang="en-US" sz="1800" i="1" dirty="0"/>
              </a:p>
              <a:p>
                <a:pPr marL="0" indent="0">
                  <a:buNone/>
                </a:pPr>
                <a14:m>
                  <m:oMathPara xmlns:m="http://schemas.openxmlformats.org/officeDocument/2006/math">
                    <m:oMathParaPr>
                      <m:jc m:val="center"/>
                    </m:oMathParaPr>
                    <m:oMath xmlns:m="http://schemas.openxmlformats.org/officeDocument/2006/math">
                      <m:sSub>
                        <m:sSubPr>
                          <m:ctrlPr>
                            <a:rPr lang="en-US" sz="2000" b="1" i="1">
                              <a:latin typeface="Cambria Math" charset="0"/>
                            </a:rPr>
                          </m:ctrlPr>
                        </m:sSubPr>
                        <m:e>
                          <m:r>
                            <a:rPr lang="en-US" sz="2000" b="1" i="1">
                              <a:latin typeface="Cambria Math" charset="0"/>
                            </a:rPr>
                            <m:t>𝑹</m:t>
                          </m:r>
                        </m:e>
                        <m:sub>
                          <m:r>
                            <a:rPr lang="en-US" sz="2000" b="1">
                              <a:latin typeface="Cambria Math" charset="0"/>
                            </a:rPr>
                            <m:t>𝟏</m:t>
                          </m:r>
                        </m:sub>
                      </m:sSub>
                      <m:r>
                        <a:rPr lang="en-US" sz="2000" b="1" i="1">
                          <a:latin typeface="Cambria Math" charset="0"/>
                        </a:rPr>
                        <m:t>=−</m:t>
                      </m:r>
                      <m:sSub>
                        <m:sSubPr>
                          <m:ctrlPr>
                            <a:rPr lang="en-US" sz="2000" b="1" i="1">
                              <a:latin typeface="Cambria Math" charset="0"/>
                            </a:rPr>
                          </m:ctrlPr>
                        </m:sSubPr>
                        <m:e>
                          <m:d>
                            <m:dPr>
                              <m:begChr m:val=""/>
                              <m:endChr m:val="|"/>
                              <m:ctrlPr>
                                <a:rPr lang="hr-HR" sz="2000" b="1" i="1">
                                  <a:latin typeface="Cambria Math" charset="0"/>
                                </a:rPr>
                              </m:ctrlPr>
                            </m:dPr>
                            <m:e>
                              <m:acc>
                                <m:accPr>
                                  <m:chr m:val="̅"/>
                                  <m:ctrlPr>
                                    <a:rPr lang="hr-HR" sz="2000" b="1" i="1">
                                      <a:latin typeface="Cambria Math" charset="0"/>
                                    </a:rPr>
                                  </m:ctrlPr>
                                </m:accPr>
                                <m:e>
                                  <m:sSub>
                                    <m:sSubPr>
                                      <m:ctrlPr>
                                        <a:rPr lang="en-US" sz="2000" b="1" i="1">
                                          <a:latin typeface="Cambria Math" charset="0"/>
                                        </a:rPr>
                                      </m:ctrlPr>
                                    </m:sSubPr>
                                    <m:e>
                                      <m:r>
                                        <a:rPr lang="en-US" sz="2000" b="1" i="1">
                                          <a:latin typeface="Cambria Math" charset="0"/>
                                        </a:rPr>
                                        <m:t>𝑷</m:t>
                                      </m:r>
                                    </m:e>
                                    <m:sub>
                                      <m:r>
                                        <a:rPr lang="en-US" sz="2000" b="1" i="1">
                                          <a:latin typeface="Cambria Math" charset="0"/>
                                        </a:rPr>
                                        <m:t>𝒔</m:t>
                                      </m:r>
                                    </m:sub>
                                  </m:sSub>
                                </m:e>
                              </m:acc>
                            </m:e>
                          </m:d>
                        </m:e>
                        <m:sub>
                          <m:r>
                            <a:rPr lang="en-US" sz="2000" b="1" i="1">
                              <a:latin typeface="Cambria Math" charset="0"/>
                              <a:ea typeface="Cambria Math" charset="0"/>
                              <a:cs typeface="Cambria Math" charset="0"/>
                            </a:rPr>
                            <m:t>𝑫</m:t>
                          </m:r>
                        </m:sub>
                      </m:sSub>
                    </m:oMath>
                  </m:oMathPara>
                </a14:m>
                <a:endParaRPr lang="en-US" sz="2000" b="1" i="1" dirty="0"/>
              </a:p>
              <a:p>
                <a:endParaRPr lang="en-US" sz="1800" i="1" dirty="0" smtClean="0"/>
              </a:p>
              <a:p>
                <a:pPr marL="0" indent="0" algn="ctr">
                  <a:buNone/>
                </a:pPr>
                <a:r>
                  <a:rPr lang="en-US" sz="1800" b="1" i="1" dirty="0" smtClean="0">
                    <a:solidFill>
                      <a:schemeClr val="accent1">
                        <a:lumMod val="60000"/>
                        <a:lumOff val="40000"/>
                      </a:schemeClr>
                    </a:solidFill>
                  </a:rPr>
                  <a:t>Storm </a:t>
                </a:r>
                <a:r>
                  <a:rPr lang="en-US" sz="1800" b="1" i="1" dirty="0">
                    <a:solidFill>
                      <a:schemeClr val="accent1">
                        <a:lumMod val="60000"/>
                        <a:lumOff val="40000"/>
                      </a:schemeClr>
                    </a:solidFill>
                  </a:rPr>
                  <a:t>following pressure tendency</a:t>
                </a:r>
                <a:r>
                  <a:rPr lang="en-US" sz="1800" b="1" dirty="0">
                    <a:solidFill>
                      <a:schemeClr val="accent1">
                        <a:lumMod val="60000"/>
                        <a:lumOff val="40000"/>
                      </a:schemeClr>
                    </a:solidFill>
                  </a:rPr>
                  <a:t>: A response function </a:t>
                </a:r>
                <a:r>
                  <a:rPr lang="en-US" sz="1800" b="1" i="1" dirty="0">
                    <a:solidFill>
                      <a:schemeClr val="accent1">
                        <a:lumMod val="60000"/>
                        <a:lumOff val="40000"/>
                      </a:schemeClr>
                    </a:solidFill>
                  </a:rPr>
                  <a:t>R</a:t>
                </a:r>
                <a:r>
                  <a:rPr lang="en-US" sz="1800" b="1" baseline="-25000" dirty="0">
                    <a:solidFill>
                      <a:schemeClr val="accent1">
                        <a:lumMod val="60000"/>
                        <a:lumOff val="40000"/>
                      </a:schemeClr>
                    </a:solidFill>
                  </a:rPr>
                  <a:t>2</a:t>
                </a:r>
                <a:r>
                  <a:rPr lang="en-US" sz="1800" b="1" dirty="0">
                    <a:solidFill>
                      <a:schemeClr val="accent1">
                        <a:lumMod val="60000"/>
                        <a:lumOff val="40000"/>
                      </a:schemeClr>
                    </a:solidFill>
                  </a:rPr>
                  <a:t> at </a:t>
                </a:r>
                <a:r>
                  <a:rPr lang="en-US" sz="1800" b="1" i="1" dirty="0">
                    <a:solidFill>
                      <a:schemeClr val="accent1">
                        <a:lumMod val="60000"/>
                        <a:lumOff val="40000"/>
                      </a:schemeClr>
                    </a:solidFill>
                  </a:rPr>
                  <a:t>t</a:t>
                </a:r>
                <a:r>
                  <a:rPr lang="en-US" sz="1800" b="1" dirty="0">
                    <a:solidFill>
                      <a:schemeClr val="accent1">
                        <a:lumMod val="60000"/>
                        <a:lumOff val="40000"/>
                      </a:schemeClr>
                    </a:solidFill>
                  </a:rPr>
                  <a:t>=</a:t>
                </a:r>
                <a:r>
                  <a:rPr lang="en-US" sz="1800" b="1" i="1" dirty="0">
                    <a:solidFill>
                      <a:schemeClr val="accent1">
                        <a:lumMod val="60000"/>
                        <a:lumOff val="40000"/>
                      </a:schemeClr>
                    </a:solidFill>
                  </a:rPr>
                  <a:t>t</a:t>
                </a:r>
                <a:r>
                  <a:rPr lang="en-US" sz="1800" b="1" baseline="-25000" dirty="0">
                    <a:solidFill>
                      <a:schemeClr val="accent1">
                        <a:lumMod val="60000"/>
                        <a:lumOff val="40000"/>
                      </a:schemeClr>
                    </a:solidFill>
                  </a:rPr>
                  <a:t>2</a:t>
                </a:r>
                <a:r>
                  <a:rPr lang="en-US" sz="1800" b="1" dirty="0">
                    <a:solidFill>
                      <a:schemeClr val="accent1">
                        <a:lumMod val="60000"/>
                        <a:lumOff val="40000"/>
                      </a:schemeClr>
                    </a:solidFill>
                  </a:rPr>
                  <a:t> that represents the change in intensity (as measured by </a:t>
                </a:r>
                <a:r>
                  <a:rPr lang="en-US" sz="1800" b="1" i="1" dirty="0" smtClean="0">
                    <a:solidFill>
                      <a:schemeClr val="accent1">
                        <a:lumMod val="60000"/>
                        <a:lumOff val="40000"/>
                      </a:schemeClr>
                    </a:solidFill>
                  </a:rPr>
                  <a:t>R</a:t>
                </a:r>
                <a:r>
                  <a:rPr lang="en-US" sz="1800" b="1" baseline="-25000" dirty="0" smtClean="0">
                    <a:solidFill>
                      <a:schemeClr val="accent1">
                        <a:lumMod val="60000"/>
                        <a:lumOff val="40000"/>
                      </a:schemeClr>
                    </a:solidFill>
                  </a:rPr>
                  <a:t>1</a:t>
                </a:r>
                <a:r>
                  <a:rPr lang="en-US" sz="1800" b="1" dirty="0" smtClean="0">
                    <a:solidFill>
                      <a:schemeClr val="accent1">
                        <a:lumMod val="60000"/>
                        <a:lumOff val="40000"/>
                      </a:schemeClr>
                    </a:solidFill>
                  </a:rPr>
                  <a:t>, which is defined as the average surface pressure within a box around the storm) </a:t>
                </a:r>
                <a:r>
                  <a:rPr lang="en-US" sz="1800" b="1" dirty="0">
                    <a:solidFill>
                      <a:schemeClr val="accent1">
                        <a:lumMod val="60000"/>
                        <a:lumOff val="40000"/>
                      </a:schemeClr>
                    </a:solidFill>
                  </a:rPr>
                  <a:t>between two forecast periods </a:t>
                </a:r>
                <a:r>
                  <a:rPr lang="en-US" sz="1800" b="1" i="1" dirty="0" smtClean="0">
                    <a:solidFill>
                      <a:schemeClr val="accent1">
                        <a:lumMod val="60000"/>
                        <a:lumOff val="40000"/>
                      </a:schemeClr>
                    </a:solidFill>
                  </a:rPr>
                  <a:t>t</a:t>
                </a:r>
                <a:r>
                  <a:rPr lang="en-US" sz="1800" b="1" dirty="0" smtClean="0">
                    <a:solidFill>
                      <a:schemeClr val="accent1">
                        <a:lumMod val="60000"/>
                        <a:lumOff val="40000"/>
                      </a:schemeClr>
                    </a:solidFill>
                  </a:rPr>
                  <a:t>=</a:t>
                </a:r>
                <a:r>
                  <a:rPr lang="en-US" sz="1800" b="1" i="1" dirty="0" smtClean="0">
                    <a:solidFill>
                      <a:schemeClr val="accent1">
                        <a:lumMod val="60000"/>
                        <a:lumOff val="40000"/>
                      </a:schemeClr>
                    </a:solidFill>
                  </a:rPr>
                  <a:t>t</a:t>
                </a:r>
                <a:r>
                  <a:rPr lang="en-US" sz="1800" b="1" baseline="-25000" dirty="0" smtClean="0">
                    <a:solidFill>
                      <a:schemeClr val="accent1">
                        <a:lumMod val="60000"/>
                        <a:lumOff val="40000"/>
                      </a:schemeClr>
                    </a:solidFill>
                  </a:rPr>
                  <a:t>1</a:t>
                </a:r>
                <a:r>
                  <a:rPr lang="en-US" sz="1800" b="1" dirty="0" smtClean="0">
                    <a:solidFill>
                      <a:schemeClr val="accent1">
                        <a:lumMod val="60000"/>
                        <a:lumOff val="40000"/>
                      </a:schemeClr>
                    </a:solidFill>
                  </a:rPr>
                  <a:t> </a:t>
                </a:r>
                <a:r>
                  <a:rPr lang="en-US" sz="1800" b="1" dirty="0">
                    <a:solidFill>
                      <a:schemeClr val="accent1">
                        <a:lumMod val="60000"/>
                        <a:lumOff val="40000"/>
                      </a:schemeClr>
                    </a:solidFill>
                  </a:rPr>
                  <a:t>and </a:t>
                </a:r>
                <a:r>
                  <a:rPr lang="en-US" sz="1800" b="1" i="1" dirty="0">
                    <a:solidFill>
                      <a:schemeClr val="accent1">
                        <a:lumMod val="60000"/>
                        <a:lumOff val="40000"/>
                      </a:schemeClr>
                    </a:solidFill>
                  </a:rPr>
                  <a:t>t</a:t>
                </a:r>
                <a:r>
                  <a:rPr lang="en-US" sz="1800" b="1" dirty="0">
                    <a:solidFill>
                      <a:schemeClr val="accent1">
                        <a:lumMod val="60000"/>
                        <a:lumOff val="40000"/>
                      </a:schemeClr>
                    </a:solidFill>
                  </a:rPr>
                  <a:t>=</a:t>
                </a:r>
                <a:r>
                  <a:rPr lang="en-US" sz="1800" b="1" i="1" dirty="0">
                    <a:solidFill>
                      <a:schemeClr val="accent1">
                        <a:lumMod val="60000"/>
                        <a:lumOff val="40000"/>
                      </a:schemeClr>
                    </a:solidFill>
                  </a:rPr>
                  <a:t>t</a:t>
                </a:r>
                <a:r>
                  <a:rPr lang="en-US" sz="1800" b="1" baseline="-25000" dirty="0">
                    <a:solidFill>
                      <a:schemeClr val="accent1">
                        <a:lumMod val="60000"/>
                        <a:lumOff val="40000"/>
                      </a:schemeClr>
                    </a:solidFill>
                  </a:rPr>
                  <a:t>3</a:t>
                </a:r>
                <a:r>
                  <a:rPr lang="en-US" sz="1800" b="1" dirty="0" smtClean="0">
                    <a:solidFill>
                      <a:schemeClr val="accent1">
                        <a:lumMod val="60000"/>
                        <a:lumOff val="40000"/>
                      </a:schemeClr>
                    </a:solidFill>
                  </a:rPr>
                  <a:t>: </a:t>
                </a:r>
              </a:p>
              <a:p>
                <a:pPr marL="0" indent="0" algn="ctr">
                  <a:buNone/>
                </a:pPr>
                <a:endParaRPr lang="hr-HR" sz="3600" i="1" dirty="0" smtClean="0">
                  <a:latin typeface="Cambria Math" charset="0"/>
                </a:endParaRPr>
              </a:p>
              <a:p>
                <a:pPr marL="0" indent="0" algn="ctr">
                  <a:buNone/>
                </a:pPr>
                <a14:m>
                  <m:oMath xmlns:m="http://schemas.openxmlformats.org/officeDocument/2006/math">
                    <m:sSub>
                      <m:sSubPr>
                        <m:ctrlPr>
                          <a:rPr lang="en-US" sz="5400" b="1" i="1" smtClean="0">
                            <a:solidFill>
                              <a:schemeClr val="accent2">
                                <a:lumMod val="75000"/>
                              </a:schemeClr>
                            </a:solidFill>
                            <a:latin typeface="Cambria Math" charset="0"/>
                          </a:rPr>
                        </m:ctrlPr>
                      </m:sSubPr>
                      <m:e>
                        <m:r>
                          <a:rPr lang="en-US" sz="5400" b="1" i="1" smtClean="0">
                            <a:solidFill>
                              <a:schemeClr val="accent2">
                                <a:lumMod val="75000"/>
                              </a:schemeClr>
                            </a:solidFill>
                            <a:latin typeface="Cambria Math" charset="0"/>
                          </a:rPr>
                          <m:t>𝑹</m:t>
                        </m:r>
                      </m:e>
                      <m:sub>
                        <m:r>
                          <a:rPr lang="en-US" sz="5400" b="1" i="0" smtClean="0">
                            <a:solidFill>
                              <a:schemeClr val="accent2">
                                <a:lumMod val="75000"/>
                              </a:schemeClr>
                            </a:solidFill>
                            <a:latin typeface="Cambria Math" charset="0"/>
                          </a:rPr>
                          <m:t>𝟐</m:t>
                        </m:r>
                      </m:sub>
                    </m:sSub>
                    <m:r>
                      <a:rPr lang="en-US" sz="5400" b="1" i="1">
                        <a:solidFill>
                          <a:schemeClr val="accent2">
                            <a:lumMod val="75000"/>
                          </a:schemeClr>
                        </a:solidFill>
                        <a:latin typeface="Cambria Math" charset="0"/>
                      </a:rPr>
                      <m:t>= </m:t>
                    </m:r>
                    <m:f>
                      <m:fPr>
                        <m:ctrlPr>
                          <a:rPr lang="en-US" sz="5400" b="1" i="1">
                            <a:solidFill>
                              <a:schemeClr val="accent2">
                                <a:lumMod val="75000"/>
                              </a:schemeClr>
                            </a:solidFill>
                            <a:latin typeface="Cambria Math" charset="0"/>
                          </a:rPr>
                        </m:ctrlPr>
                      </m:fPr>
                      <m:num>
                        <m:r>
                          <a:rPr lang="en-US" sz="5400" b="1" i="1">
                            <a:solidFill>
                              <a:schemeClr val="accent2">
                                <a:lumMod val="75000"/>
                              </a:schemeClr>
                            </a:solidFill>
                            <a:latin typeface="Cambria Math" charset="0"/>
                          </a:rPr>
                          <m:t>𝝏</m:t>
                        </m:r>
                        <m:sSub>
                          <m:sSubPr>
                            <m:ctrlPr>
                              <a:rPr lang="en-US" sz="5400" b="1" i="1">
                                <a:solidFill>
                                  <a:schemeClr val="accent2">
                                    <a:lumMod val="75000"/>
                                  </a:schemeClr>
                                </a:solidFill>
                                <a:latin typeface="Cambria Math" charset="0"/>
                              </a:rPr>
                            </m:ctrlPr>
                          </m:sSubPr>
                          <m:e>
                            <m:r>
                              <a:rPr lang="en-US" sz="5400" b="1" i="1">
                                <a:solidFill>
                                  <a:schemeClr val="accent2">
                                    <a:lumMod val="75000"/>
                                  </a:schemeClr>
                                </a:solidFill>
                                <a:latin typeface="Cambria Math" charset="0"/>
                              </a:rPr>
                              <m:t>𝑹</m:t>
                            </m:r>
                          </m:e>
                          <m:sub>
                            <m:r>
                              <a:rPr lang="en-US" sz="5400" b="1" i="1">
                                <a:solidFill>
                                  <a:schemeClr val="accent2">
                                    <a:lumMod val="75000"/>
                                  </a:schemeClr>
                                </a:solidFill>
                                <a:latin typeface="Cambria Math" charset="0"/>
                              </a:rPr>
                              <m:t>𝟏</m:t>
                            </m:r>
                          </m:sub>
                        </m:sSub>
                      </m:num>
                      <m:den>
                        <m:r>
                          <a:rPr lang="en-US" sz="5400" b="1" i="1">
                            <a:solidFill>
                              <a:schemeClr val="accent2">
                                <a:lumMod val="75000"/>
                              </a:schemeClr>
                            </a:solidFill>
                            <a:latin typeface="Cambria Math" charset="0"/>
                          </a:rPr>
                          <m:t>𝝏</m:t>
                        </m:r>
                        <m:r>
                          <a:rPr lang="en-US" sz="5400" b="1" i="1">
                            <a:solidFill>
                              <a:schemeClr val="accent2">
                                <a:lumMod val="75000"/>
                              </a:schemeClr>
                            </a:solidFill>
                            <a:latin typeface="Cambria Math" charset="0"/>
                          </a:rPr>
                          <m:t>𝒕</m:t>
                        </m:r>
                      </m:den>
                    </m:f>
                    <m:r>
                      <a:rPr lang="en-US" sz="5400" b="1" i="1">
                        <a:solidFill>
                          <a:schemeClr val="accent2">
                            <a:lumMod val="75000"/>
                          </a:schemeClr>
                        </a:solidFill>
                        <a:latin typeface="Cambria Math" charset="0"/>
                        <a:ea typeface="Cambria Math" charset="0"/>
                        <a:cs typeface="Cambria Math" charset="0"/>
                      </a:rPr>
                      <m:t>≈ </m:t>
                    </m:r>
                    <m:f>
                      <m:fPr>
                        <m:ctrlPr>
                          <a:rPr lang="bg-BG" sz="5400" b="1" i="1">
                            <a:solidFill>
                              <a:schemeClr val="accent2">
                                <a:lumMod val="75000"/>
                              </a:schemeClr>
                            </a:solidFill>
                            <a:latin typeface="Cambria Math" charset="0"/>
                            <a:ea typeface="Cambria Math" charset="0"/>
                            <a:cs typeface="Cambria Math" charset="0"/>
                          </a:rPr>
                        </m:ctrlPr>
                      </m:fPr>
                      <m:num>
                        <m:sSub>
                          <m:sSubPr>
                            <m:ctrlPr>
                              <a:rPr lang="en-US" sz="5400" b="1" i="1">
                                <a:solidFill>
                                  <a:schemeClr val="accent2">
                                    <a:lumMod val="75000"/>
                                  </a:schemeClr>
                                </a:solidFill>
                                <a:latin typeface="Cambria Math" charset="0"/>
                                <a:ea typeface="Cambria Math" charset="0"/>
                                <a:cs typeface="Cambria Math" charset="0"/>
                              </a:rPr>
                            </m:ctrlPr>
                          </m:sSubPr>
                          <m:e>
                            <m:d>
                              <m:dPr>
                                <m:begChr m:val=""/>
                                <m:endChr m:val="|"/>
                                <m:ctrlPr>
                                  <a:rPr lang="hr-HR" sz="5400" b="1" i="1">
                                    <a:solidFill>
                                      <a:schemeClr val="accent2">
                                        <a:lumMod val="75000"/>
                                      </a:schemeClr>
                                    </a:solidFill>
                                    <a:latin typeface="Cambria Math" charset="0"/>
                                    <a:ea typeface="Cambria Math" charset="0"/>
                                    <a:cs typeface="Cambria Math" charset="0"/>
                                  </a:rPr>
                                </m:ctrlPr>
                              </m:dPr>
                              <m:e>
                                <m:sSub>
                                  <m:sSubPr>
                                    <m:ctrlPr>
                                      <a:rPr lang="en-US" sz="5400" b="1" i="1">
                                        <a:solidFill>
                                          <a:schemeClr val="accent2">
                                            <a:lumMod val="75000"/>
                                          </a:schemeClr>
                                        </a:solidFill>
                                        <a:latin typeface="Cambria Math" charset="0"/>
                                        <a:ea typeface="Cambria Math" charset="0"/>
                                        <a:cs typeface="Cambria Math" charset="0"/>
                                      </a:rPr>
                                    </m:ctrlPr>
                                  </m:sSubPr>
                                  <m:e>
                                    <m:r>
                                      <a:rPr lang="en-US" sz="5400" b="1" i="1">
                                        <a:solidFill>
                                          <a:schemeClr val="accent2">
                                            <a:lumMod val="75000"/>
                                          </a:schemeClr>
                                        </a:solidFill>
                                        <a:latin typeface="Cambria Math" charset="0"/>
                                        <a:ea typeface="Cambria Math" charset="0"/>
                                        <a:cs typeface="Cambria Math" charset="0"/>
                                      </a:rPr>
                                      <m:t>𝑹</m:t>
                                    </m:r>
                                  </m:e>
                                  <m:sub>
                                    <m:r>
                                      <a:rPr lang="en-US" sz="5400" b="1" i="1">
                                        <a:solidFill>
                                          <a:schemeClr val="accent2">
                                            <a:lumMod val="75000"/>
                                          </a:schemeClr>
                                        </a:solidFill>
                                        <a:latin typeface="Cambria Math" charset="0"/>
                                        <a:ea typeface="Cambria Math" charset="0"/>
                                        <a:cs typeface="Cambria Math" charset="0"/>
                                      </a:rPr>
                                      <m:t>𝟏</m:t>
                                    </m:r>
                                  </m:sub>
                                </m:sSub>
                              </m:e>
                            </m:d>
                          </m:e>
                          <m:sub>
                            <m:sSub>
                              <m:sSubPr>
                                <m:ctrlPr>
                                  <a:rPr lang="en-US" sz="5400" b="1" i="1">
                                    <a:solidFill>
                                      <a:schemeClr val="accent2">
                                        <a:lumMod val="75000"/>
                                      </a:schemeClr>
                                    </a:solidFill>
                                    <a:latin typeface="Cambria Math" charset="0"/>
                                    <a:ea typeface="Cambria Math" charset="0"/>
                                    <a:cs typeface="Cambria Math" charset="0"/>
                                  </a:rPr>
                                </m:ctrlPr>
                              </m:sSubPr>
                              <m:e>
                                <m:r>
                                  <a:rPr lang="en-US" sz="5400" b="1" i="1">
                                    <a:solidFill>
                                      <a:schemeClr val="accent2">
                                        <a:lumMod val="75000"/>
                                      </a:schemeClr>
                                    </a:solidFill>
                                    <a:latin typeface="Cambria Math" charset="0"/>
                                    <a:ea typeface="Cambria Math" charset="0"/>
                                    <a:cs typeface="Cambria Math" charset="0"/>
                                  </a:rPr>
                                  <m:t>𝒕</m:t>
                                </m:r>
                              </m:e>
                              <m:sub>
                                <m:r>
                                  <a:rPr lang="en-US" sz="5400" b="1" i="1" smtClean="0">
                                    <a:solidFill>
                                      <a:schemeClr val="accent2">
                                        <a:lumMod val="75000"/>
                                      </a:schemeClr>
                                    </a:solidFill>
                                    <a:latin typeface="Cambria Math" charset="0"/>
                                    <a:ea typeface="Cambria Math" charset="0"/>
                                    <a:cs typeface="Cambria Math" charset="0"/>
                                  </a:rPr>
                                  <m:t>𝟐</m:t>
                                </m:r>
                              </m:sub>
                            </m:sSub>
                          </m:sub>
                        </m:sSub>
                        <m:r>
                          <a:rPr lang="en-US" sz="5400" b="1" i="1" smtClean="0">
                            <a:solidFill>
                              <a:schemeClr val="accent2">
                                <a:lumMod val="75000"/>
                              </a:schemeClr>
                            </a:solidFill>
                            <a:latin typeface="Cambria Math" charset="0"/>
                            <a:ea typeface="Cambria Math" charset="0"/>
                            <a:cs typeface="Cambria Math" charset="0"/>
                          </a:rPr>
                          <m:t> </m:t>
                        </m:r>
                        <m:r>
                          <a:rPr lang="en-US" sz="5400" b="1" i="1">
                            <a:solidFill>
                              <a:schemeClr val="accent2">
                                <a:lumMod val="75000"/>
                              </a:schemeClr>
                            </a:solidFill>
                            <a:latin typeface="Cambria Math" charset="0"/>
                            <a:ea typeface="Cambria Math" charset="0"/>
                            <a:cs typeface="Cambria Math" charset="0"/>
                          </a:rPr>
                          <m:t>−</m:t>
                        </m:r>
                        <m:sSub>
                          <m:sSubPr>
                            <m:ctrlPr>
                              <a:rPr lang="en-US" sz="5400" b="1" i="1">
                                <a:solidFill>
                                  <a:schemeClr val="accent2">
                                    <a:lumMod val="75000"/>
                                  </a:schemeClr>
                                </a:solidFill>
                                <a:latin typeface="Cambria Math" charset="0"/>
                                <a:ea typeface="Cambria Math" charset="0"/>
                                <a:cs typeface="Cambria Math" charset="0"/>
                              </a:rPr>
                            </m:ctrlPr>
                          </m:sSubPr>
                          <m:e>
                            <m:d>
                              <m:dPr>
                                <m:begChr m:val=""/>
                                <m:endChr m:val="|"/>
                                <m:ctrlPr>
                                  <a:rPr lang="hr-HR" sz="5400" b="1" i="1">
                                    <a:solidFill>
                                      <a:schemeClr val="accent2">
                                        <a:lumMod val="75000"/>
                                      </a:schemeClr>
                                    </a:solidFill>
                                    <a:latin typeface="Cambria Math" charset="0"/>
                                    <a:ea typeface="Cambria Math" charset="0"/>
                                    <a:cs typeface="Cambria Math" charset="0"/>
                                  </a:rPr>
                                </m:ctrlPr>
                              </m:dPr>
                              <m:e>
                                <m:sSub>
                                  <m:sSubPr>
                                    <m:ctrlPr>
                                      <a:rPr lang="en-US" sz="5400" b="1" i="1">
                                        <a:solidFill>
                                          <a:schemeClr val="accent2">
                                            <a:lumMod val="75000"/>
                                          </a:schemeClr>
                                        </a:solidFill>
                                        <a:latin typeface="Cambria Math" charset="0"/>
                                        <a:ea typeface="Cambria Math" charset="0"/>
                                        <a:cs typeface="Cambria Math" charset="0"/>
                                      </a:rPr>
                                    </m:ctrlPr>
                                  </m:sSubPr>
                                  <m:e>
                                    <m:r>
                                      <a:rPr lang="en-US" sz="5400" b="1" i="1" smtClean="0">
                                        <a:solidFill>
                                          <a:schemeClr val="accent2">
                                            <a:lumMod val="75000"/>
                                          </a:schemeClr>
                                        </a:solidFill>
                                        <a:latin typeface="Cambria Math" charset="0"/>
                                        <a:ea typeface="Cambria Math" charset="0"/>
                                        <a:cs typeface="Cambria Math" charset="0"/>
                                      </a:rPr>
                                      <m:t> </m:t>
                                    </m:r>
                                    <m:r>
                                      <a:rPr lang="en-US" sz="5400" b="1" i="1">
                                        <a:solidFill>
                                          <a:schemeClr val="accent2">
                                            <a:lumMod val="75000"/>
                                          </a:schemeClr>
                                        </a:solidFill>
                                        <a:latin typeface="Cambria Math" charset="0"/>
                                        <a:ea typeface="Cambria Math" charset="0"/>
                                        <a:cs typeface="Cambria Math" charset="0"/>
                                      </a:rPr>
                                      <m:t>𝑹</m:t>
                                    </m:r>
                                  </m:e>
                                  <m:sub>
                                    <m:r>
                                      <a:rPr lang="en-US" sz="5400" b="1" i="1">
                                        <a:solidFill>
                                          <a:schemeClr val="accent2">
                                            <a:lumMod val="75000"/>
                                          </a:schemeClr>
                                        </a:solidFill>
                                        <a:latin typeface="Cambria Math" charset="0"/>
                                        <a:ea typeface="Cambria Math" charset="0"/>
                                        <a:cs typeface="Cambria Math" charset="0"/>
                                      </a:rPr>
                                      <m:t>𝟏</m:t>
                                    </m:r>
                                  </m:sub>
                                </m:sSub>
                              </m:e>
                            </m:d>
                          </m:e>
                          <m:sub>
                            <m:sSub>
                              <m:sSubPr>
                                <m:ctrlPr>
                                  <a:rPr lang="en-US" sz="5400" b="1" i="1">
                                    <a:solidFill>
                                      <a:schemeClr val="accent2">
                                        <a:lumMod val="75000"/>
                                      </a:schemeClr>
                                    </a:solidFill>
                                    <a:latin typeface="Cambria Math" charset="0"/>
                                    <a:ea typeface="Cambria Math" charset="0"/>
                                    <a:cs typeface="Cambria Math" charset="0"/>
                                  </a:rPr>
                                </m:ctrlPr>
                              </m:sSubPr>
                              <m:e>
                                <m:r>
                                  <a:rPr lang="en-US" sz="5400" b="1" i="1">
                                    <a:solidFill>
                                      <a:schemeClr val="accent2">
                                        <a:lumMod val="75000"/>
                                      </a:schemeClr>
                                    </a:solidFill>
                                    <a:latin typeface="Cambria Math" charset="0"/>
                                    <a:ea typeface="Cambria Math" charset="0"/>
                                    <a:cs typeface="Cambria Math" charset="0"/>
                                  </a:rPr>
                                  <m:t>𝒕</m:t>
                                </m:r>
                              </m:e>
                              <m:sub>
                                <m:r>
                                  <a:rPr lang="en-US" sz="5400" b="1" i="1">
                                    <a:solidFill>
                                      <a:schemeClr val="accent2">
                                        <a:lumMod val="75000"/>
                                      </a:schemeClr>
                                    </a:solidFill>
                                    <a:latin typeface="Cambria Math" charset="0"/>
                                    <a:ea typeface="Cambria Math" charset="0"/>
                                    <a:cs typeface="Cambria Math" charset="0"/>
                                  </a:rPr>
                                  <m:t>𝟏</m:t>
                                </m:r>
                              </m:sub>
                            </m:sSub>
                          </m:sub>
                        </m:sSub>
                      </m:num>
                      <m:den>
                        <m:r>
                          <a:rPr lang="bg-BG" sz="5400" b="1" i="1">
                            <a:solidFill>
                              <a:schemeClr val="accent2">
                                <a:lumMod val="75000"/>
                              </a:schemeClr>
                            </a:solidFill>
                            <a:latin typeface="Cambria Math" charset="0"/>
                            <a:ea typeface="Cambria Math" charset="0"/>
                            <a:cs typeface="Cambria Math" charset="0"/>
                          </a:rPr>
                          <m:t>∆</m:t>
                        </m:r>
                        <m:r>
                          <a:rPr lang="en-US" sz="5400" b="1" i="1">
                            <a:solidFill>
                              <a:schemeClr val="accent2">
                                <a:lumMod val="75000"/>
                              </a:schemeClr>
                            </a:solidFill>
                            <a:latin typeface="Cambria Math" charset="0"/>
                            <a:ea typeface="Cambria Math" charset="0"/>
                            <a:cs typeface="Cambria Math" charset="0"/>
                          </a:rPr>
                          <m:t>𝒕</m:t>
                        </m:r>
                      </m:den>
                    </m:f>
                  </m:oMath>
                </a14:m>
                <a:r>
                  <a:rPr lang="en-US" sz="5400" b="1" dirty="0">
                    <a:solidFill>
                      <a:schemeClr val="accent2">
                        <a:lumMod val="75000"/>
                      </a:schemeClr>
                    </a:solidFill>
                  </a:rPr>
                  <a:t> </a:t>
                </a:r>
              </a:p>
              <a:p>
                <a:pPr marL="0" indent="0" algn="ctr">
                  <a:buNone/>
                </a:pPr>
                <a:endParaRPr lang="en-US" dirty="0" smtClean="0"/>
              </a:p>
              <a:p>
                <a:endParaRPr lang="en-US" dirty="0" smtClean="0"/>
              </a:p>
              <a:p>
                <a:endParaRPr lang="en-US" sz="1800" dirty="0" smtClean="0"/>
              </a:p>
              <a:p>
                <a:endParaRPr lang="en-US" sz="1800" dirty="0"/>
              </a:p>
              <a:p>
                <a:endParaRPr lang="en-US" dirty="0" smtClean="0"/>
              </a:p>
            </p:txBody>
          </p:sp>
        </mc:Choice>
        <mc:Fallback xmlns="">
          <p:sp>
            <p:nvSpPr>
              <p:cNvPr id="8" name="Content Placeholder 7"/>
              <p:cNvSpPr>
                <a:spLocks noGrp="1" noRot="1" noChangeAspect="1" noMove="1" noResize="1" noEditPoints="1" noAdjustHandles="1" noChangeArrowheads="1" noChangeShapeType="1" noTextEdit="1"/>
              </p:cNvSpPr>
              <p:nvPr>
                <p:ph idx="1"/>
              </p:nvPr>
            </p:nvSpPr>
            <p:spPr>
              <a:xfrm>
                <a:off x="1622730" y="1393802"/>
                <a:ext cx="8946541" cy="5190565"/>
              </a:xfrm>
              <a:blipFill rotWithShape="0">
                <a:blip r:embed="rId3"/>
                <a:stretch>
                  <a:fillRect r="-136"/>
                </a:stretch>
              </a:blipFill>
            </p:spPr>
            <p:txBody>
              <a:bodyPr/>
              <a:lstStyle/>
              <a:p>
                <a:r>
                  <a:rPr lang="en-US">
                    <a:noFill/>
                  </a:rPr>
                  <a:t> </a:t>
                </a:r>
              </a:p>
            </p:txBody>
          </p:sp>
        </mc:Fallback>
      </mc:AlternateContent>
      <p:sp>
        <p:nvSpPr>
          <p:cNvPr id="2" name="Slide Number Placeholder 1"/>
          <p:cNvSpPr>
            <a:spLocks noGrp="1"/>
          </p:cNvSpPr>
          <p:nvPr>
            <p:ph type="sldNum" sz="quarter" idx="12"/>
          </p:nvPr>
        </p:nvSpPr>
        <p:spPr/>
        <p:txBody>
          <a:bodyPr/>
          <a:lstStyle/>
          <a:p>
            <a:fld id="{678C0985-A7EC-1447-A4B9-CE456A7B6E42}" type="slidenum">
              <a:rPr lang="en-US" smtClean="0"/>
              <a:t>12</a:t>
            </a:fld>
            <a:endParaRPr lang="en-US"/>
          </a:p>
        </p:txBody>
      </p:sp>
    </p:spTree>
    <p:extLst>
      <p:ext uri="{BB962C8B-B14F-4D97-AF65-F5344CB8AC3E}">
        <p14:creationId xmlns:p14="http://schemas.microsoft.com/office/powerpoint/2010/main" val="436005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a:t>
            </a:r>
            <a:endParaRPr lang="en-US" dirty="0"/>
          </a:p>
        </p:txBody>
      </p:sp>
      <p:sp>
        <p:nvSpPr>
          <p:cNvPr id="3" name="Content Placeholder 2"/>
          <p:cNvSpPr>
            <a:spLocks noGrp="1"/>
          </p:cNvSpPr>
          <p:nvPr>
            <p:ph idx="1"/>
          </p:nvPr>
        </p:nvSpPr>
        <p:spPr/>
        <p:txBody>
          <a:bodyPr>
            <a:normAutofit/>
          </a:bodyPr>
          <a:lstStyle/>
          <a:p>
            <a:r>
              <a:rPr lang="en-US" sz="2800" dirty="0" smtClean="0"/>
              <a:t>Run non-linear model (NASA GEOS-5) forward to define control simulation.</a:t>
            </a:r>
            <a:r>
              <a:rPr lang="en-US" sz="2800" dirty="0">
                <a:ea typeface="Cambria Math" charset="0"/>
                <a:cs typeface="Cambria Math" charset="0"/>
              </a:rPr>
              <a:t> </a:t>
            </a:r>
            <a:endParaRPr lang="en-US" sz="2800" dirty="0" smtClean="0"/>
          </a:p>
        </p:txBody>
      </p:sp>
    </p:spTree>
    <p:extLst>
      <p:ext uri="{BB962C8B-B14F-4D97-AF65-F5344CB8AC3E}">
        <p14:creationId xmlns:p14="http://schemas.microsoft.com/office/powerpoint/2010/main" val="12855657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sz="2800" dirty="0" smtClean="0"/>
                  <a:t>Run non-linear model </a:t>
                </a:r>
                <a:r>
                  <a:rPr lang="en-US" dirty="0"/>
                  <a:t>(NASA GEOS-5) forward </a:t>
                </a:r>
                <a:r>
                  <a:rPr lang="en-US" sz="2800" dirty="0" smtClean="0"/>
                  <a:t>to define control simulation.</a:t>
                </a:r>
                <a:r>
                  <a:rPr lang="en-US" sz="2800" dirty="0">
                    <a:ea typeface="Cambria Math" charset="0"/>
                    <a:cs typeface="Cambria Math" charset="0"/>
                  </a:rPr>
                  <a:t> </a:t>
                </a:r>
                <a:endParaRPr lang="en-US" sz="2800" dirty="0" smtClean="0"/>
              </a:p>
              <a:p>
                <a:r>
                  <a:rPr lang="en-US" sz="2800" dirty="0" smtClean="0"/>
                  <a:t>Create adjoint-derived sensitivities for </a:t>
                </a:r>
                <a:r>
                  <a:rPr lang="en-US" sz="2800" i="1" dirty="0" smtClean="0"/>
                  <a:t>R</a:t>
                </a:r>
                <a:r>
                  <a:rPr lang="en-US" sz="2800" dirty="0" smtClean="0"/>
                  <a:t> = </a:t>
                </a:r>
                <a14:m>
                  <m:oMath xmlns:m="http://schemas.openxmlformats.org/officeDocument/2006/math">
                    <m:f>
                      <m:fPr>
                        <m:ctrlPr>
                          <a:rPr lang="en-US" sz="2800" i="1" smtClean="0">
                            <a:latin typeface="Cambria Math" charset="0"/>
                          </a:rPr>
                        </m:ctrlPr>
                      </m:fPr>
                      <m:num>
                        <m:r>
                          <a:rPr lang="en-US" sz="2800" i="1" smtClean="0">
                            <a:latin typeface="Cambria Math" charset="0"/>
                          </a:rPr>
                          <m:t>𝑑</m:t>
                        </m:r>
                        <m:r>
                          <a:rPr lang="en-US" sz="2800" b="0" i="1" smtClean="0">
                            <a:latin typeface="Cambria Math" charset="0"/>
                          </a:rPr>
                          <m:t>𝑝</m:t>
                        </m:r>
                      </m:num>
                      <m:den>
                        <m:r>
                          <a:rPr lang="en-US" sz="2800" i="1" smtClean="0">
                            <a:latin typeface="Cambria Math" charset="0"/>
                          </a:rPr>
                          <m:t>𝑑</m:t>
                        </m:r>
                        <m:r>
                          <a:rPr lang="en-US" sz="2800" b="0" i="1" smtClean="0">
                            <a:latin typeface="Cambria Math" charset="0"/>
                          </a:rPr>
                          <m:t>𝑡</m:t>
                        </m:r>
                      </m:den>
                    </m:f>
                  </m:oMath>
                </a14:m>
                <a:r>
                  <a:rPr lang="en-US" sz="2800" dirty="0" smtClean="0"/>
                  <a:t>, where p is defined as the average pressure in a 9º by 9º box centered around the cyclone.</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6712096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sz="2800" dirty="0" smtClean="0"/>
                  <a:t>Run non-linear </a:t>
                </a:r>
                <a:r>
                  <a:rPr lang="en-US" dirty="0"/>
                  <a:t>model (NASA GEOS-5) </a:t>
                </a:r>
                <a:r>
                  <a:rPr lang="en-US" sz="2800" dirty="0" smtClean="0"/>
                  <a:t>forward to define control simulation.</a:t>
                </a:r>
                <a:r>
                  <a:rPr lang="en-US" sz="2800" dirty="0">
                    <a:ea typeface="Cambria Math" charset="0"/>
                    <a:cs typeface="Cambria Math" charset="0"/>
                  </a:rPr>
                  <a:t> </a:t>
                </a:r>
                <a:endParaRPr lang="en-US" sz="2800" dirty="0" smtClean="0"/>
              </a:p>
              <a:p>
                <a:r>
                  <a:rPr lang="en-US" sz="2800" dirty="0" smtClean="0"/>
                  <a:t>Create adjoint-derived sensitivities for </a:t>
                </a:r>
                <a:r>
                  <a:rPr lang="en-US" sz="2800" i="1" dirty="0"/>
                  <a:t>R</a:t>
                </a:r>
                <a:r>
                  <a:rPr lang="en-US" sz="2800" dirty="0"/>
                  <a:t> </a:t>
                </a:r>
                <a:r>
                  <a:rPr lang="en-US" sz="2800" dirty="0" smtClean="0"/>
                  <a:t>= </a:t>
                </a:r>
                <a14:m>
                  <m:oMath xmlns:m="http://schemas.openxmlformats.org/officeDocument/2006/math">
                    <m:f>
                      <m:fPr>
                        <m:ctrlPr>
                          <a:rPr lang="en-US" sz="2800" i="1">
                            <a:latin typeface="Cambria Math" charset="0"/>
                          </a:rPr>
                        </m:ctrlPr>
                      </m:fPr>
                      <m:num>
                        <m:r>
                          <a:rPr lang="en-US" sz="2800" i="1">
                            <a:latin typeface="Cambria Math" charset="0"/>
                          </a:rPr>
                          <m:t>𝑑𝑝</m:t>
                        </m:r>
                      </m:num>
                      <m:den>
                        <m:r>
                          <a:rPr lang="en-US" sz="2800" i="1">
                            <a:latin typeface="Cambria Math" charset="0"/>
                          </a:rPr>
                          <m:t>𝑑𝑡</m:t>
                        </m:r>
                      </m:den>
                    </m:f>
                  </m:oMath>
                </a14:m>
                <a:r>
                  <a:rPr lang="en-US" sz="2800" dirty="0" smtClean="0"/>
                  <a:t>, where p is defined as the average pressure in a 9º by 9º box centered around the cyclone.</a:t>
                </a:r>
              </a:p>
              <a:p>
                <a:r>
                  <a:rPr lang="en-US" sz="2800" dirty="0" smtClean="0"/>
                  <a:t>Generate “optimal” perturbations which will be imposed upon the analysis state.</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888554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Autofit/>
              </a:bodyPr>
              <a:lstStyle/>
              <a:p>
                <a:r>
                  <a:rPr lang="en-US" sz="2800" dirty="0" smtClean="0"/>
                  <a:t>Run non-linear </a:t>
                </a:r>
                <a:r>
                  <a:rPr lang="en-US" dirty="0"/>
                  <a:t>model (NASA GEOS-5) </a:t>
                </a:r>
                <a:r>
                  <a:rPr lang="en-US" sz="2800" dirty="0" smtClean="0"/>
                  <a:t>forward to define control simulation.</a:t>
                </a:r>
                <a:r>
                  <a:rPr lang="en-US" sz="2800" dirty="0">
                    <a:ea typeface="Cambria Math" charset="0"/>
                    <a:cs typeface="Cambria Math" charset="0"/>
                  </a:rPr>
                  <a:t> </a:t>
                </a:r>
                <a:endParaRPr lang="en-US" sz="2800" dirty="0" smtClean="0"/>
              </a:p>
              <a:p>
                <a:r>
                  <a:rPr lang="en-US" sz="2800" dirty="0" smtClean="0"/>
                  <a:t>Create adjoint-derived sensitivities for </a:t>
                </a:r>
                <a:r>
                  <a:rPr lang="en-US" sz="2800" i="1" dirty="0"/>
                  <a:t>R</a:t>
                </a:r>
                <a:r>
                  <a:rPr lang="en-US" sz="2800" dirty="0"/>
                  <a:t> </a:t>
                </a:r>
                <a:r>
                  <a:rPr lang="en-US" sz="2800" dirty="0" smtClean="0"/>
                  <a:t>= </a:t>
                </a:r>
                <a14:m>
                  <m:oMath xmlns:m="http://schemas.openxmlformats.org/officeDocument/2006/math">
                    <m:f>
                      <m:fPr>
                        <m:ctrlPr>
                          <a:rPr lang="en-US" sz="2800" i="1">
                            <a:latin typeface="Cambria Math" charset="0"/>
                          </a:rPr>
                        </m:ctrlPr>
                      </m:fPr>
                      <m:num>
                        <m:r>
                          <a:rPr lang="en-US" sz="2800" i="1">
                            <a:latin typeface="Cambria Math" charset="0"/>
                          </a:rPr>
                          <m:t>𝑑𝑝</m:t>
                        </m:r>
                      </m:num>
                      <m:den>
                        <m:r>
                          <a:rPr lang="en-US" sz="2800" i="1">
                            <a:latin typeface="Cambria Math" charset="0"/>
                          </a:rPr>
                          <m:t>𝑑𝑡</m:t>
                        </m:r>
                      </m:den>
                    </m:f>
                  </m:oMath>
                </a14:m>
                <a:r>
                  <a:rPr lang="en-US" sz="2800" dirty="0" smtClean="0"/>
                  <a:t>, where p is defined as the average pressure in a 9º by 9º box centered around the cyclone.</a:t>
                </a:r>
              </a:p>
              <a:p>
                <a:r>
                  <a:rPr lang="en-US" sz="2800" dirty="0" smtClean="0"/>
                  <a:t>Generate “optimal” perturbations which will be imposed upon the analysis state.</a:t>
                </a:r>
              </a:p>
              <a:p>
                <a:r>
                  <a:rPr lang="en-US" sz="2800" dirty="0" smtClean="0"/>
                  <a:t>Run perturbed non-linear model forward.</a:t>
                </a:r>
                <a:endParaRPr lang="en-US" sz="2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797160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0995" y="0"/>
            <a:ext cx="9150010" cy="6862507"/>
          </a:xfrm>
          <a:prstGeom prst="rect">
            <a:avLst/>
          </a:prstGeom>
        </p:spPr>
      </p:pic>
    </p:spTree>
    <p:extLst>
      <p:ext uri="{BB962C8B-B14F-4D97-AF65-F5344CB8AC3E}">
        <p14:creationId xmlns:p14="http://schemas.microsoft.com/office/powerpoint/2010/main" val="686361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3639" y="1037095"/>
            <a:ext cx="9404723" cy="1400530"/>
          </a:xfrm>
        </p:spPr>
        <p:txBody>
          <a:bodyPr/>
          <a:lstStyle/>
          <a:p>
            <a:pPr algn="ctr"/>
            <a:r>
              <a:rPr lang="en-US" sz="7200" dirty="0" smtClean="0"/>
              <a:t>How can we do better?</a:t>
            </a:r>
            <a:endParaRPr lang="en-US" sz="7200" dirty="0"/>
          </a:p>
        </p:txBody>
      </p:sp>
      <p:sp>
        <p:nvSpPr>
          <p:cNvPr id="3" name="Rectangle 2"/>
          <p:cNvSpPr/>
          <p:nvPr/>
        </p:nvSpPr>
        <p:spPr>
          <a:xfrm>
            <a:off x="2505113" y="3896975"/>
            <a:ext cx="7181774" cy="923330"/>
          </a:xfrm>
          <a:prstGeom prst="rect">
            <a:avLst/>
          </a:prstGeom>
          <a:noFill/>
        </p:spPr>
        <p:txBody>
          <a:bodyPr wrap="none" lIns="91440" tIns="45720" rIns="91440" bIns="45720">
            <a:spAutoFit/>
          </a:bodyPr>
          <a:lstStyle/>
          <a:p>
            <a:pPr algn="ctr"/>
            <a:r>
              <a:rPr lang="en-US" sz="5400" b="1" cap="none" spc="0"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MULTIPLE ITERATIONS!</a:t>
            </a:r>
            <a:endPar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extLst>
      <p:ext uri="{BB962C8B-B14F-4D97-AF65-F5344CB8AC3E}">
        <p14:creationId xmlns:p14="http://schemas.microsoft.com/office/powerpoint/2010/main" val="1341979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Iterative Technique</a:t>
            </a:r>
            <a:endParaRPr lang="en-US" dirty="0"/>
          </a:p>
        </p:txBody>
      </p:sp>
      <p:sp>
        <p:nvSpPr>
          <p:cNvPr id="3" name="Content Placeholder 2"/>
          <p:cNvSpPr>
            <a:spLocks noGrp="1"/>
          </p:cNvSpPr>
          <p:nvPr>
            <p:ph idx="1"/>
          </p:nvPr>
        </p:nvSpPr>
        <p:spPr/>
        <p:txBody>
          <a:bodyPr/>
          <a:lstStyle/>
          <a:p>
            <a:r>
              <a:rPr lang="en-US" dirty="0" smtClean="0"/>
              <a:t>Compose a ”quasi-optimal perturbation” by adding successively derived optimal perturbations from iterative forward/adjoint integrations: </a:t>
            </a:r>
            <a:r>
              <a:rPr lang="en-US" b="1" dirty="0" err="1" smtClean="0"/>
              <a:t>x’</a:t>
            </a:r>
            <a:r>
              <a:rPr lang="en-US" b="1" baseline="-25000" dirty="0" err="1" smtClean="0"/>
              <a:t>tot</a:t>
            </a:r>
            <a:r>
              <a:rPr lang="en-US" b="1" dirty="0" smtClean="0"/>
              <a:t> = x’</a:t>
            </a:r>
            <a:r>
              <a:rPr lang="en-US" b="1" baseline="-25000" dirty="0" smtClean="0"/>
              <a:t>1 </a:t>
            </a:r>
            <a:r>
              <a:rPr lang="en-US" b="1" dirty="0" smtClean="0"/>
              <a:t>+ x’</a:t>
            </a:r>
            <a:r>
              <a:rPr lang="en-US" b="1" baseline="-25000" dirty="0" smtClean="0"/>
              <a:t>2</a:t>
            </a:r>
            <a:r>
              <a:rPr lang="en-US" b="1" dirty="0" smtClean="0"/>
              <a:t> + </a:t>
            </a:r>
            <a:r>
              <a:rPr lang="is-IS" b="1" dirty="0" smtClean="0"/>
              <a:t>… + x’</a:t>
            </a:r>
            <a:r>
              <a:rPr lang="is-IS" b="1" baseline="-25000" dirty="0" smtClean="0"/>
              <a:t>n</a:t>
            </a:r>
            <a:endParaRPr lang="en-US" dirty="0" smtClean="0"/>
          </a:p>
          <a:p>
            <a:endParaRPr lang="en-US" dirty="0"/>
          </a:p>
        </p:txBody>
      </p:sp>
    </p:spTree>
    <p:extLst>
      <p:ext uri="{BB962C8B-B14F-4D97-AF65-F5344CB8AC3E}">
        <p14:creationId xmlns:p14="http://schemas.microsoft.com/office/powerpoint/2010/main" val="11089425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6" name="Content Placeholder 7"/>
              <p:cNvSpPr>
                <a:spLocks noGrp="1"/>
              </p:cNvSpPr>
              <p:nvPr>
                <p:ph idx="1"/>
              </p:nvPr>
            </p:nvSpPr>
            <p:spPr>
              <a:xfrm>
                <a:off x="576150" y="4350785"/>
                <a:ext cx="4925018" cy="2136206"/>
              </a:xfrm>
            </p:spPr>
            <p:txBody>
              <a:bodyPr>
                <a:normAutofit/>
              </a:bodyPr>
              <a:lstStyle/>
              <a:p>
                <a:endParaRPr lang="en-US" sz="1800" i="1" dirty="0" smtClean="0"/>
              </a:p>
              <a:p>
                <a:endParaRPr lang="en-US" sz="1800" i="1" dirty="0"/>
              </a:p>
              <a:p>
                <a:pPr marL="0" indent="0">
                  <a:buNone/>
                </a:pPr>
                <a14:m>
                  <m:oMathPara xmlns:m="http://schemas.openxmlformats.org/officeDocument/2006/math">
                    <m:oMathParaPr>
                      <m:jc m:val="center"/>
                    </m:oMathParaPr>
                    <m:oMath xmlns:m="http://schemas.openxmlformats.org/officeDocument/2006/math">
                      <m:sSub>
                        <m:sSubPr>
                          <m:ctrlPr>
                            <a:rPr lang="en-US" sz="4000" b="1" i="1" smtClean="0">
                              <a:latin typeface="Cambria Math" charset="0"/>
                            </a:rPr>
                          </m:ctrlPr>
                        </m:sSubPr>
                        <m:e>
                          <m:r>
                            <a:rPr lang="en-US" sz="4000" b="1" i="1" smtClean="0">
                              <a:latin typeface="Cambria Math" charset="0"/>
                            </a:rPr>
                            <m:t>𝑹</m:t>
                          </m:r>
                        </m:e>
                        <m:sub>
                          <m:r>
                            <a:rPr lang="en-US" sz="4000" b="1" i="0" smtClean="0">
                              <a:latin typeface="Cambria Math" charset="0"/>
                            </a:rPr>
                            <m:t>𝟏</m:t>
                          </m:r>
                        </m:sub>
                      </m:sSub>
                      <m:r>
                        <a:rPr lang="en-US" sz="4000" b="1" i="1" smtClean="0">
                          <a:latin typeface="Cambria Math" charset="0"/>
                        </a:rPr>
                        <m:t>=−</m:t>
                      </m:r>
                      <m:sSub>
                        <m:sSubPr>
                          <m:ctrlPr>
                            <a:rPr lang="en-US" sz="4000" b="1" i="1" smtClean="0">
                              <a:latin typeface="Cambria Math" charset="0"/>
                            </a:rPr>
                          </m:ctrlPr>
                        </m:sSubPr>
                        <m:e>
                          <m:d>
                            <m:dPr>
                              <m:begChr m:val=""/>
                              <m:endChr m:val="|"/>
                              <m:ctrlPr>
                                <a:rPr lang="hr-HR" sz="4000" b="1" i="1">
                                  <a:latin typeface="Cambria Math" charset="0"/>
                                </a:rPr>
                              </m:ctrlPr>
                            </m:dPr>
                            <m:e>
                              <m:acc>
                                <m:accPr>
                                  <m:chr m:val="̅"/>
                                  <m:ctrlPr>
                                    <a:rPr lang="hr-HR" sz="4000" b="1" i="1" smtClean="0">
                                      <a:latin typeface="Cambria Math" charset="0"/>
                                    </a:rPr>
                                  </m:ctrlPr>
                                </m:accPr>
                                <m:e>
                                  <m:sSub>
                                    <m:sSubPr>
                                      <m:ctrlPr>
                                        <a:rPr lang="en-US" sz="4000" b="1" i="1">
                                          <a:latin typeface="Cambria Math" charset="0"/>
                                        </a:rPr>
                                      </m:ctrlPr>
                                    </m:sSubPr>
                                    <m:e>
                                      <m:r>
                                        <a:rPr lang="en-US" sz="4000" b="1" i="1">
                                          <a:latin typeface="Cambria Math" charset="0"/>
                                        </a:rPr>
                                        <m:t>𝑷</m:t>
                                      </m:r>
                                    </m:e>
                                    <m:sub>
                                      <m:r>
                                        <a:rPr lang="en-US" sz="4000" b="1" i="1">
                                          <a:latin typeface="Cambria Math" charset="0"/>
                                        </a:rPr>
                                        <m:t>𝒔</m:t>
                                      </m:r>
                                    </m:sub>
                                  </m:sSub>
                                </m:e>
                              </m:acc>
                            </m:e>
                          </m:d>
                        </m:e>
                        <m:sub>
                          <m:r>
                            <a:rPr lang="en-US" sz="4000" b="1" i="1" smtClean="0">
                              <a:latin typeface="Cambria Math" charset="0"/>
                              <a:ea typeface="Cambria Math" charset="0"/>
                              <a:cs typeface="Cambria Math" charset="0"/>
                            </a:rPr>
                            <m:t>𝑫</m:t>
                          </m:r>
                        </m:sub>
                      </m:sSub>
                    </m:oMath>
                  </m:oMathPara>
                </a14:m>
                <a:endParaRPr lang="en-US" sz="4000" b="1" i="1" dirty="0" smtClean="0"/>
              </a:p>
              <a:p>
                <a:endParaRPr lang="en-US" sz="1800" i="1" dirty="0" smtClean="0"/>
              </a:p>
              <a:p>
                <a:pPr marL="0" indent="0" algn="ctr">
                  <a:buNone/>
                </a:pPr>
                <a:endParaRPr lang="en-US" dirty="0" smtClean="0"/>
              </a:p>
              <a:p>
                <a:endParaRPr lang="en-US" dirty="0" smtClean="0"/>
              </a:p>
              <a:p>
                <a:endParaRPr lang="en-US" sz="1800" dirty="0" smtClean="0"/>
              </a:p>
              <a:p>
                <a:endParaRPr lang="en-US" sz="1800" dirty="0"/>
              </a:p>
              <a:p>
                <a:endParaRPr lang="en-US" dirty="0" smtClean="0"/>
              </a:p>
            </p:txBody>
          </p:sp>
        </mc:Choice>
        <mc:Fallback xmlns="">
          <p:sp>
            <p:nvSpPr>
              <p:cNvPr id="16" name="Content Placeholder 7"/>
              <p:cNvSpPr>
                <a:spLocks noGrp="1" noRot="1" noChangeAspect="1" noMove="1" noResize="1" noEditPoints="1" noAdjustHandles="1" noChangeArrowheads="1" noChangeShapeType="1" noTextEdit="1"/>
              </p:cNvSpPr>
              <p:nvPr>
                <p:ph idx="1"/>
              </p:nvPr>
            </p:nvSpPr>
            <p:spPr>
              <a:xfrm>
                <a:off x="576150" y="4350785"/>
                <a:ext cx="4925018" cy="2136206"/>
              </a:xfrm>
              <a:blipFill rotWithShape="0">
                <a:blip r:embed="rId4"/>
                <a:stretch>
                  <a:fillRect/>
                </a:stretch>
              </a:blipFill>
            </p:spPr>
            <p:txBody>
              <a:bodyPr/>
              <a:lstStyle/>
              <a:p>
                <a:r>
                  <a:rPr lang="en-US">
                    <a:noFill/>
                  </a:rPr>
                  <a:t> </a:t>
                </a:r>
              </a:p>
            </p:txBody>
          </p:sp>
        </mc:Fallback>
      </mc:AlternateContent>
      <p:sp>
        <p:nvSpPr>
          <p:cNvPr id="3" name="Slide Number Placeholder 2"/>
          <p:cNvSpPr>
            <a:spLocks noGrp="1"/>
          </p:cNvSpPr>
          <p:nvPr>
            <p:ph type="sldNum" sz="quarter" idx="12"/>
          </p:nvPr>
        </p:nvSpPr>
        <p:spPr/>
        <p:txBody>
          <a:bodyPr/>
          <a:lstStyle/>
          <a:p>
            <a:fld id="{678C0985-A7EC-1447-A4B9-CE456A7B6E42}" type="slidenum">
              <a:rPr lang="en-US" smtClean="0"/>
              <a:t>2</a:t>
            </a:fld>
            <a:endParaRPr lang="en-US"/>
          </a:p>
        </p:txBody>
      </p:sp>
      <p:sp>
        <p:nvSpPr>
          <p:cNvPr id="2" name="TextBox 1"/>
          <p:cNvSpPr txBox="1"/>
          <p:nvPr/>
        </p:nvSpPr>
        <p:spPr>
          <a:xfrm>
            <a:off x="7315200" y="2260600"/>
            <a:ext cx="184731" cy="369332"/>
          </a:xfrm>
          <a:prstGeom prst="rect">
            <a:avLst/>
          </a:prstGeom>
          <a:noFill/>
        </p:spPr>
        <p:txBody>
          <a:bodyPr wrap="none" rtlCol="0">
            <a:spAutoFit/>
          </a:bodyPr>
          <a:lstStyle/>
          <a:p>
            <a:endParaRPr lang="en-US" dirty="0"/>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15592" t="21828" r="20867" b="8141"/>
          <a:stretch/>
        </p:blipFill>
        <p:spPr>
          <a:xfrm>
            <a:off x="6464595" y="914400"/>
            <a:ext cx="5268966" cy="5807075"/>
          </a:xfrm>
          <a:prstGeom prst="rect">
            <a:avLst/>
          </a:prstGeom>
          <a:solidFill>
            <a:schemeClr val="bg1"/>
          </a:solidFill>
        </p:spPr>
      </p:pic>
      <p:sp>
        <p:nvSpPr>
          <p:cNvPr id="13" name="Content Placeholder 7"/>
          <p:cNvSpPr txBox="1">
            <a:spLocks/>
          </p:cNvSpPr>
          <p:nvPr/>
        </p:nvSpPr>
        <p:spPr>
          <a:xfrm>
            <a:off x="406030" y="1223682"/>
            <a:ext cx="4842724" cy="519056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r>
              <a:rPr lang="en-US" b="1" dirty="0" smtClean="0">
                <a:solidFill>
                  <a:schemeClr val="accent1">
                    <a:lumMod val="60000"/>
                    <a:lumOff val="40000"/>
                  </a:schemeClr>
                </a:solidFill>
              </a:rPr>
              <a:t>A response function can be defined as some aspect of the model state that we are interested in, and implies the question, ‘how will this aspect of interest change under the influence of perturbations to the initial state?’. </a:t>
            </a:r>
          </a:p>
          <a:p>
            <a:r>
              <a:rPr lang="en-US" b="1" dirty="0" smtClean="0">
                <a:solidFill>
                  <a:schemeClr val="accent1">
                    <a:lumMod val="60000"/>
                    <a:lumOff val="40000"/>
                  </a:schemeClr>
                </a:solidFill>
              </a:rPr>
              <a:t>In previous studies, an average surface pressure within a box surrounding a cyclone response function has been considered, and can be expressed as:</a:t>
            </a:r>
          </a:p>
          <a:p>
            <a:endParaRPr lang="en-US" b="1" dirty="0">
              <a:solidFill>
                <a:schemeClr val="accent1">
                  <a:lumMod val="60000"/>
                  <a:lumOff val="40000"/>
                </a:schemeClr>
              </a:solidFill>
            </a:endParaRPr>
          </a:p>
        </p:txBody>
      </p:sp>
      <p:sp>
        <p:nvSpPr>
          <p:cNvPr id="11" name="Title 1"/>
          <p:cNvSpPr txBox="1">
            <a:spLocks/>
          </p:cNvSpPr>
          <p:nvPr/>
        </p:nvSpPr>
        <p:spPr>
          <a:xfrm>
            <a:off x="1981200" y="7938"/>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dirty="0" smtClean="0"/>
              <a:t>Response Functions</a:t>
            </a:r>
            <a:endParaRPr lang="en-US" dirty="0"/>
          </a:p>
        </p:txBody>
      </p:sp>
      <p:sp>
        <p:nvSpPr>
          <p:cNvPr id="7" name="TextBox 6"/>
          <p:cNvSpPr txBox="1"/>
          <p:nvPr/>
        </p:nvSpPr>
        <p:spPr>
          <a:xfrm>
            <a:off x="10121026" y="4097545"/>
            <a:ext cx="365902" cy="769441"/>
          </a:xfrm>
          <a:prstGeom prst="rect">
            <a:avLst/>
          </a:prstGeom>
          <a:noFill/>
        </p:spPr>
        <p:txBody>
          <a:bodyPr wrap="square" rtlCol="0">
            <a:spAutoFit/>
          </a:bodyPr>
          <a:lstStyle/>
          <a:p>
            <a:r>
              <a:rPr lang="en-US" sz="4400" b="1" dirty="0" smtClean="0">
                <a:ln>
                  <a:solidFill>
                    <a:sysClr val="windowText" lastClr="000000"/>
                  </a:solidFill>
                </a:ln>
                <a:solidFill>
                  <a:schemeClr val="accent2">
                    <a:lumMod val="50000"/>
                  </a:schemeClr>
                </a:solidFill>
              </a:rPr>
              <a:t>D</a:t>
            </a:r>
            <a:endParaRPr lang="en-US" sz="4400" b="1" dirty="0">
              <a:ln>
                <a:solidFill>
                  <a:sysClr val="windowText" lastClr="000000"/>
                </a:solidFill>
              </a:ln>
              <a:solidFill>
                <a:schemeClr val="accent2">
                  <a:lumMod val="50000"/>
                </a:schemeClr>
              </a:solidFill>
            </a:endParaRPr>
          </a:p>
        </p:txBody>
      </p:sp>
      <p:sp>
        <p:nvSpPr>
          <p:cNvPr id="18" name="Frame 17"/>
          <p:cNvSpPr/>
          <p:nvPr/>
        </p:nvSpPr>
        <p:spPr>
          <a:xfrm>
            <a:off x="9210904" y="2828924"/>
            <a:ext cx="1318888" cy="1318140"/>
          </a:xfrm>
          <a:prstGeom prst="frame">
            <a:avLst>
              <a:gd name="adj1" fmla="val 5660"/>
            </a:avLst>
          </a:prstGeom>
          <a:solidFill>
            <a:schemeClr val="accent2">
              <a:lumMod val="50000"/>
            </a:schemeClr>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955269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Iterative Technique</a:t>
            </a:r>
            <a:endParaRPr lang="en-US" dirty="0"/>
          </a:p>
        </p:txBody>
      </p:sp>
      <p:sp>
        <p:nvSpPr>
          <p:cNvPr id="3" name="Content Placeholder 2"/>
          <p:cNvSpPr>
            <a:spLocks noGrp="1"/>
          </p:cNvSpPr>
          <p:nvPr>
            <p:ph idx="1"/>
          </p:nvPr>
        </p:nvSpPr>
        <p:spPr/>
        <p:txBody>
          <a:bodyPr/>
          <a:lstStyle/>
          <a:p>
            <a:r>
              <a:rPr lang="en-US" dirty="0" smtClean="0"/>
              <a:t>Compose a ”quasi-optimal perturbation” by adding successively derived optimal perturbations from iterative forward/adjoint integrations: </a:t>
            </a:r>
            <a:r>
              <a:rPr lang="en-US" b="1" dirty="0" err="1" smtClean="0"/>
              <a:t>x’</a:t>
            </a:r>
            <a:r>
              <a:rPr lang="en-US" b="1" baseline="-25000" dirty="0" err="1" smtClean="0"/>
              <a:t>tot</a:t>
            </a:r>
            <a:r>
              <a:rPr lang="en-US" b="1" dirty="0" smtClean="0"/>
              <a:t> = x’</a:t>
            </a:r>
            <a:r>
              <a:rPr lang="en-US" b="1" baseline="-25000" dirty="0" smtClean="0"/>
              <a:t>1 </a:t>
            </a:r>
            <a:r>
              <a:rPr lang="en-US" b="1" dirty="0" smtClean="0"/>
              <a:t>+ x’</a:t>
            </a:r>
            <a:r>
              <a:rPr lang="en-US" b="1" baseline="-25000" dirty="0" smtClean="0"/>
              <a:t>2</a:t>
            </a:r>
            <a:r>
              <a:rPr lang="en-US" b="1" dirty="0" smtClean="0"/>
              <a:t> + </a:t>
            </a:r>
            <a:r>
              <a:rPr lang="is-IS" b="1" dirty="0" smtClean="0"/>
              <a:t>… + x’</a:t>
            </a:r>
            <a:r>
              <a:rPr lang="is-IS" b="1" baseline="-25000" dirty="0" smtClean="0"/>
              <a:t>n</a:t>
            </a:r>
            <a:endParaRPr lang="en-US" dirty="0" smtClean="0"/>
          </a:p>
          <a:p>
            <a:pPr lvl="1"/>
            <a:r>
              <a:rPr lang="en-US" dirty="0" smtClean="0"/>
              <a:t>This method helps relax the constraints of the tangent linear assumption.</a:t>
            </a:r>
          </a:p>
          <a:p>
            <a:endParaRPr lang="en-US" dirty="0"/>
          </a:p>
        </p:txBody>
      </p:sp>
    </p:spTree>
    <p:extLst>
      <p:ext uri="{BB962C8B-B14F-4D97-AF65-F5344CB8AC3E}">
        <p14:creationId xmlns:p14="http://schemas.microsoft.com/office/powerpoint/2010/main" val="9442618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Iterative Technique</a:t>
            </a:r>
            <a:endParaRPr lang="en-US" dirty="0"/>
          </a:p>
        </p:txBody>
      </p:sp>
      <p:sp>
        <p:nvSpPr>
          <p:cNvPr id="3" name="Content Placeholder 2"/>
          <p:cNvSpPr>
            <a:spLocks noGrp="1"/>
          </p:cNvSpPr>
          <p:nvPr>
            <p:ph idx="1"/>
          </p:nvPr>
        </p:nvSpPr>
        <p:spPr/>
        <p:txBody>
          <a:bodyPr/>
          <a:lstStyle/>
          <a:p>
            <a:r>
              <a:rPr lang="en-US" dirty="0" smtClean="0"/>
              <a:t>Compose a ”quasi-optimal perturbation” by adding successively derived optimal perturbations from iterative forward/adjoint integrations: </a:t>
            </a:r>
            <a:r>
              <a:rPr lang="en-US" b="1" dirty="0" err="1" smtClean="0"/>
              <a:t>x’</a:t>
            </a:r>
            <a:r>
              <a:rPr lang="en-US" b="1" baseline="-25000" dirty="0" err="1" smtClean="0"/>
              <a:t>tot</a:t>
            </a:r>
            <a:r>
              <a:rPr lang="en-US" b="1" dirty="0" smtClean="0"/>
              <a:t> = x’</a:t>
            </a:r>
            <a:r>
              <a:rPr lang="en-US" b="1" baseline="-25000" dirty="0" smtClean="0"/>
              <a:t>1 </a:t>
            </a:r>
            <a:r>
              <a:rPr lang="en-US" b="1" dirty="0" smtClean="0"/>
              <a:t>+ x’</a:t>
            </a:r>
            <a:r>
              <a:rPr lang="en-US" b="1" baseline="-25000" dirty="0" smtClean="0"/>
              <a:t>2</a:t>
            </a:r>
            <a:r>
              <a:rPr lang="en-US" b="1" dirty="0" smtClean="0"/>
              <a:t> + </a:t>
            </a:r>
            <a:r>
              <a:rPr lang="is-IS" b="1" dirty="0" smtClean="0"/>
              <a:t>… + x’</a:t>
            </a:r>
            <a:r>
              <a:rPr lang="is-IS" b="1" baseline="-25000" dirty="0" smtClean="0"/>
              <a:t>n</a:t>
            </a:r>
            <a:endParaRPr lang="en-US" dirty="0" smtClean="0"/>
          </a:p>
          <a:p>
            <a:pPr lvl="1"/>
            <a:r>
              <a:rPr lang="en-US" dirty="0" smtClean="0"/>
              <a:t>This method helps relax the constraints of the tangent linear assumption.</a:t>
            </a:r>
          </a:p>
          <a:p>
            <a:pPr lvl="1"/>
            <a:r>
              <a:rPr lang="en-US" dirty="0" smtClean="0"/>
              <a:t>Similar to method used within incremental 4DVAR.</a:t>
            </a:r>
          </a:p>
          <a:p>
            <a:endParaRPr lang="en-US" dirty="0"/>
          </a:p>
        </p:txBody>
      </p:sp>
    </p:spTree>
    <p:extLst>
      <p:ext uri="{BB962C8B-B14F-4D97-AF65-F5344CB8AC3E}">
        <p14:creationId xmlns:p14="http://schemas.microsoft.com/office/powerpoint/2010/main" val="3050473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Iterative Technique</a:t>
            </a:r>
            <a:endParaRPr lang="en-US" dirty="0"/>
          </a:p>
        </p:txBody>
      </p:sp>
      <p:sp>
        <p:nvSpPr>
          <p:cNvPr id="3" name="Content Placeholder 2"/>
          <p:cNvSpPr>
            <a:spLocks noGrp="1"/>
          </p:cNvSpPr>
          <p:nvPr>
            <p:ph idx="1"/>
          </p:nvPr>
        </p:nvSpPr>
        <p:spPr>
          <a:xfrm>
            <a:off x="1120000" y="1825624"/>
            <a:ext cx="10233800" cy="5032375"/>
          </a:xfrm>
        </p:spPr>
        <p:txBody>
          <a:bodyPr>
            <a:normAutofit/>
          </a:bodyPr>
          <a:lstStyle/>
          <a:p>
            <a:r>
              <a:rPr lang="en-US" dirty="0" smtClean="0"/>
              <a:t>Compose a ”quasi-optimal perturbation” by adding successively derived optimal perturbations from iterative forward/adjoint integrations: </a:t>
            </a:r>
            <a:r>
              <a:rPr lang="en-US" b="1" dirty="0" err="1" smtClean="0"/>
              <a:t>x’</a:t>
            </a:r>
            <a:r>
              <a:rPr lang="en-US" b="1" baseline="-25000" dirty="0" err="1" smtClean="0"/>
              <a:t>tot</a:t>
            </a:r>
            <a:r>
              <a:rPr lang="en-US" b="1" dirty="0" smtClean="0"/>
              <a:t> = x’</a:t>
            </a:r>
            <a:r>
              <a:rPr lang="en-US" b="1" baseline="-25000" dirty="0" smtClean="0"/>
              <a:t>1 </a:t>
            </a:r>
            <a:r>
              <a:rPr lang="en-US" b="1" dirty="0" smtClean="0"/>
              <a:t>+ x’</a:t>
            </a:r>
            <a:r>
              <a:rPr lang="en-US" b="1" baseline="-25000" dirty="0" smtClean="0"/>
              <a:t>2</a:t>
            </a:r>
            <a:r>
              <a:rPr lang="en-US" b="1" dirty="0" smtClean="0"/>
              <a:t> + </a:t>
            </a:r>
            <a:r>
              <a:rPr lang="is-IS" b="1" dirty="0" smtClean="0"/>
              <a:t>… + x’</a:t>
            </a:r>
            <a:r>
              <a:rPr lang="is-IS" b="1" baseline="-25000" dirty="0" smtClean="0"/>
              <a:t>n</a:t>
            </a:r>
            <a:endParaRPr lang="en-US" dirty="0" smtClean="0"/>
          </a:p>
          <a:p>
            <a:pPr lvl="1"/>
            <a:r>
              <a:rPr lang="en-US" dirty="0" smtClean="0"/>
              <a:t>This method helps relax the constraints of the tangent linear assumption.</a:t>
            </a:r>
          </a:p>
          <a:p>
            <a:pPr lvl="1"/>
            <a:r>
              <a:rPr lang="en-US" dirty="0" smtClean="0"/>
              <a:t>Similar to method used </a:t>
            </a:r>
            <a:r>
              <a:rPr lang="en-US" dirty="0"/>
              <a:t>within incremental </a:t>
            </a:r>
            <a:r>
              <a:rPr lang="en-US" dirty="0" smtClean="0"/>
              <a:t>4DVAR.</a:t>
            </a:r>
          </a:p>
          <a:p>
            <a:pPr lvl="1"/>
            <a:r>
              <a:rPr lang="en-US" dirty="0" smtClean="0"/>
              <a:t>Our technique uses multiple “outer loops” and “inner loops”, where the outer loop stops upon violating semi-arbitrary linearity criterion (as in the following figures, </a:t>
            </a:r>
            <a:r>
              <a:rPr lang="en-US" dirty="0" err="1" smtClean="0"/>
              <a:t>Tremolet</a:t>
            </a:r>
            <a:r>
              <a:rPr lang="en-US" dirty="0" smtClean="0"/>
              <a:t> 2007; Courtier et al. 1994)</a:t>
            </a:r>
          </a:p>
          <a:p>
            <a:endParaRPr lang="en-US" dirty="0"/>
          </a:p>
        </p:txBody>
      </p:sp>
    </p:spTree>
    <p:extLst>
      <p:ext uri="{BB962C8B-B14F-4D97-AF65-F5344CB8AC3E}">
        <p14:creationId xmlns:p14="http://schemas.microsoft.com/office/powerpoint/2010/main" val="21318555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386576" y="140434"/>
            <a:ext cx="12911912" cy="20210407"/>
            <a:chOff x="386576" y="287393"/>
            <a:chExt cx="12911912" cy="20210407"/>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576" y="287393"/>
              <a:ext cx="11418849" cy="6261950"/>
            </a:xfrm>
            <a:prstGeom prst="rect">
              <a:avLst/>
            </a:prstGeom>
          </p:spPr>
        </p:pic>
        <p:sp>
          <p:nvSpPr>
            <p:cNvPr id="4" name="Rectangle 3"/>
            <p:cNvSpPr/>
            <p:nvPr/>
          </p:nvSpPr>
          <p:spPr>
            <a:xfrm>
              <a:off x="2950645" y="915466"/>
              <a:ext cx="513052" cy="553998"/>
            </a:xfrm>
            <a:prstGeom prst="rect">
              <a:avLst/>
            </a:prstGeom>
          </p:spPr>
          <p:txBody>
            <a:bodyPr wrap="square">
              <a:spAutoFit/>
            </a:bodyPr>
            <a:lstStyle/>
            <a:p>
              <a:pPr algn="ctr">
                <a:spcBef>
                  <a:spcPct val="0"/>
                </a:spcBef>
              </a:pPr>
              <a:r>
                <a:rPr lang="en-US" altLang="en-US" sz="3000" b="1" dirty="0" smtClean="0">
                  <a:solidFill>
                    <a:srgbClr val="000000"/>
                  </a:solidFill>
                  <a:latin typeface="Cambria Math" charset="0"/>
                  <a:ea typeface="Cambria Math" charset="0"/>
                  <a:cs typeface="Cambria Math" charset="0"/>
                </a:rPr>
                <a:t>x</a:t>
              </a:r>
              <a:r>
                <a:rPr lang="en-US" altLang="en-US" sz="3000" baseline="-25000" dirty="0" smtClean="0">
                  <a:solidFill>
                    <a:srgbClr val="000000"/>
                  </a:solidFill>
                  <a:latin typeface="Cambria Math" charset="0"/>
                  <a:ea typeface="Cambria Math" charset="0"/>
                  <a:cs typeface="Cambria Math" charset="0"/>
                </a:rPr>
                <a:t>0</a:t>
              </a:r>
              <a:endParaRPr lang="en-US" altLang="en-US" sz="3000" dirty="0">
                <a:solidFill>
                  <a:srgbClr val="000000"/>
                </a:solidFill>
                <a:latin typeface="Cambria Math" charset="0"/>
                <a:ea typeface="Cambria Math" charset="0"/>
                <a:cs typeface="Cambria Math" charset="0"/>
              </a:endParaRPr>
            </a:p>
          </p:txBody>
        </p:sp>
        <p:sp>
          <p:nvSpPr>
            <p:cNvPr id="5" name="Rectangle 4"/>
            <p:cNvSpPr/>
            <p:nvPr/>
          </p:nvSpPr>
          <p:spPr>
            <a:xfrm>
              <a:off x="10016823" y="942000"/>
              <a:ext cx="447558" cy="553998"/>
            </a:xfrm>
            <a:prstGeom prst="rect">
              <a:avLst/>
            </a:prstGeom>
          </p:spPr>
          <p:txBody>
            <a:bodyPr wrap="none">
              <a:spAutoFit/>
            </a:bodyPr>
            <a:lstStyle/>
            <a:p>
              <a:r>
                <a:rPr lang="en-US" altLang="en-US" sz="3000" b="1" dirty="0" smtClean="0">
                  <a:solidFill>
                    <a:srgbClr val="000000"/>
                  </a:solidFill>
                  <a:latin typeface="Cambria Math" charset="0"/>
                  <a:ea typeface="Cambria Math" charset="0"/>
                  <a:cs typeface="Cambria Math" charset="0"/>
                </a:rPr>
                <a:t>x</a:t>
              </a:r>
              <a:r>
                <a:rPr lang="en-US" altLang="en-US" sz="3000" i="1" baseline="-25000" dirty="0">
                  <a:solidFill>
                    <a:srgbClr val="000000"/>
                  </a:solidFill>
                  <a:latin typeface="Cambria Math" charset="0"/>
                  <a:ea typeface="Cambria Math" charset="0"/>
                  <a:cs typeface="Cambria Math" charset="0"/>
                </a:rPr>
                <a:t>f</a:t>
              </a:r>
              <a:endParaRPr lang="en-US" sz="3000" i="1" dirty="0">
                <a:latin typeface="Cambria Math" charset="0"/>
                <a:ea typeface="Cambria Math" charset="0"/>
                <a:cs typeface="Cambria Math" charset="0"/>
              </a:endParaRPr>
            </a:p>
          </p:txBody>
        </p:sp>
        <p:sp>
          <p:nvSpPr>
            <p:cNvPr id="6" name="Rectangle 5"/>
            <p:cNvSpPr/>
            <p:nvPr/>
          </p:nvSpPr>
          <p:spPr>
            <a:xfrm>
              <a:off x="2746910" y="2664082"/>
              <a:ext cx="920522" cy="553998"/>
            </a:xfrm>
            <a:prstGeom prst="rect">
              <a:avLst/>
            </a:prstGeom>
          </p:spPr>
          <p:txBody>
            <a:bodyPr wrap="square">
              <a:spAutoFit/>
            </a:bodyPr>
            <a:lstStyle/>
            <a:p>
              <a:pPr algn="ctr">
                <a:spcBef>
                  <a:spcPct val="0"/>
                </a:spcBef>
              </a:pPr>
              <a:r>
                <a:rPr lang="en-US" altLang="en-US" sz="3000" b="1" dirty="0" smtClean="0">
                  <a:solidFill>
                    <a:srgbClr val="000000"/>
                  </a:solidFill>
                  <a:latin typeface="Cambria Math" charset="0"/>
                  <a:ea typeface="Cambria Math" charset="0"/>
                  <a:cs typeface="Cambria Math" charset="0"/>
                </a:rPr>
                <a:t>x'</a:t>
              </a:r>
              <a:r>
                <a:rPr lang="en-US" altLang="en-US" sz="3000" baseline="-25000" dirty="0" smtClean="0">
                  <a:solidFill>
                    <a:srgbClr val="000000"/>
                  </a:solidFill>
                  <a:latin typeface="Cambria Math" charset="0"/>
                  <a:ea typeface="Cambria Math" charset="0"/>
                  <a:cs typeface="Cambria Math" charset="0"/>
                </a:rPr>
                <a:t>0</a:t>
              </a:r>
              <a:endParaRPr lang="en-US" altLang="en-US" sz="3000" dirty="0">
                <a:solidFill>
                  <a:srgbClr val="000000"/>
                </a:solidFill>
                <a:latin typeface="Cambria Math" charset="0"/>
                <a:ea typeface="Cambria Math" charset="0"/>
                <a:cs typeface="Cambria Math" charset="0"/>
              </a:endParaRPr>
            </a:p>
          </p:txBody>
        </p:sp>
        <p:sp>
          <p:nvSpPr>
            <p:cNvPr id="7" name="Rectangle 6"/>
            <p:cNvSpPr/>
            <p:nvPr/>
          </p:nvSpPr>
          <p:spPr>
            <a:xfrm>
              <a:off x="9941512" y="2612959"/>
              <a:ext cx="538930" cy="553998"/>
            </a:xfrm>
            <a:prstGeom prst="rect">
              <a:avLst/>
            </a:prstGeom>
          </p:spPr>
          <p:txBody>
            <a:bodyPr wrap="none">
              <a:spAutoFit/>
            </a:bodyPr>
            <a:lstStyle/>
            <a:p>
              <a:pPr algn="ctr">
                <a:spcBef>
                  <a:spcPct val="0"/>
                </a:spcBef>
              </a:pPr>
              <a:r>
                <a:rPr lang="en-US" altLang="en-US" sz="3000" b="1" dirty="0" err="1" smtClean="0">
                  <a:solidFill>
                    <a:srgbClr val="000000"/>
                  </a:solidFill>
                  <a:latin typeface="Cambria Math" charset="0"/>
                  <a:ea typeface="Cambria Math" charset="0"/>
                  <a:cs typeface="Cambria Math" charset="0"/>
                </a:rPr>
                <a:t>x</a:t>
              </a:r>
              <a:r>
                <a:rPr lang="en-US" altLang="en-US" sz="3000" b="1" dirty="0" err="1">
                  <a:solidFill>
                    <a:srgbClr val="000000"/>
                  </a:solidFill>
                  <a:latin typeface="Cambria Math" charset="0"/>
                  <a:ea typeface="Cambria Math" charset="0"/>
                  <a:cs typeface="Cambria Math" charset="0"/>
                </a:rPr>
                <a:t>'</a:t>
              </a:r>
              <a:r>
                <a:rPr lang="en-US" altLang="en-US" sz="3000" i="1" baseline="-25000" dirty="0" err="1" smtClean="0">
                  <a:solidFill>
                    <a:srgbClr val="000000"/>
                  </a:solidFill>
                  <a:latin typeface="Cambria Math" charset="0"/>
                  <a:ea typeface="Cambria Math" charset="0"/>
                  <a:cs typeface="Cambria Math" charset="0"/>
                </a:rPr>
                <a:t>f</a:t>
              </a:r>
              <a:endParaRPr lang="en-US" altLang="en-US" sz="3000" dirty="0">
                <a:solidFill>
                  <a:srgbClr val="000000"/>
                </a:solidFill>
                <a:latin typeface="Cambria Math" charset="0"/>
                <a:ea typeface="Cambria Math" charset="0"/>
                <a:cs typeface="Cambria Math" charset="0"/>
              </a:endParaRPr>
            </a:p>
          </p:txBody>
        </p:sp>
        <mc:AlternateContent xmlns:mc="http://schemas.openxmlformats.org/markup-compatibility/2006" xmlns:a14="http://schemas.microsoft.com/office/drawing/2010/main">
          <mc:Choice Requires="a14">
            <p:graphicFrame>
              <p:nvGraphicFramePr>
                <p:cNvPr id="10" name="Object 2"/>
                <p:cNvGraphicFramePr>
                  <a:graphicFrameLocks noChangeAspect="1"/>
                </p:cNvGraphicFramePr>
                <p:nvPr>
                  <p:extLst>
                    <p:ext uri="{D42A27DB-BD31-4B8C-83A1-F6EECF244321}">
                      <p14:modId xmlns:p14="http://schemas.microsoft.com/office/powerpoint/2010/main" val="2017470261"/>
                    </p:ext>
                  </p:extLst>
                </p:nvPr>
              </p:nvGraphicFramePr>
              <p:xfrm>
                <a:off x="12649200" y="19659600"/>
                <a:ext cx="649288" cy="838200"/>
              </p:xfrm>
              <a:graphic>
                <a:graphicData uri="http://schemas.openxmlformats.org/presentationml/2006/ole">
                  <mc:AlternateContent>
                    <mc:Choice xmlns:v="urn:schemas-microsoft-com:vml" Requires="v">
                      <p:oleObj spid="_x0000_s1042" name="Equation" r:id="rId4" imgW="16457143" imgH="21257143" progId="Equation.3">
                        <p:embed/>
                      </p:oleObj>
                    </mc:Choice>
                    <mc:Fallback>
                      <p:oleObj name="Equation" r:id="rId4" imgW="16457143" imgH="21257143" progId="Equation.3">
                        <p:embed/>
                        <p:pic>
                          <p:nvPicPr>
                            <p:cNvPr id="0" name=""/>
                            <p:cNvPicPr>
                              <a:picLocks noChangeAspect="1" noChangeArrowheads="1"/>
                            </p:cNvPicPr>
                            <p:nvPr/>
                          </p:nvPicPr>
                          <p:blipFill>
                            <a:blip r:embed="rId5">
                              <a:extLst>
                                <a:ext uri="{28A0092B-C50C-407E-A947-70E740481C1C}">
                                  <a14:useLocalDpi val="0"/>
                                </a:ext>
                              </a:extLst>
                            </a:blip>
                            <a:srcRect/>
                            <a:stretch>
                              <a:fillRect/>
                            </a:stretch>
                          </p:blipFill>
                          <p:spPr bwMode="auto">
                            <a:xfrm>
                              <a:off x="12649200" y="19659600"/>
                              <a:ext cx="649288" cy="838200"/>
                            </a:xfrm>
                            <a:prstGeom prst="rect">
                              <a:avLst/>
                            </a:prstGeom>
                            <a:noFill/>
                            <a:ln>
                              <a:noFill/>
                            </a:ln>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Lst>
                          </p:spPr>
                        </p:pic>
                      </p:oleObj>
                    </mc:Fallback>
                  </mc:AlternateContent>
                </a:graphicData>
              </a:graphic>
            </p:graphicFrame>
          </mc:Choice>
          <mc:Fallback xmlns="">
            <p:graphicFrame>
              <p:nvGraphicFramePr>
                <p:cNvPr id="10" name="Object 2"/>
                <p:cNvGraphicFramePr>
                  <a:graphicFrameLocks noChangeAspect="1"/>
                </p:cNvGraphicFramePr>
                <p:nvPr>
                  <p:extLst>
                    <p:ext uri="{D42A27DB-BD31-4B8C-83A1-F6EECF244321}">
                      <p14:modId xmlns:p14="http://schemas.microsoft.com/office/powerpoint/2010/main" val="2017470261"/>
                    </p:ext>
                  </p:extLst>
                </p:nvPr>
              </p:nvGraphicFramePr>
              <p:xfrm>
                <a:off x="12649200" y="19659600"/>
                <a:ext cx="649288" cy="838200"/>
              </p:xfrm>
              <a:graphic>
                <a:graphicData uri="http://schemas.openxmlformats.org/presentationml/2006/ole">
                  <mc:AlternateContent>
                    <mc:Choice xmlns:v="urn:schemas-microsoft-com:vml" Requires="v">
                      <p:oleObj spid="_x0000_s1030" name="Equation" r:id="rId6" imgW="16457143" imgH="21257143" progId="Equation.3">
                        <p:embed/>
                      </p:oleObj>
                    </mc:Choice>
                    <mc:Fallback>
                      <p:oleObj name="Equation" r:id="rId6" imgW="16457143" imgH="21257143"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649200" y="19659600"/>
                              <a:ext cx="649288"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mc:Fallback>
        </mc:AlternateContent>
        <mc:AlternateContent xmlns:mc="http://schemas.openxmlformats.org/markup-compatibility/2006" xmlns:a14="http://schemas.microsoft.com/office/drawing/2010/main">
          <mc:Choice Requires="a14">
            <p:sp>
              <p:nvSpPr>
                <p:cNvPr id="11" name="Rectangle 10"/>
                <p:cNvSpPr/>
                <p:nvPr/>
              </p:nvSpPr>
              <p:spPr>
                <a:xfrm>
                  <a:off x="2873076" y="4220063"/>
                  <a:ext cx="604909" cy="66569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smtClean="0">
                                <a:solidFill>
                                  <a:schemeClr val="bg1"/>
                                </a:solidFill>
                                <a:latin typeface="Cambria Math" charset="0"/>
                              </a:rPr>
                            </m:ctrlPr>
                          </m:fPr>
                          <m:num>
                            <m:r>
                              <a:rPr lang="en-US" i="1">
                                <a:solidFill>
                                  <a:schemeClr val="bg1"/>
                                </a:solidFill>
                                <a:latin typeface="Cambria Math" charset="0"/>
                              </a:rPr>
                              <m:t>𝜕</m:t>
                            </m:r>
                            <m:r>
                              <a:rPr lang="en-US" i="1">
                                <a:solidFill>
                                  <a:schemeClr val="bg1"/>
                                </a:solidFill>
                                <a:latin typeface="Cambria Math" charset="0"/>
                              </a:rPr>
                              <m:t>𝑅</m:t>
                            </m:r>
                          </m:num>
                          <m:den>
                            <m:r>
                              <a:rPr lang="en-US" i="1">
                                <a:solidFill>
                                  <a:schemeClr val="bg1"/>
                                </a:solidFill>
                                <a:latin typeface="Cambria Math" charset="0"/>
                              </a:rPr>
                              <m:t>𝜕</m:t>
                            </m:r>
                            <m:sSub>
                              <m:sSubPr>
                                <m:ctrlPr>
                                  <a:rPr lang="en-US" b="1" i="1">
                                    <a:solidFill>
                                      <a:schemeClr val="bg1"/>
                                    </a:solidFill>
                                    <a:latin typeface="Cambria Math" charset="0"/>
                                  </a:rPr>
                                </m:ctrlPr>
                              </m:sSubPr>
                              <m:e>
                                <m:r>
                                  <a:rPr lang="en-US" b="1" i="1">
                                    <a:solidFill>
                                      <a:schemeClr val="bg1"/>
                                    </a:solidFill>
                                    <a:latin typeface="Cambria Math" charset="0"/>
                                  </a:rPr>
                                  <m:t>𝐱</m:t>
                                </m:r>
                              </m:e>
                              <m:sub>
                                <m:r>
                                  <a:rPr lang="en-US" b="1" i="1">
                                    <a:solidFill>
                                      <a:schemeClr val="bg1"/>
                                    </a:solidFill>
                                    <a:latin typeface="Cambria Math" charset="0"/>
                                  </a:rPr>
                                  <m:t>𝟎</m:t>
                                </m:r>
                              </m:sub>
                            </m:sSub>
                          </m:den>
                        </m:f>
                      </m:oMath>
                    </m:oMathPara>
                  </a14:m>
                  <a:endParaRPr lang="en-US" dirty="0">
                    <a:solidFill>
                      <a:schemeClr val="bg1"/>
                    </a:solidFill>
                  </a:endParaRPr>
                </a:p>
              </p:txBody>
            </p:sp>
          </mc:Choice>
          <mc:Fallback xmlns="">
            <p:sp>
              <p:nvSpPr>
                <p:cNvPr id="11" name="Rectangle 10"/>
                <p:cNvSpPr>
                  <a:spLocks noRot="1" noChangeAspect="1" noMove="1" noResize="1" noEditPoints="1" noAdjustHandles="1" noChangeArrowheads="1" noChangeShapeType="1" noTextEdit="1"/>
                </p:cNvSpPr>
                <p:nvPr/>
              </p:nvSpPr>
              <p:spPr>
                <a:xfrm>
                  <a:off x="2873076" y="4220063"/>
                  <a:ext cx="604909" cy="665695"/>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9923837" y="4236181"/>
                  <a:ext cx="598497" cy="701089"/>
                </a:xfrm>
                <a:prstGeom prst="rect">
                  <a:avLst/>
                </a:prstGeom>
              </p:spPr>
              <p:txBody>
                <a:bodyPr wrap="none">
                  <a:spAutoFit/>
                </a:bodyPr>
                <a:lstStyle/>
                <a:p>
                  <a:pPr algn="just"/>
                  <a14:m>
                    <m:oMathPara xmlns:m="http://schemas.openxmlformats.org/officeDocument/2006/math">
                      <m:oMathParaPr>
                        <m:jc m:val="centerGroup"/>
                      </m:oMathParaPr>
                      <m:oMath xmlns:m="http://schemas.openxmlformats.org/officeDocument/2006/math">
                        <m:f>
                          <m:fPr>
                            <m:ctrlPr>
                              <a:rPr lang="en-US" i="1" smtClean="0">
                                <a:solidFill>
                                  <a:schemeClr val="bg1"/>
                                </a:solidFill>
                                <a:latin typeface="Cambria Math" charset="0"/>
                              </a:rPr>
                            </m:ctrlPr>
                          </m:fPr>
                          <m:num>
                            <m:r>
                              <a:rPr lang="en-US" i="1">
                                <a:solidFill>
                                  <a:schemeClr val="bg1"/>
                                </a:solidFill>
                                <a:latin typeface="Cambria Math" charset="0"/>
                              </a:rPr>
                              <m:t>𝜕</m:t>
                            </m:r>
                            <m:r>
                              <a:rPr lang="en-US" i="1">
                                <a:solidFill>
                                  <a:schemeClr val="bg1"/>
                                </a:solidFill>
                                <a:latin typeface="Cambria Math" charset="0"/>
                              </a:rPr>
                              <m:t>𝑅</m:t>
                            </m:r>
                          </m:num>
                          <m:den>
                            <m:r>
                              <a:rPr lang="en-US" i="1">
                                <a:solidFill>
                                  <a:schemeClr val="bg1"/>
                                </a:solidFill>
                                <a:latin typeface="Cambria Math" charset="0"/>
                              </a:rPr>
                              <m:t>𝜕</m:t>
                            </m:r>
                            <m:sSub>
                              <m:sSubPr>
                                <m:ctrlPr>
                                  <a:rPr lang="en-US" b="1" i="1">
                                    <a:solidFill>
                                      <a:schemeClr val="bg1"/>
                                    </a:solidFill>
                                    <a:latin typeface="Cambria Math" charset="0"/>
                                  </a:rPr>
                                </m:ctrlPr>
                              </m:sSubPr>
                              <m:e>
                                <m:r>
                                  <a:rPr lang="en-US" b="1" i="1">
                                    <a:solidFill>
                                      <a:schemeClr val="bg1"/>
                                    </a:solidFill>
                                    <a:latin typeface="Cambria Math" charset="0"/>
                                  </a:rPr>
                                  <m:t>𝐱</m:t>
                                </m:r>
                              </m:e>
                              <m:sub>
                                <m:r>
                                  <a:rPr lang="en-US" b="1" i="1">
                                    <a:solidFill>
                                      <a:schemeClr val="bg1"/>
                                    </a:solidFill>
                                    <a:latin typeface="Cambria Math" charset="0"/>
                                  </a:rPr>
                                  <m:t>𝒇</m:t>
                                </m:r>
                              </m:sub>
                            </m:sSub>
                          </m:den>
                        </m:f>
                      </m:oMath>
                    </m:oMathPara>
                  </a14:m>
                  <a:endParaRPr lang="en-US" dirty="0">
                    <a:solidFill>
                      <a:schemeClr val="bg1"/>
                    </a:solidFill>
                  </a:endParaRPr>
                </a:p>
              </p:txBody>
            </p:sp>
          </mc:Choice>
          <mc:Fallback xmlns="">
            <p:sp>
              <p:nvSpPr>
                <p:cNvPr id="12" name="Rectangle 11"/>
                <p:cNvSpPr>
                  <a:spLocks noRot="1" noChangeAspect="1" noMove="1" noResize="1" noEditPoints="1" noAdjustHandles="1" noChangeArrowheads="1" noChangeShapeType="1" noTextEdit="1"/>
                </p:cNvSpPr>
                <p:nvPr/>
              </p:nvSpPr>
              <p:spPr>
                <a:xfrm>
                  <a:off x="9923837" y="4236181"/>
                  <a:ext cx="598497" cy="701089"/>
                </a:xfrm>
                <a:prstGeom prst="rect">
                  <a:avLst/>
                </a:prstGeom>
                <a:blipFill rotWithShape="0">
                  <a:blip r:embed="rId9"/>
                  <a:stretch>
                    <a:fillRect/>
                  </a:stretch>
                </a:blipFill>
              </p:spPr>
              <p:txBody>
                <a:bodyPr/>
                <a:lstStyle/>
                <a:p>
                  <a:r>
                    <a:rPr lang="en-US">
                      <a:noFill/>
                    </a:rPr>
                    <a:t> </a:t>
                  </a:r>
                </a:p>
              </p:txBody>
            </p:sp>
          </mc:Fallback>
        </mc:AlternateContent>
      </p:grpSp>
      <p:sp>
        <p:nvSpPr>
          <p:cNvPr id="15" name="Rectangle 14"/>
          <p:cNvSpPr/>
          <p:nvPr/>
        </p:nvSpPr>
        <p:spPr>
          <a:xfrm>
            <a:off x="571500" y="6349288"/>
            <a:ext cx="11233925" cy="461665"/>
          </a:xfrm>
          <a:prstGeom prst="rect">
            <a:avLst/>
          </a:prstGeom>
        </p:spPr>
        <p:txBody>
          <a:bodyPr wrap="square">
            <a:spAutoFit/>
          </a:bodyPr>
          <a:lstStyle/>
          <a:p>
            <a:pPr algn="ctr"/>
            <a:r>
              <a:rPr lang="en-US" sz="1200" dirty="0">
                <a:latin typeface="Helvetica" charset="0"/>
              </a:rPr>
              <a:t>Adapted with permission from Hoover (2017): Adjoint Models Beyond 4DVAR: Forecast uncertainty, impact of assimilated observations, and east coast snowstorms.  Colloquium Presentation, University of Wisconsin - Madison, Department of Atmospheric and Oceanic Sciences. November 29, 2017.</a:t>
            </a:r>
            <a:endParaRPr lang="en-US" sz="1200" dirty="0"/>
          </a:p>
        </p:txBody>
      </p:sp>
    </p:spTree>
    <p:extLst>
      <p:ext uri="{BB962C8B-B14F-4D97-AF65-F5344CB8AC3E}">
        <p14:creationId xmlns:p14="http://schemas.microsoft.com/office/powerpoint/2010/main" val="20173751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4647849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595" t="23053" r="28213" b="36622"/>
          <a:stretch/>
        </p:blipFill>
        <p:spPr>
          <a:xfrm>
            <a:off x="1549369" y="1"/>
            <a:ext cx="9093263" cy="6858000"/>
          </a:xfrm>
          <a:prstGeom prst="rect">
            <a:avLst/>
          </a:prstGeom>
        </p:spPr>
      </p:pic>
      <p:sp>
        <p:nvSpPr>
          <p:cNvPr id="7" name="TextBox 6"/>
          <p:cNvSpPr txBox="1"/>
          <p:nvPr/>
        </p:nvSpPr>
        <p:spPr>
          <a:xfrm>
            <a:off x="7444740" y="550389"/>
            <a:ext cx="2194560" cy="369332"/>
          </a:xfrm>
          <a:prstGeom prst="rect">
            <a:avLst/>
          </a:prstGeom>
          <a:solidFill>
            <a:schemeClr val="tx1"/>
          </a:solidFill>
          <a:effectLst>
            <a:glow rad="127000">
              <a:schemeClr val="tx1">
                <a:alpha val="71000"/>
              </a:schemeClr>
            </a:glow>
          </a:effectLst>
        </p:spPr>
        <p:txBody>
          <a:bodyPr wrap="square" rtlCol="0">
            <a:spAutoFit/>
          </a:bodyPr>
          <a:lstStyle/>
          <a:p>
            <a:r>
              <a:rPr lang="en-US" dirty="0" smtClean="0">
                <a:solidFill>
                  <a:schemeClr val="bg1"/>
                </a:solidFill>
              </a:rPr>
              <a:t>25-27 January 2015</a:t>
            </a:r>
            <a:endParaRPr lang="en-US" dirty="0">
              <a:solidFill>
                <a:schemeClr val="bg1"/>
              </a:solidFill>
            </a:endParaRPr>
          </a:p>
        </p:txBody>
      </p:sp>
    </p:spTree>
    <p:extLst>
      <p:ext uri="{BB962C8B-B14F-4D97-AF65-F5344CB8AC3E}">
        <p14:creationId xmlns:p14="http://schemas.microsoft.com/office/powerpoint/2010/main" val="2838287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45253" r="6084"/>
          <a:stretch/>
        </p:blipFill>
        <p:spPr>
          <a:xfrm>
            <a:off x="1501140" y="-51573"/>
            <a:ext cx="9189720" cy="6910593"/>
          </a:xfrm>
          <a:prstGeom prst="rect">
            <a:avLst/>
          </a:prstGeom>
        </p:spPr>
      </p:pic>
      <p:sp>
        <p:nvSpPr>
          <p:cNvPr id="8" name="TextBox 7"/>
          <p:cNvSpPr txBox="1"/>
          <p:nvPr/>
        </p:nvSpPr>
        <p:spPr>
          <a:xfrm>
            <a:off x="7627620" y="559031"/>
            <a:ext cx="2194560" cy="369332"/>
          </a:xfrm>
          <a:prstGeom prst="rect">
            <a:avLst/>
          </a:prstGeom>
          <a:solidFill>
            <a:schemeClr val="tx1"/>
          </a:solidFill>
          <a:effectLst>
            <a:glow>
              <a:schemeClr val="tx1"/>
            </a:glow>
          </a:effectLst>
        </p:spPr>
        <p:txBody>
          <a:bodyPr wrap="square" rtlCol="0">
            <a:spAutoFit/>
          </a:bodyPr>
          <a:lstStyle/>
          <a:p>
            <a:r>
              <a:rPr lang="en-US" dirty="0" smtClean="0">
                <a:solidFill>
                  <a:schemeClr val="bg1"/>
                </a:solidFill>
              </a:rPr>
              <a:t>12-13 March 1993</a:t>
            </a:r>
            <a:endParaRPr lang="en-US" dirty="0">
              <a:solidFill>
                <a:schemeClr val="bg1"/>
              </a:solidFill>
            </a:endParaRPr>
          </a:p>
        </p:txBody>
      </p:sp>
    </p:spTree>
    <p:extLst>
      <p:ext uri="{BB962C8B-B14F-4D97-AF65-F5344CB8AC3E}">
        <p14:creationId xmlns:p14="http://schemas.microsoft.com/office/powerpoint/2010/main" val="4987726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365" y="1"/>
            <a:ext cx="11423561" cy="1346661"/>
          </a:xfrm>
        </p:spPr>
        <p:txBody>
          <a:bodyPr>
            <a:noAutofit/>
          </a:bodyPr>
          <a:lstStyle/>
          <a:p>
            <a:pPr algn="ctr"/>
            <a:r>
              <a:rPr lang="en-US" sz="4000" dirty="0" smtClean="0"/>
              <a:t>“The Surprise Snowstorm"</a:t>
            </a:r>
            <a:br>
              <a:rPr lang="en-US" sz="4000" dirty="0" smtClean="0"/>
            </a:br>
            <a:r>
              <a:rPr lang="en-US" sz="4000" dirty="0" smtClean="0"/>
              <a:t>January 2000</a:t>
            </a:r>
            <a:endParaRPr lang="en-US" sz="4000" dirty="0"/>
          </a:p>
        </p:txBody>
      </p:sp>
      <p:sp>
        <p:nvSpPr>
          <p:cNvPr id="3" name="Slide Number Placeholder 2"/>
          <p:cNvSpPr>
            <a:spLocks noGrp="1"/>
          </p:cNvSpPr>
          <p:nvPr>
            <p:ph type="sldNum" sz="quarter" idx="12"/>
          </p:nvPr>
        </p:nvSpPr>
        <p:spPr/>
        <p:txBody>
          <a:bodyPr>
            <a:normAutofit/>
          </a:bodyPr>
          <a:lstStyle/>
          <a:p>
            <a:fld id="{F66C4B85-FC96-3542-A1E6-A5BA135D964A}" type="slidenum">
              <a:rPr lang="en-US" smtClean="0"/>
              <a:t>27</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6908" y="1379413"/>
            <a:ext cx="7038184" cy="5155421"/>
          </a:xfrm>
          <a:prstGeom prst="rect">
            <a:avLst/>
          </a:prstGeom>
        </p:spPr>
      </p:pic>
      <p:sp>
        <p:nvSpPr>
          <p:cNvPr id="6" name="TextBox 5"/>
          <p:cNvSpPr txBox="1"/>
          <p:nvPr/>
        </p:nvSpPr>
        <p:spPr>
          <a:xfrm>
            <a:off x="2240923" y="6534834"/>
            <a:ext cx="7714445" cy="276999"/>
          </a:xfrm>
          <a:prstGeom prst="rect">
            <a:avLst/>
          </a:prstGeom>
          <a:noFill/>
        </p:spPr>
        <p:txBody>
          <a:bodyPr wrap="square" rtlCol="0">
            <a:spAutoFit/>
          </a:bodyPr>
          <a:lstStyle/>
          <a:p>
            <a:pPr algn="ctr"/>
            <a:r>
              <a:rPr lang="en-US" sz="1200" dirty="0"/>
              <a:t>http://www4.ncsu.edu/~</a:t>
            </a:r>
            <a:r>
              <a:rPr lang="en-US" sz="1200" dirty="0" err="1"/>
              <a:t>nwsfo</a:t>
            </a:r>
            <a:r>
              <a:rPr lang="en-US" sz="1200" dirty="0"/>
              <a:t>/storage/cases/20000125/</a:t>
            </a:r>
            <a:r>
              <a:rPr lang="en-US" sz="1200" dirty="0" err="1"/>
              <a:t>carolina.crusher.jpg</a:t>
            </a:r>
            <a:endParaRPr lang="en-US" sz="1200" dirty="0"/>
          </a:p>
        </p:txBody>
      </p:sp>
    </p:spTree>
    <p:extLst>
      <p:ext uri="{BB962C8B-B14F-4D97-AF65-F5344CB8AC3E}">
        <p14:creationId xmlns:p14="http://schemas.microsoft.com/office/powerpoint/2010/main" val="12154082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9195" y="-28447"/>
            <a:ext cx="8826040" cy="6886447"/>
          </a:xfrm>
          <a:prstGeom prst="rect">
            <a:avLst/>
          </a:prstGeom>
        </p:spPr>
      </p:pic>
    </p:spTree>
    <p:extLst>
      <p:ext uri="{BB962C8B-B14F-4D97-AF65-F5344CB8AC3E}">
        <p14:creationId xmlns:p14="http://schemas.microsoft.com/office/powerpoint/2010/main" val="1239030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9195" y="-28447"/>
            <a:ext cx="8826040" cy="6886447"/>
          </a:xfrm>
          <a:prstGeom prst="rect">
            <a:avLst/>
          </a:prstGeom>
        </p:spPr>
      </p:pic>
      <p:cxnSp>
        <p:nvCxnSpPr>
          <p:cNvPr id="6" name="Straight Arrow Connector 5"/>
          <p:cNvCxnSpPr/>
          <p:nvPr/>
        </p:nvCxnSpPr>
        <p:spPr>
          <a:xfrm flipH="1">
            <a:off x="5882301" y="2918714"/>
            <a:ext cx="17400" cy="1398474"/>
          </a:xfrm>
          <a:prstGeom prst="straightConnector1">
            <a:avLst/>
          </a:prstGeom>
          <a:ln w="63500">
            <a:solidFill>
              <a:schemeClr val="accent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6853435" y="3778480"/>
            <a:ext cx="19396" cy="1227514"/>
          </a:xfrm>
          <a:prstGeom prst="straightConnector1">
            <a:avLst/>
          </a:prstGeom>
          <a:ln w="63500">
            <a:solidFill>
              <a:schemeClr val="accent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8094428" y="4079019"/>
            <a:ext cx="60550" cy="1240404"/>
          </a:xfrm>
          <a:prstGeom prst="straightConnector1">
            <a:avLst/>
          </a:prstGeom>
          <a:ln w="63500">
            <a:solidFill>
              <a:schemeClr val="accent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4973263" y="2649232"/>
            <a:ext cx="21265" cy="765544"/>
          </a:xfrm>
          <a:prstGeom prst="straightConnector1">
            <a:avLst/>
          </a:prstGeom>
          <a:ln w="63500">
            <a:solidFill>
              <a:schemeClr val="accent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043546" y="1056095"/>
            <a:ext cx="4222865" cy="1323439"/>
          </a:xfrm>
          <a:prstGeom prst="rect">
            <a:avLst/>
          </a:prstGeom>
          <a:noFill/>
        </p:spPr>
        <p:txBody>
          <a:bodyPr wrap="square" rtlCol="0">
            <a:spAutoFit/>
          </a:bodyPr>
          <a:lstStyle/>
          <a:p>
            <a:pPr algn="ctr"/>
            <a:r>
              <a:rPr lang="en-US" sz="4000" b="1" dirty="0" smtClean="0">
                <a:solidFill>
                  <a:schemeClr val="accent3"/>
                </a:solidFill>
              </a:rPr>
              <a:t>“Forecast Elasticity”</a:t>
            </a:r>
            <a:endParaRPr lang="en-US" sz="4000" b="1" dirty="0">
              <a:solidFill>
                <a:schemeClr val="accent3"/>
              </a:solidFill>
            </a:endParaRPr>
          </a:p>
        </p:txBody>
      </p:sp>
    </p:spTree>
    <p:extLst>
      <p:ext uri="{BB962C8B-B14F-4D97-AF65-F5344CB8AC3E}">
        <p14:creationId xmlns:p14="http://schemas.microsoft.com/office/powerpoint/2010/main" val="4042030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938"/>
            <a:ext cx="8229600" cy="1143000"/>
          </a:xfrm>
        </p:spPr>
        <p:txBody>
          <a:bodyPr/>
          <a:lstStyle/>
          <a:p>
            <a:r>
              <a:rPr lang="en-US" dirty="0" smtClean="0"/>
              <a:t>Response Functions</a:t>
            </a:r>
            <a:endParaRPr lang="en-US" dirty="0"/>
          </a:p>
        </p:txBody>
      </p:sp>
      <p:sp>
        <p:nvSpPr>
          <p:cNvPr id="6" name="Content Placeholder 7"/>
          <p:cNvSpPr>
            <a:spLocks noGrp="1"/>
          </p:cNvSpPr>
          <p:nvPr>
            <p:ph sz="half" idx="1"/>
          </p:nvPr>
        </p:nvSpPr>
        <p:spPr>
          <a:xfrm>
            <a:off x="372780" y="1413164"/>
            <a:ext cx="4842724" cy="1386514"/>
          </a:xfrm>
        </p:spPr>
        <p:txBody>
          <a:bodyPr>
            <a:normAutofit/>
          </a:bodyPr>
          <a:lstStyle/>
          <a:p>
            <a:r>
              <a:rPr lang="en-US" sz="2000" b="1" dirty="0" smtClean="0">
                <a:solidFill>
                  <a:schemeClr val="accent1">
                    <a:lumMod val="60000"/>
                    <a:lumOff val="40000"/>
                  </a:schemeClr>
                </a:solidFill>
              </a:rPr>
              <a:t>The current method however calculates perturbations aimed only at changing the response function at a discrete  point in time.</a:t>
            </a:r>
          </a:p>
          <a:p>
            <a:endParaRPr lang="en-US" sz="2000" b="1" dirty="0">
              <a:solidFill>
                <a:schemeClr val="accent1">
                  <a:lumMod val="60000"/>
                  <a:lumOff val="40000"/>
                </a:schemeClr>
              </a:solidFill>
            </a:endParaRPr>
          </a:p>
        </p:txBody>
      </p:sp>
      <p:sp>
        <p:nvSpPr>
          <p:cNvPr id="3" name="Slide Number Placeholder 2"/>
          <p:cNvSpPr>
            <a:spLocks noGrp="1"/>
          </p:cNvSpPr>
          <p:nvPr>
            <p:ph type="sldNum" sz="quarter" idx="12"/>
          </p:nvPr>
        </p:nvSpPr>
        <p:spPr/>
        <p:txBody>
          <a:bodyPr/>
          <a:lstStyle/>
          <a:p>
            <a:fld id="{678C0985-A7EC-1447-A4B9-CE456A7B6E42}" type="slidenum">
              <a:rPr lang="en-US" smtClean="0"/>
              <a:t>3</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6751" y="1413164"/>
            <a:ext cx="6534304" cy="4900728"/>
          </a:xfrm>
          <a:prstGeom prst="rect">
            <a:avLst/>
          </a:prstGeom>
        </p:spPr>
      </p:pic>
      <p:sp>
        <p:nvSpPr>
          <p:cNvPr id="8" name="5-Point Star 7"/>
          <p:cNvSpPr/>
          <p:nvPr/>
        </p:nvSpPr>
        <p:spPr>
          <a:xfrm>
            <a:off x="11117850" y="5312611"/>
            <a:ext cx="341450" cy="32012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5802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9195" y="-28447"/>
            <a:ext cx="8826040" cy="6886447"/>
          </a:xfrm>
          <a:prstGeom prst="rect">
            <a:avLst/>
          </a:prstGeom>
        </p:spPr>
      </p:pic>
      <p:cxnSp>
        <p:nvCxnSpPr>
          <p:cNvPr id="6" name="Straight Arrow Connector 5"/>
          <p:cNvCxnSpPr/>
          <p:nvPr/>
        </p:nvCxnSpPr>
        <p:spPr>
          <a:xfrm flipH="1">
            <a:off x="5834593" y="3119079"/>
            <a:ext cx="8893" cy="1102693"/>
          </a:xfrm>
          <a:prstGeom prst="straightConnector1">
            <a:avLst/>
          </a:prstGeom>
          <a:ln w="6350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6909683" y="3957942"/>
            <a:ext cx="6507" cy="1075234"/>
          </a:xfrm>
          <a:prstGeom prst="straightConnector1">
            <a:avLst/>
          </a:prstGeom>
          <a:ln w="6350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8035709" y="4116968"/>
            <a:ext cx="0" cy="1191095"/>
          </a:xfrm>
          <a:prstGeom prst="straightConnector1">
            <a:avLst/>
          </a:prstGeom>
          <a:ln w="6350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4917606" y="2738753"/>
            <a:ext cx="4252" cy="602963"/>
          </a:xfrm>
          <a:prstGeom prst="straightConnector1">
            <a:avLst/>
          </a:prstGeom>
          <a:ln w="6350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043546" y="1056095"/>
            <a:ext cx="4222865" cy="1323439"/>
          </a:xfrm>
          <a:prstGeom prst="rect">
            <a:avLst/>
          </a:prstGeom>
          <a:noFill/>
        </p:spPr>
        <p:txBody>
          <a:bodyPr wrap="square" rtlCol="0">
            <a:spAutoFit/>
          </a:bodyPr>
          <a:lstStyle/>
          <a:p>
            <a:pPr algn="ctr"/>
            <a:r>
              <a:rPr lang="en-US" sz="4000" b="1" dirty="0" smtClean="0">
                <a:solidFill>
                  <a:srgbClr val="7030A0"/>
                </a:solidFill>
              </a:rPr>
              <a:t>“Forecast Elasticity”</a:t>
            </a:r>
            <a:endParaRPr lang="en-US" sz="4000" b="1" dirty="0">
              <a:solidFill>
                <a:srgbClr val="7030A0"/>
              </a:solidFill>
            </a:endParaRPr>
          </a:p>
        </p:txBody>
      </p:sp>
    </p:spTree>
    <p:extLst>
      <p:ext uri="{BB962C8B-B14F-4D97-AF65-F5344CB8AC3E}">
        <p14:creationId xmlns:p14="http://schemas.microsoft.com/office/powerpoint/2010/main" val="14615184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9195" y="-28447"/>
            <a:ext cx="8826040" cy="6886447"/>
          </a:xfrm>
          <a:prstGeom prst="rect">
            <a:avLst/>
          </a:prstGeom>
        </p:spPr>
      </p:pic>
      <p:cxnSp>
        <p:nvCxnSpPr>
          <p:cNvPr id="6" name="Straight Arrow Connector 5"/>
          <p:cNvCxnSpPr/>
          <p:nvPr/>
        </p:nvCxnSpPr>
        <p:spPr>
          <a:xfrm>
            <a:off x="5882172" y="2894872"/>
            <a:ext cx="10234" cy="367048"/>
          </a:xfrm>
          <a:prstGeom prst="straightConnector1">
            <a:avLst/>
          </a:prstGeom>
          <a:ln w="6350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6707125" y="3580046"/>
            <a:ext cx="11727" cy="228629"/>
          </a:xfrm>
          <a:prstGeom prst="straightConnector1">
            <a:avLst/>
          </a:prstGeom>
          <a:ln w="6350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8154978" y="3947358"/>
            <a:ext cx="0" cy="294633"/>
          </a:xfrm>
          <a:prstGeom prst="straightConnector1">
            <a:avLst/>
          </a:prstGeom>
          <a:ln w="6350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043546" y="1056095"/>
            <a:ext cx="4222865" cy="1323439"/>
          </a:xfrm>
          <a:prstGeom prst="rect">
            <a:avLst/>
          </a:prstGeom>
          <a:noFill/>
        </p:spPr>
        <p:txBody>
          <a:bodyPr wrap="square" rtlCol="0">
            <a:spAutoFit/>
          </a:bodyPr>
          <a:lstStyle/>
          <a:p>
            <a:pPr algn="ctr"/>
            <a:r>
              <a:rPr lang="en-US" sz="4000" b="1" dirty="0" smtClean="0">
                <a:solidFill>
                  <a:schemeClr val="accent6"/>
                </a:solidFill>
              </a:rPr>
              <a:t>“Forecast Elasticity”</a:t>
            </a:r>
            <a:endParaRPr lang="en-US" sz="4000" b="1" dirty="0">
              <a:solidFill>
                <a:schemeClr val="accent6"/>
              </a:solidFill>
            </a:endParaRPr>
          </a:p>
        </p:txBody>
      </p:sp>
    </p:spTree>
    <p:extLst>
      <p:ext uri="{BB962C8B-B14F-4D97-AF65-F5344CB8AC3E}">
        <p14:creationId xmlns:p14="http://schemas.microsoft.com/office/powerpoint/2010/main" val="3128652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05343" y="1448862"/>
            <a:ext cx="11581314" cy="3767328"/>
            <a:chOff x="331739" y="1448862"/>
            <a:chExt cx="11581314" cy="3767328"/>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739" y="1448862"/>
              <a:ext cx="5519449" cy="376732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9528" y="1448862"/>
              <a:ext cx="5783525" cy="3767328"/>
            </a:xfrm>
            <a:prstGeom prst="rect">
              <a:avLst/>
            </a:prstGeom>
          </p:spPr>
        </p:pic>
      </p:grpSp>
      <p:sp>
        <p:nvSpPr>
          <p:cNvPr id="2" name="TextBox 1"/>
          <p:cNvSpPr txBox="1"/>
          <p:nvPr/>
        </p:nvSpPr>
        <p:spPr>
          <a:xfrm>
            <a:off x="9326880" y="5715000"/>
            <a:ext cx="2057400" cy="646331"/>
          </a:xfrm>
          <a:prstGeom prst="rect">
            <a:avLst/>
          </a:prstGeom>
          <a:noFill/>
        </p:spPr>
        <p:txBody>
          <a:bodyPr wrap="square" rtlCol="0">
            <a:spAutoFit/>
          </a:bodyPr>
          <a:lstStyle/>
          <a:p>
            <a:r>
              <a:rPr lang="en-US" sz="3600" dirty="0" smtClean="0"/>
              <a:t>*900 hPa </a:t>
            </a:r>
            <a:endParaRPr lang="en-US" sz="3600" dirty="0"/>
          </a:p>
        </p:txBody>
      </p:sp>
    </p:spTree>
    <p:extLst>
      <p:ext uri="{BB962C8B-B14F-4D97-AF65-F5344CB8AC3E}">
        <p14:creationId xmlns:p14="http://schemas.microsoft.com/office/powerpoint/2010/main" val="17928602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99524" y="0"/>
            <a:ext cx="11192953" cy="6858000"/>
            <a:chOff x="507990" y="0"/>
            <a:chExt cx="11192953" cy="685800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1579" y="0"/>
              <a:ext cx="5299364" cy="6858000"/>
            </a:xfrm>
            <a:prstGeom prst="rect">
              <a:avLst/>
            </a:prstGeom>
            <a:solidFill>
              <a:schemeClr val="tx1"/>
            </a:solidFill>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990" y="0"/>
              <a:ext cx="5299364" cy="6858000"/>
            </a:xfrm>
            <a:prstGeom prst="rect">
              <a:avLst/>
            </a:prstGeom>
            <a:solidFill>
              <a:schemeClr val="tx1"/>
            </a:solidFill>
          </p:spPr>
        </p:pic>
      </p:grpSp>
      <p:sp>
        <p:nvSpPr>
          <p:cNvPr id="5" name="TextBox 4"/>
          <p:cNvSpPr txBox="1"/>
          <p:nvPr/>
        </p:nvSpPr>
        <p:spPr>
          <a:xfrm>
            <a:off x="2049749" y="0"/>
            <a:ext cx="2198914" cy="370114"/>
          </a:xfrm>
          <a:prstGeom prst="rect">
            <a:avLst/>
          </a:prstGeom>
          <a:noFill/>
        </p:spPr>
        <p:txBody>
          <a:bodyPr wrap="square" rtlCol="0">
            <a:spAutoFit/>
          </a:bodyPr>
          <a:lstStyle/>
          <a:p>
            <a:pPr algn="ctr"/>
            <a:r>
              <a:rPr lang="en-US" dirty="0" smtClean="0">
                <a:solidFill>
                  <a:schemeClr val="bg1"/>
                </a:solidFill>
              </a:rPr>
              <a:t>F017</a:t>
            </a:r>
            <a:endParaRPr lang="en-US" dirty="0">
              <a:solidFill>
                <a:schemeClr val="bg1"/>
              </a:solidFill>
            </a:endParaRPr>
          </a:p>
        </p:txBody>
      </p:sp>
      <p:sp>
        <p:nvSpPr>
          <p:cNvPr id="6" name="TextBox 5"/>
          <p:cNvSpPr txBox="1"/>
          <p:nvPr/>
        </p:nvSpPr>
        <p:spPr>
          <a:xfrm>
            <a:off x="7943338" y="0"/>
            <a:ext cx="2198914" cy="370114"/>
          </a:xfrm>
          <a:prstGeom prst="rect">
            <a:avLst/>
          </a:prstGeom>
          <a:noFill/>
        </p:spPr>
        <p:txBody>
          <a:bodyPr wrap="square" rtlCol="0">
            <a:spAutoFit/>
          </a:bodyPr>
          <a:lstStyle/>
          <a:p>
            <a:pPr algn="ctr"/>
            <a:r>
              <a:rPr lang="en-US" dirty="0" smtClean="0">
                <a:solidFill>
                  <a:schemeClr val="bg1"/>
                </a:solidFill>
              </a:rPr>
              <a:t>F024</a:t>
            </a:r>
            <a:endParaRPr lang="en-US" dirty="0">
              <a:solidFill>
                <a:schemeClr val="bg1"/>
              </a:solidFill>
            </a:endParaRPr>
          </a:p>
        </p:txBody>
      </p:sp>
    </p:spTree>
    <p:extLst>
      <p:ext uri="{BB962C8B-B14F-4D97-AF65-F5344CB8AC3E}">
        <p14:creationId xmlns:p14="http://schemas.microsoft.com/office/powerpoint/2010/main" val="3414936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0020" y="1381517"/>
            <a:ext cx="11691960" cy="4480560"/>
            <a:chOff x="499524" y="1381517"/>
            <a:chExt cx="11691960" cy="448056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3113" y="1381517"/>
              <a:ext cx="5798371" cy="4480560"/>
            </a:xfrm>
            <a:prstGeom prst="rect">
              <a:avLst/>
            </a:prstGeom>
            <a:solidFill>
              <a:schemeClr val="tx1"/>
            </a:solidFill>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524" y="1381517"/>
              <a:ext cx="5798371" cy="4480560"/>
            </a:xfrm>
            <a:prstGeom prst="rect">
              <a:avLst/>
            </a:prstGeom>
            <a:solidFill>
              <a:schemeClr val="tx1"/>
            </a:solidFill>
          </p:spPr>
        </p:pic>
      </p:grpSp>
      <p:sp>
        <p:nvSpPr>
          <p:cNvPr id="6" name="TextBox 5"/>
          <p:cNvSpPr txBox="1"/>
          <p:nvPr/>
        </p:nvSpPr>
        <p:spPr>
          <a:xfrm>
            <a:off x="1788492" y="1381517"/>
            <a:ext cx="2198914" cy="370114"/>
          </a:xfrm>
          <a:prstGeom prst="rect">
            <a:avLst/>
          </a:prstGeom>
          <a:noFill/>
        </p:spPr>
        <p:txBody>
          <a:bodyPr wrap="square" rtlCol="0">
            <a:spAutoFit/>
          </a:bodyPr>
          <a:lstStyle/>
          <a:p>
            <a:pPr algn="ctr"/>
            <a:r>
              <a:rPr lang="en-US" smtClean="0">
                <a:solidFill>
                  <a:schemeClr val="bg1"/>
                </a:solidFill>
              </a:rPr>
              <a:t>F017</a:t>
            </a:r>
            <a:endParaRPr lang="en-US">
              <a:solidFill>
                <a:schemeClr val="bg1"/>
              </a:solidFill>
            </a:endParaRPr>
          </a:p>
        </p:txBody>
      </p:sp>
      <p:sp>
        <p:nvSpPr>
          <p:cNvPr id="7" name="TextBox 6"/>
          <p:cNvSpPr txBox="1"/>
          <p:nvPr/>
        </p:nvSpPr>
        <p:spPr>
          <a:xfrm>
            <a:off x="7682081" y="1381517"/>
            <a:ext cx="2198914" cy="370114"/>
          </a:xfrm>
          <a:prstGeom prst="rect">
            <a:avLst/>
          </a:prstGeom>
          <a:noFill/>
        </p:spPr>
        <p:txBody>
          <a:bodyPr wrap="square" rtlCol="0">
            <a:spAutoFit/>
          </a:bodyPr>
          <a:lstStyle/>
          <a:p>
            <a:pPr algn="ctr"/>
            <a:r>
              <a:rPr lang="en-US" smtClean="0">
                <a:solidFill>
                  <a:schemeClr val="bg1"/>
                </a:solidFill>
              </a:rPr>
              <a:t>F024</a:t>
            </a:r>
            <a:endParaRPr lang="en-US">
              <a:solidFill>
                <a:schemeClr val="bg1"/>
              </a:solidFill>
            </a:endParaRPr>
          </a:p>
        </p:txBody>
      </p:sp>
    </p:spTree>
    <p:extLst>
      <p:ext uri="{BB962C8B-B14F-4D97-AF65-F5344CB8AC3E}">
        <p14:creationId xmlns:p14="http://schemas.microsoft.com/office/powerpoint/2010/main" val="14075548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normAutofit/>
          </a:bodyPr>
          <a:lstStyle/>
          <a:p>
            <a:r>
              <a:rPr lang="en-US" sz="2600" dirty="0" smtClean="0"/>
              <a:t>Small perturbations to the initial state can be calculated that modulate the intensification rate of a mid-latitude cyclone over a particular window within its life cycle. </a:t>
            </a:r>
          </a:p>
          <a:p>
            <a:endParaRPr lang="en-US" sz="2600" dirty="0"/>
          </a:p>
        </p:txBody>
      </p:sp>
    </p:spTree>
    <p:extLst>
      <p:ext uri="{BB962C8B-B14F-4D97-AF65-F5344CB8AC3E}">
        <p14:creationId xmlns:p14="http://schemas.microsoft.com/office/powerpoint/2010/main" val="2552421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normAutofit/>
          </a:bodyPr>
          <a:lstStyle/>
          <a:p>
            <a:r>
              <a:rPr lang="en-US" sz="2600" dirty="0" smtClean="0"/>
              <a:t>Small perturbations to the initial state can be calculated that modulate the intensification rate of a mid-latitude cyclone over a particular window within its life cycle. </a:t>
            </a:r>
          </a:p>
          <a:p>
            <a:r>
              <a:rPr lang="en-US" sz="2600" dirty="0" smtClean="0"/>
              <a:t>Multiple iterations can be used to define “Forecast Elasticity”.</a:t>
            </a:r>
          </a:p>
          <a:p>
            <a:endParaRPr lang="en-US" sz="2600" dirty="0"/>
          </a:p>
        </p:txBody>
      </p:sp>
    </p:spTree>
    <p:extLst>
      <p:ext uri="{BB962C8B-B14F-4D97-AF65-F5344CB8AC3E}">
        <p14:creationId xmlns:p14="http://schemas.microsoft.com/office/powerpoint/2010/main" val="8487855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normAutofit/>
          </a:bodyPr>
          <a:lstStyle/>
          <a:p>
            <a:r>
              <a:rPr lang="en-US" sz="2600" dirty="0" smtClean="0"/>
              <a:t>Small perturbations to the initial state can be calculated that modulate the intensification rate of a mid-latitude cyclone over a particular window within its life cycle. </a:t>
            </a:r>
          </a:p>
          <a:p>
            <a:r>
              <a:rPr lang="en-US" sz="2600" dirty="0" smtClean="0"/>
              <a:t>Multiple iterations can be used to define “Forecast Elasticity”.</a:t>
            </a:r>
          </a:p>
          <a:p>
            <a:r>
              <a:rPr lang="en-US" sz="2600" dirty="0" smtClean="0"/>
              <a:t>Iterative technique relaxes the tangent linear assumption, allowing for non-linear interactions to occur.</a:t>
            </a:r>
          </a:p>
          <a:p>
            <a:endParaRPr lang="en-US" sz="2600" dirty="0"/>
          </a:p>
        </p:txBody>
      </p:sp>
    </p:spTree>
    <p:extLst>
      <p:ext uri="{BB962C8B-B14F-4D97-AF65-F5344CB8AC3E}">
        <p14:creationId xmlns:p14="http://schemas.microsoft.com/office/powerpoint/2010/main" val="1409911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normAutofit/>
          </a:bodyPr>
          <a:lstStyle/>
          <a:p>
            <a:r>
              <a:rPr lang="en-US" sz="2600" dirty="0" smtClean="0"/>
              <a:t>Small perturbations to the initial state can be calculated that modulate the intensification rate of a mid-latitude cyclone over a particular window within its life cycle. </a:t>
            </a:r>
          </a:p>
          <a:p>
            <a:r>
              <a:rPr lang="en-US" sz="2600" dirty="0" smtClean="0"/>
              <a:t>Multiple iterations can be used to define “Forecast Elasticity”.</a:t>
            </a:r>
          </a:p>
          <a:p>
            <a:r>
              <a:rPr lang="en-US" sz="2600" dirty="0" smtClean="0"/>
              <a:t>Iterative technique relaxes the tangent linear assumption, allowing for non-linear interactions to occur.</a:t>
            </a:r>
          </a:p>
          <a:p>
            <a:r>
              <a:rPr lang="en-US" sz="2600" dirty="0" smtClean="0"/>
              <a:t>It is possible to partition and invert the perturbation QGPV to ascertain the relative contribution by the perturbations.</a:t>
            </a:r>
          </a:p>
          <a:p>
            <a:endParaRPr lang="en-US" sz="2600" dirty="0"/>
          </a:p>
        </p:txBody>
      </p:sp>
    </p:spTree>
    <p:extLst>
      <p:ext uri="{BB962C8B-B14F-4D97-AF65-F5344CB8AC3E}">
        <p14:creationId xmlns:p14="http://schemas.microsoft.com/office/powerpoint/2010/main" val="156834310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Work</a:t>
            </a:r>
            <a:endParaRPr lang="en-US" dirty="0"/>
          </a:p>
        </p:txBody>
      </p:sp>
      <p:sp>
        <p:nvSpPr>
          <p:cNvPr id="3" name="Content Placeholder 2"/>
          <p:cNvSpPr>
            <a:spLocks noGrp="1"/>
          </p:cNvSpPr>
          <p:nvPr>
            <p:ph idx="1"/>
          </p:nvPr>
        </p:nvSpPr>
        <p:spPr/>
        <p:txBody>
          <a:bodyPr>
            <a:normAutofit/>
          </a:bodyPr>
          <a:lstStyle/>
          <a:p>
            <a:r>
              <a:rPr lang="en-US" dirty="0" smtClean="0"/>
              <a:t>Employ this tool with a higher-resolution, non-hydrostatic model (GEOS-5 or WRF)</a:t>
            </a:r>
          </a:p>
          <a:p>
            <a:r>
              <a:rPr lang="en-US" dirty="0" smtClean="0"/>
              <a:t>Analyses of </a:t>
            </a:r>
            <a:r>
              <a:rPr lang="en-US" dirty="0"/>
              <a:t>t</a:t>
            </a:r>
            <a:r>
              <a:rPr lang="en-US" dirty="0" smtClean="0"/>
              <a:t>ropical cyclone intensification rates.</a:t>
            </a:r>
          </a:p>
          <a:p>
            <a:r>
              <a:rPr lang="en-US" dirty="0" smtClean="0"/>
              <a:t>Expanding from case studies to composite analyses of sensitivities/perturbations.</a:t>
            </a:r>
          </a:p>
        </p:txBody>
      </p:sp>
    </p:spTree>
    <p:extLst>
      <p:ext uri="{BB962C8B-B14F-4D97-AF65-F5344CB8AC3E}">
        <p14:creationId xmlns:p14="http://schemas.microsoft.com/office/powerpoint/2010/main" val="11077886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938"/>
            <a:ext cx="8229600" cy="1143000"/>
          </a:xfrm>
        </p:spPr>
        <p:txBody>
          <a:bodyPr/>
          <a:lstStyle/>
          <a:p>
            <a:r>
              <a:rPr lang="en-US" dirty="0"/>
              <a:t>Response Functions</a:t>
            </a:r>
          </a:p>
        </p:txBody>
      </p:sp>
      <p:sp>
        <p:nvSpPr>
          <p:cNvPr id="12" name="Content Placeholder 7"/>
          <p:cNvSpPr>
            <a:spLocks noGrp="1"/>
          </p:cNvSpPr>
          <p:nvPr>
            <p:ph sz="half" idx="1"/>
          </p:nvPr>
        </p:nvSpPr>
        <p:spPr>
          <a:xfrm>
            <a:off x="372780" y="1413164"/>
            <a:ext cx="4842724" cy="1386514"/>
          </a:xfrm>
        </p:spPr>
        <p:txBody>
          <a:bodyPr>
            <a:normAutofit/>
          </a:bodyPr>
          <a:lstStyle/>
          <a:p>
            <a:r>
              <a:rPr lang="en-US" sz="2000" b="1" dirty="0">
                <a:solidFill>
                  <a:schemeClr val="accent1">
                    <a:lumMod val="60000"/>
                    <a:lumOff val="40000"/>
                  </a:schemeClr>
                </a:solidFill>
              </a:rPr>
              <a:t>The current method however calculates perturbations aimed only at changing the response function at a </a:t>
            </a:r>
            <a:r>
              <a:rPr lang="en-US" sz="2000" b="1" dirty="0" smtClean="0">
                <a:solidFill>
                  <a:schemeClr val="accent1">
                    <a:lumMod val="60000"/>
                    <a:lumOff val="40000"/>
                  </a:schemeClr>
                </a:solidFill>
              </a:rPr>
              <a:t>discrete  </a:t>
            </a:r>
            <a:r>
              <a:rPr lang="en-US" sz="2000" b="1" dirty="0">
                <a:solidFill>
                  <a:schemeClr val="accent1">
                    <a:lumMod val="60000"/>
                    <a:lumOff val="40000"/>
                  </a:schemeClr>
                </a:solidFill>
              </a:rPr>
              <a:t>point in time.</a:t>
            </a:r>
          </a:p>
          <a:p>
            <a:endParaRPr lang="en-US" sz="2000" b="1" dirty="0">
              <a:solidFill>
                <a:schemeClr val="accent1">
                  <a:lumMod val="60000"/>
                  <a:lumOff val="40000"/>
                </a:schemeClr>
              </a:solidFill>
            </a:endParaRPr>
          </a:p>
        </p:txBody>
      </p:sp>
      <p:sp>
        <p:nvSpPr>
          <p:cNvPr id="3" name="Slide Number Placeholder 2"/>
          <p:cNvSpPr>
            <a:spLocks noGrp="1"/>
          </p:cNvSpPr>
          <p:nvPr>
            <p:ph type="sldNum" sz="quarter" idx="12"/>
          </p:nvPr>
        </p:nvSpPr>
        <p:spPr/>
        <p:txBody>
          <a:bodyPr/>
          <a:lstStyle/>
          <a:p>
            <a:fld id="{678C0985-A7EC-1447-A4B9-CE456A7B6E42}" type="slidenum">
              <a:rPr lang="en-US" smtClean="0"/>
              <a:t>4</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6751" y="1413164"/>
            <a:ext cx="6534304" cy="4900728"/>
          </a:xfrm>
          <a:prstGeom prst="rect">
            <a:avLst/>
          </a:prstGeom>
        </p:spPr>
      </p:pic>
      <p:sp>
        <p:nvSpPr>
          <p:cNvPr id="7" name="Freeform 6"/>
          <p:cNvSpPr/>
          <p:nvPr/>
        </p:nvSpPr>
        <p:spPr>
          <a:xfrm>
            <a:off x="6217920" y="1858727"/>
            <a:ext cx="5071894" cy="3708720"/>
          </a:xfrm>
          <a:custGeom>
            <a:avLst/>
            <a:gdLst>
              <a:gd name="connsiteX0" fmla="*/ 0 w 5170516"/>
              <a:gd name="connsiteY0" fmla="*/ 0 h 3734163"/>
              <a:gd name="connsiteX1" fmla="*/ 133004 w 5170516"/>
              <a:gd name="connsiteY1" fmla="*/ 33251 h 3734163"/>
              <a:gd name="connsiteX2" fmla="*/ 232756 w 5170516"/>
              <a:gd name="connsiteY2" fmla="*/ 116378 h 3734163"/>
              <a:gd name="connsiteX3" fmla="*/ 266007 w 5170516"/>
              <a:gd name="connsiteY3" fmla="*/ 166254 h 3734163"/>
              <a:gd name="connsiteX4" fmla="*/ 315884 w 5170516"/>
              <a:gd name="connsiteY4" fmla="*/ 232756 h 3734163"/>
              <a:gd name="connsiteX5" fmla="*/ 382385 w 5170516"/>
              <a:gd name="connsiteY5" fmla="*/ 332509 h 3734163"/>
              <a:gd name="connsiteX6" fmla="*/ 432262 w 5170516"/>
              <a:gd name="connsiteY6" fmla="*/ 498763 h 3734163"/>
              <a:gd name="connsiteX7" fmla="*/ 448887 w 5170516"/>
              <a:gd name="connsiteY7" fmla="*/ 548640 h 3734163"/>
              <a:gd name="connsiteX8" fmla="*/ 482138 w 5170516"/>
              <a:gd name="connsiteY8" fmla="*/ 615142 h 3734163"/>
              <a:gd name="connsiteX9" fmla="*/ 498764 w 5170516"/>
              <a:gd name="connsiteY9" fmla="*/ 681643 h 3734163"/>
              <a:gd name="connsiteX10" fmla="*/ 515389 w 5170516"/>
              <a:gd name="connsiteY10" fmla="*/ 731520 h 3734163"/>
              <a:gd name="connsiteX11" fmla="*/ 532015 w 5170516"/>
              <a:gd name="connsiteY11" fmla="*/ 847898 h 3734163"/>
              <a:gd name="connsiteX12" fmla="*/ 548640 w 5170516"/>
              <a:gd name="connsiteY12" fmla="*/ 897774 h 3734163"/>
              <a:gd name="connsiteX13" fmla="*/ 581891 w 5170516"/>
              <a:gd name="connsiteY13" fmla="*/ 1097280 h 3734163"/>
              <a:gd name="connsiteX14" fmla="*/ 648393 w 5170516"/>
              <a:gd name="connsiteY14" fmla="*/ 1230283 h 3734163"/>
              <a:gd name="connsiteX15" fmla="*/ 681644 w 5170516"/>
              <a:gd name="connsiteY15" fmla="*/ 1296785 h 3734163"/>
              <a:gd name="connsiteX16" fmla="*/ 698269 w 5170516"/>
              <a:gd name="connsiteY16" fmla="*/ 1346662 h 3734163"/>
              <a:gd name="connsiteX17" fmla="*/ 748145 w 5170516"/>
              <a:gd name="connsiteY17" fmla="*/ 1396538 h 3734163"/>
              <a:gd name="connsiteX18" fmla="*/ 947651 w 5170516"/>
              <a:gd name="connsiteY18" fmla="*/ 1612669 h 3734163"/>
              <a:gd name="connsiteX19" fmla="*/ 1014153 w 5170516"/>
              <a:gd name="connsiteY19" fmla="*/ 1662545 h 3734163"/>
              <a:gd name="connsiteX20" fmla="*/ 1080655 w 5170516"/>
              <a:gd name="connsiteY20" fmla="*/ 1729047 h 3734163"/>
              <a:gd name="connsiteX21" fmla="*/ 1263535 w 5170516"/>
              <a:gd name="connsiteY21" fmla="*/ 1828800 h 3734163"/>
              <a:gd name="connsiteX22" fmla="*/ 1363287 w 5170516"/>
              <a:gd name="connsiteY22" fmla="*/ 1878676 h 3734163"/>
              <a:gd name="connsiteX23" fmla="*/ 1579418 w 5170516"/>
              <a:gd name="connsiteY23" fmla="*/ 1978429 h 3734163"/>
              <a:gd name="connsiteX24" fmla="*/ 1729047 w 5170516"/>
              <a:gd name="connsiteY24" fmla="*/ 2028305 h 3734163"/>
              <a:gd name="connsiteX25" fmla="*/ 1845425 w 5170516"/>
              <a:gd name="connsiteY25" fmla="*/ 2078182 h 3734163"/>
              <a:gd name="connsiteX26" fmla="*/ 1928553 w 5170516"/>
              <a:gd name="connsiteY26" fmla="*/ 2094807 h 3734163"/>
              <a:gd name="connsiteX27" fmla="*/ 2061556 w 5170516"/>
              <a:gd name="connsiteY27" fmla="*/ 2194560 h 3734163"/>
              <a:gd name="connsiteX28" fmla="*/ 2161309 w 5170516"/>
              <a:gd name="connsiteY28" fmla="*/ 2277687 h 3734163"/>
              <a:gd name="connsiteX29" fmla="*/ 2194560 w 5170516"/>
              <a:gd name="connsiteY29" fmla="*/ 2327563 h 3734163"/>
              <a:gd name="connsiteX30" fmla="*/ 2327564 w 5170516"/>
              <a:gd name="connsiteY30" fmla="*/ 2427316 h 3734163"/>
              <a:gd name="connsiteX31" fmla="*/ 2360815 w 5170516"/>
              <a:gd name="connsiteY31" fmla="*/ 2477193 h 3734163"/>
              <a:gd name="connsiteX32" fmla="*/ 2460567 w 5170516"/>
              <a:gd name="connsiteY32" fmla="*/ 2560320 h 3734163"/>
              <a:gd name="connsiteX33" fmla="*/ 2576945 w 5170516"/>
              <a:gd name="connsiteY33" fmla="*/ 2593571 h 3734163"/>
              <a:gd name="connsiteX34" fmla="*/ 2626822 w 5170516"/>
              <a:gd name="connsiteY34" fmla="*/ 2626822 h 3734163"/>
              <a:gd name="connsiteX35" fmla="*/ 2759825 w 5170516"/>
              <a:gd name="connsiteY35" fmla="*/ 2693323 h 3734163"/>
              <a:gd name="connsiteX36" fmla="*/ 2859578 w 5170516"/>
              <a:gd name="connsiteY36" fmla="*/ 2743200 h 3734163"/>
              <a:gd name="connsiteX37" fmla="*/ 2975956 w 5170516"/>
              <a:gd name="connsiteY37" fmla="*/ 2759825 h 3734163"/>
              <a:gd name="connsiteX38" fmla="*/ 3108960 w 5170516"/>
              <a:gd name="connsiteY38" fmla="*/ 2793076 h 3734163"/>
              <a:gd name="connsiteX39" fmla="*/ 3291840 w 5170516"/>
              <a:gd name="connsiteY39" fmla="*/ 2842953 h 3734163"/>
              <a:gd name="connsiteX40" fmla="*/ 3474720 w 5170516"/>
              <a:gd name="connsiteY40" fmla="*/ 2942705 h 3734163"/>
              <a:gd name="connsiteX41" fmla="*/ 3507971 w 5170516"/>
              <a:gd name="connsiteY41" fmla="*/ 3009207 h 3734163"/>
              <a:gd name="connsiteX42" fmla="*/ 3557847 w 5170516"/>
              <a:gd name="connsiteY42" fmla="*/ 3042458 h 3734163"/>
              <a:gd name="connsiteX43" fmla="*/ 3690851 w 5170516"/>
              <a:gd name="connsiteY43" fmla="*/ 3158836 h 3734163"/>
              <a:gd name="connsiteX44" fmla="*/ 3857105 w 5170516"/>
              <a:gd name="connsiteY44" fmla="*/ 3341716 h 3734163"/>
              <a:gd name="connsiteX45" fmla="*/ 3973484 w 5170516"/>
              <a:gd name="connsiteY45" fmla="*/ 3474720 h 3734163"/>
              <a:gd name="connsiteX46" fmla="*/ 4056611 w 5170516"/>
              <a:gd name="connsiteY46" fmla="*/ 3524596 h 3734163"/>
              <a:gd name="connsiteX47" fmla="*/ 4106487 w 5170516"/>
              <a:gd name="connsiteY47" fmla="*/ 3557847 h 3734163"/>
              <a:gd name="connsiteX48" fmla="*/ 4172989 w 5170516"/>
              <a:gd name="connsiteY48" fmla="*/ 3591098 h 3734163"/>
              <a:gd name="connsiteX49" fmla="*/ 4222865 w 5170516"/>
              <a:gd name="connsiteY49" fmla="*/ 3640974 h 3734163"/>
              <a:gd name="connsiteX50" fmla="*/ 4272742 w 5170516"/>
              <a:gd name="connsiteY50" fmla="*/ 3674225 h 3734163"/>
              <a:gd name="connsiteX51" fmla="*/ 4389120 w 5170516"/>
              <a:gd name="connsiteY51" fmla="*/ 3707476 h 3734163"/>
              <a:gd name="connsiteX52" fmla="*/ 5170516 w 5170516"/>
              <a:gd name="connsiteY52" fmla="*/ 3724102 h 3734163"/>
              <a:gd name="connsiteX0" fmla="*/ 0 w 5020887"/>
              <a:gd name="connsiteY0" fmla="*/ 0 h 3740727"/>
              <a:gd name="connsiteX1" fmla="*/ 133004 w 5020887"/>
              <a:gd name="connsiteY1" fmla="*/ 33251 h 3740727"/>
              <a:gd name="connsiteX2" fmla="*/ 232756 w 5020887"/>
              <a:gd name="connsiteY2" fmla="*/ 116378 h 3740727"/>
              <a:gd name="connsiteX3" fmla="*/ 266007 w 5020887"/>
              <a:gd name="connsiteY3" fmla="*/ 166254 h 3740727"/>
              <a:gd name="connsiteX4" fmla="*/ 315884 w 5020887"/>
              <a:gd name="connsiteY4" fmla="*/ 232756 h 3740727"/>
              <a:gd name="connsiteX5" fmla="*/ 382385 w 5020887"/>
              <a:gd name="connsiteY5" fmla="*/ 332509 h 3740727"/>
              <a:gd name="connsiteX6" fmla="*/ 432262 w 5020887"/>
              <a:gd name="connsiteY6" fmla="*/ 498763 h 3740727"/>
              <a:gd name="connsiteX7" fmla="*/ 448887 w 5020887"/>
              <a:gd name="connsiteY7" fmla="*/ 548640 h 3740727"/>
              <a:gd name="connsiteX8" fmla="*/ 482138 w 5020887"/>
              <a:gd name="connsiteY8" fmla="*/ 615142 h 3740727"/>
              <a:gd name="connsiteX9" fmla="*/ 498764 w 5020887"/>
              <a:gd name="connsiteY9" fmla="*/ 681643 h 3740727"/>
              <a:gd name="connsiteX10" fmla="*/ 515389 w 5020887"/>
              <a:gd name="connsiteY10" fmla="*/ 731520 h 3740727"/>
              <a:gd name="connsiteX11" fmla="*/ 532015 w 5020887"/>
              <a:gd name="connsiteY11" fmla="*/ 847898 h 3740727"/>
              <a:gd name="connsiteX12" fmla="*/ 548640 w 5020887"/>
              <a:gd name="connsiteY12" fmla="*/ 897774 h 3740727"/>
              <a:gd name="connsiteX13" fmla="*/ 581891 w 5020887"/>
              <a:gd name="connsiteY13" fmla="*/ 1097280 h 3740727"/>
              <a:gd name="connsiteX14" fmla="*/ 648393 w 5020887"/>
              <a:gd name="connsiteY14" fmla="*/ 1230283 h 3740727"/>
              <a:gd name="connsiteX15" fmla="*/ 681644 w 5020887"/>
              <a:gd name="connsiteY15" fmla="*/ 1296785 h 3740727"/>
              <a:gd name="connsiteX16" fmla="*/ 698269 w 5020887"/>
              <a:gd name="connsiteY16" fmla="*/ 1346662 h 3740727"/>
              <a:gd name="connsiteX17" fmla="*/ 748145 w 5020887"/>
              <a:gd name="connsiteY17" fmla="*/ 1396538 h 3740727"/>
              <a:gd name="connsiteX18" fmla="*/ 947651 w 5020887"/>
              <a:gd name="connsiteY18" fmla="*/ 1612669 h 3740727"/>
              <a:gd name="connsiteX19" fmla="*/ 1014153 w 5020887"/>
              <a:gd name="connsiteY19" fmla="*/ 1662545 h 3740727"/>
              <a:gd name="connsiteX20" fmla="*/ 1080655 w 5020887"/>
              <a:gd name="connsiteY20" fmla="*/ 1729047 h 3740727"/>
              <a:gd name="connsiteX21" fmla="*/ 1263535 w 5020887"/>
              <a:gd name="connsiteY21" fmla="*/ 1828800 h 3740727"/>
              <a:gd name="connsiteX22" fmla="*/ 1363287 w 5020887"/>
              <a:gd name="connsiteY22" fmla="*/ 1878676 h 3740727"/>
              <a:gd name="connsiteX23" fmla="*/ 1579418 w 5020887"/>
              <a:gd name="connsiteY23" fmla="*/ 1978429 h 3740727"/>
              <a:gd name="connsiteX24" fmla="*/ 1729047 w 5020887"/>
              <a:gd name="connsiteY24" fmla="*/ 2028305 h 3740727"/>
              <a:gd name="connsiteX25" fmla="*/ 1845425 w 5020887"/>
              <a:gd name="connsiteY25" fmla="*/ 2078182 h 3740727"/>
              <a:gd name="connsiteX26" fmla="*/ 1928553 w 5020887"/>
              <a:gd name="connsiteY26" fmla="*/ 2094807 h 3740727"/>
              <a:gd name="connsiteX27" fmla="*/ 2061556 w 5020887"/>
              <a:gd name="connsiteY27" fmla="*/ 2194560 h 3740727"/>
              <a:gd name="connsiteX28" fmla="*/ 2161309 w 5020887"/>
              <a:gd name="connsiteY28" fmla="*/ 2277687 h 3740727"/>
              <a:gd name="connsiteX29" fmla="*/ 2194560 w 5020887"/>
              <a:gd name="connsiteY29" fmla="*/ 2327563 h 3740727"/>
              <a:gd name="connsiteX30" fmla="*/ 2327564 w 5020887"/>
              <a:gd name="connsiteY30" fmla="*/ 2427316 h 3740727"/>
              <a:gd name="connsiteX31" fmla="*/ 2360815 w 5020887"/>
              <a:gd name="connsiteY31" fmla="*/ 2477193 h 3740727"/>
              <a:gd name="connsiteX32" fmla="*/ 2460567 w 5020887"/>
              <a:gd name="connsiteY32" fmla="*/ 2560320 h 3740727"/>
              <a:gd name="connsiteX33" fmla="*/ 2576945 w 5020887"/>
              <a:gd name="connsiteY33" fmla="*/ 2593571 h 3740727"/>
              <a:gd name="connsiteX34" fmla="*/ 2626822 w 5020887"/>
              <a:gd name="connsiteY34" fmla="*/ 2626822 h 3740727"/>
              <a:gd name="connsiteX35" fmla="*/ 2759825 w 5020887"/>
              <a:gd name="connsiteY35" fmla="*/ 2693323 h 3740727"/>
              <a:gd name="connsiteX36" fmla="*/ 2859578 w 5020887"/>
              <a:gd name="connsiteY36" fmla="*/ 2743200 h 3740727"/>
              <a:gd name="connsiteX37" fmla="*/ 2975956 w 5020887"/>
              <a:gd name="connsiteY37" fmla="*/ 2759825 h 3740727"/>
              <a:gd name="connsiteX38" fmla="*/ 3108960 w 5020887"/>
              <a:gd name="connsiteY38" fmla="*/ 2793076 h 3740727"/>
              <a:gd name="connsiteX39" fmla="*/ 3291840 w 5020887"/>
              <a:gd name="connsiteY39" fmla="*/ 2842953 h 3740727"/>
              <a:gd name="connsiteX40" fmla="*/ 3474720 w 5020887"/>
              <a:gd name="connsiteY40" fmla="*/ 2942705 h 3740727"/>
              <a:gd name="connsiteX41" fmla="*/ 3507971 w 5020887"/>
              <a:gd name="connsiteY41" fmla="*/ 3009207 h 3740727"/>
              <a:gd name="connsiteX42" fmla="*/ 3557847 w 5020887"/>
              <a:gd name="connsiteY42" fmla="*/ 3042458 h 3740727"/>
              <a:gd name="connsiteX43" fmla="*/ 3690851 w 5020887"/>
              <a:gd name="connsiteY43" fmla="*/ 3158836 h 3740727"/>
              <a:gd name="connsiteX44" fmla="*/ 3857105 w 5020887"/>
              <a:gd name="connsiteY44" fmla="*/ 3341716 h 3740727"/>
              <a:gd name="connsiteX45" fmla="*/ 3973484 w 5020887"/>
              <a:gd name="connsiteY45" fmla="*/ 3474720 h 3740727"/>
              <a:gd name="connsiteX46" fmla="*/ 4056611 w 5020887"/>
              <a:gd name="connsiteY46" fmla="*/ 3524596 h 3740727"/>
              <a:gd name="connsiteX47" fmla="*/ 4106487 w 5020887"/>
              <a:gd name="connsiteY47" fmla="*/ 3557847 h 3740727"/>
              <a:gd name="connsiteX48" fmla="*/ 4172989 w 5020887"/>
              <a:gd name="connsiteY48" fmla="*/ 3591098 h 3740727"/>
              <a:gd name="connsiteX49" fmla="*/ 4222865 w 5020887"/>
              <a:gd name="connsiteY49" fmla="*/ 3640974 h 3740727"/>
              <a:gd name="connsiteX50" fmla="*/ 4272742 w 5020887"/>
              <a:gd name="connsiteY50" fmla="*/ 3674225 h 3740727"/>
              <a:gd name="connsiteX51" fmla="*/ 4389120 w 5020887"/>
              <a:gd name="connsiteY51" fmla="*/ 3707476 h 3740727"/>
              <a:gd name="connsiteX52" fmla="*/ 5020887 w 5020887"/>
              <a:gd name="connsiteY52" fmla="*/ 3740727 h 3740727"/>
              <a:gd name="connsiteX0" fmla="*/ 0 w 5054138"/>
              <a:gd name="connsiteY0" fmla="*/ 0 h 3740727"/>
              <a:gd name="connsiteX1" fmla="*/ 133004 w 5054138"/>
              <a:gd name="connsiteY1" fmla="*/ 33251 h 3740727"/>
              <a:gd name="connsiteX2" fmla="*/ 232756 w 5054138"/>
              <a:gd name="connsiteY2" fmla="*/ 116378 h 3740727"/>
              <a:gd name="connsiteX3" fmla="*/ 266007 w 5054138"/>
              <a:gd name="connsiteY3" fmla="*/ 166254 h 3740727"/>
              <a:gd name="connsiteX4" fmla="*/ 315884 w 5054138"/>
              <a:gd name="connsiteY4" fmla="*/ 232756 h 3740727"/>
              <a:gd name="connsiteX5" fmla="*/ 382385 w 5054138"/>
              <a:gd name="connsiteY5" fmla="*/ 332509 h 3740727"/>
              <a:gd name="connsiteX6" fmla="*/ 432262 w 5054138"/>
              <a:gd name="connsiteY6" fmla="*/ 498763 h 3740727"/>
              <a:gd name="connsiteX7" fmla="*/ 448887 w 5054138"/>
              <a:gd name="connsiteY7" fmla="*/ 548640 h 3740727"/>
              <a:gd name="connsiteX8" fmla="*/ 482138 w 5054138"/>
              <a:gd name="connsiteY8" fmla="*/ 615142 h 3740727"/>
              <a:gd name="connsiteX9" fmla="*/ 498764 w 5054138"/>
              <a:gd name="connsiteY9" fmla="*/ 681643 h 3740727"/>
              <a:gd name="connsiteX10" fmla="*/ 515389 w 5054138"/>
              <a:gd name="connsiteY10" fmla="*/ 731520 h 3740727"/>
              <a:gd name="connsiteX11" fmla="*/ 532015 w 5054138"/>
              <a:gd name="connsiteY11" fmla="*/ 847898 h 3740727"/>
              <a:gd name="connsiteX12" fmla="*/ 548640 w 5054138"/>
              <a:gd name="connsiteY12" fmla="*/ 897774 h 3740727"/>
              <a:gd name="connsiteX13" fmla="*/ 581891 w 5054138"/>
              <a:gd name="connsiteY13" fmla="*/ 1097280 h 3740727"/>
              <a:gd name="connsiteX14" fmla="*/ 648393 w 5054138"/>
              <a:gd name="connsiteY14" fmla="*/ 1230283 h 3740727"/>
              <a:gd name="connsiteX15" fmla="*/ 681644 w 5054138"/>
              <a:gd name="connsiteY15" fmla="*/ 1296785 h 3740727"/>
              <a:gd name="connsiteX16" fmla="*/ 698269 w 5054138"/>
              <a:gd name="connsiteY16" fmla="*/ 1346662 h 3740727"/>
              <a:gd name="connsiteX17" fmla="*/ 748145 w 5054138"/>
              <a:gd name="connsiteY17" fmla="*/ 1396538 h 3740727"/>
              <a:gd name="connsiteX18" fmla="*/ 947651 w 5054138"/>
              <a:gd name="connsiteY18" fmla="*/ 1612669 h 3740727"/>
              <a:gd name="connsiteX19" fmla="*/ 1014153 w 5054138"/>
              <a:gd name="connsiteY19" fmla="*/ 1662545 h 3740727"/>
              <a:gd name="connsiteX20" fmla="*/ 1080655 w 5054138"/>
              <a:gd name="connsiteY20" fmla="*/ 1729047 h 3740727"/>
              <a:gd name="connsiteX21" fmla="*/ 1263535 w 5054138"/>
              <a:gd name="connsiteY21" fmla="*/ 1828800 h 3740727"/>
              <a:gd name="connsiteX22" fmla="*/ 1363287 w 5054138"/>
              <a:gd name="connsiteY22" fmla="*/ 1878676 h 3740727"/>
              <a:gd name="connsiteX23" fmla="*/ 1579418 w 5054138"/>
              <a:gd name="connsiteY23" fmla="*/ 1978429 h 3740727"/>
              <a:gd name="connsiteX24" fmla="*/ 1729047 w 5054138"/>
              <a:gd name="connsiteY24" fmla="*/ 2028305 h 3740727"/>
              <a:gd name="connsiteX25" fmla="*/ 1845425 w 5054138"/>
              <a:gd name="connsiteY25" fmla="*/ 2078182 h 3740727"/>
              <a:gd name="connsiteX26" fmla="*/ 1928553 w 5054138"/>
              <a:gd name="connsiteY26" fmla="*/ 2094807 h 3740727"/>
              <a:gd name="connsiteX27" fmla="*/ 2061556 w 5054138"/>
              <a:gd name="connsiteY27" fmla="*/ 2194560 h 3740727"/>
              <a:gd name="connsiteX28" fmla="*/ 2161309 w 5054138"/>
              <a:gd name="connsiteY28" fmla="*/ 2277687 h 3740727"/>
              <a:gd name="connsiteX29" fmla="*/ 2194560 w 5054138"/>
              <a:gd name="connsiteY29" fmla="*/ 2327563 h 3740727"/>
              <a:gd name="connsiteX30" fmla="*/ 2327564 w 5054138"/>
              <a:gd name="connsiteY30" fmla="*/ 2427316 h 3740727"/>
              <a:gd name="connsiteX31" fmla="*/ 2360815 w 5054138"/>
              <a:gd name="connsiteY31" fmla="*/ 2477193 h 3740727"/>
              <a:gd name="connsiteX32" fmla="*/ 2460567 w 5054138"/>
              <a:gd name="connsiteY32" fmla="*/ 2560320 h 3740727"/>
              <a:gd name="connsiteX33" fmla="*/ 2576945 w 5054138"/>
              <a:gd name="connsiteY33" fmla="*/ 2593571 h 3740727"/>
              <a:gd name="connsiteX34" fmla="*/ 2626822 w 5054138"/>
              <a:gd name="connsiteY34" fmla="*/ 2626822 h 3740727"/>
              <a:gd name="connsiteX35" fmla="*/ 2759825 w 5054138"/>
              <a:gd name="connsiteY35" fmla="*/ 2693323 h 3740727"/>
              <a:gd name="connsiteX36" fmla="*/ 2859578 w 5054138"/>
              <a:gd name="connsiteY36" fmla="*/ 2743200 h 3740727"/>
              <a:gd name="connsiteX37" fmla="*/ 2975956 w 5054138"/>
              <a:gd name="connsiteY37" fmla="*/ 2759825 h 3740727"/>
              <a:gd name="connsiteX38" fmla="*/ 3108960 w 5054138"/>
              <a:gd name="connsiteY38" fmla="*/ 2793076 h 3740727"/>
              <a:gd name="connsiteX39" fmla="*/ 3291840 w 5054138"/>
              <a:gd name="connsiteY39" fmla="*/ 2842953 h 3740727"/>
              <a:gd name="connsiteX40" fmla="*/ 3474720 w 5054138"/>
              <a:gd name="connsiteY40" fmla="*/ 2942705 h 3740727"/>
              <a:gd name="connsiteX41" fmla="*/ 3507971 w 5054138"/>
              <a:gd name="connsiteY41" fmla="*/ 3009207 h 3740727"/>
              <a:gd name="connsiteX42" fmla="*/ 3557847 w 5054138"/>
              <a:gd name="connsiteY42" fmla="*/ 3042458 h 3740727"/>
              <a:gd name="connsiteX43" fmla="*/ 3690851 w 5054138"/>
              <a:gd name="connsiteY43" fmla="*/ 3158836 h 3740727"/>
              <a:gd name="connsiteX44" fmla="*/ 3857105 w 5054138"/>
              <a:gd name="connsiteY44" fmla="*/ 3341716 h 3740727"/>
              <a:gd name="connsiteX45" fmla="*/ 3973484 w 5054138"/>
              <a:gd name="connsiteY45" fmla="*/ 3474720 h 3740727"/>
              <a:gd name="connsiteX46" fmla="*/ 4056611 w 5054138"/>
              <a:gd name="connsiteY46" fmla="*/ 3524596 h 3740727"/>
              <a:gd name="connsiteX47" fmla="*/ 4106487 w 5054138"/>
              <a:gd name="connsiteY47" fmla="*/ 3557847 h 3740727"/>
              <a:gd name="connsiteX48" fmla="*/ 4172989 w 5054138"/>
              <a:gd name="connsiteY48" fmla="*/ 3591098 h 3740727"/>
              <a:gd name="connsiteX49" fmla="*/ 4222865 w 5054138"/>
              <a:gd name="connsiteY49" fmla="*/ 3640974 h 3740727"/>
              <a:gd name="connsiteX50" fmla="*/ 4272742 w 5054138"/>
              <a:gd name="connsiteY50" fmla="*/ 3674225 h 3740727"/>
              <a:gd name="connsiteX51" fmla="*/ 4389120 w 5054138"/>
              <a:gd name="connsiteY51" fmla="*/ 3707476 h 3740727"/>
              <a:gd name="connsiteX52" fmla="*/ 5054138 w 5054138"/>
              <a:gd name="connsiteY52" fmla="*/ 3740727 h 3740727"/>
              <a:gd name="connsiteX0" fmla="*/ 0 w 5045261"/>
              <a:gd name="connsiteY0" fmla="*/ 0 h 3708587"/>
              <a:gd name="connsiteX1" fmla="*/ 133004 w 5045261"/>
              <a:gd name="connsiteY1" fmla="*/ 33251 h 3708587"/>
              <a:gd name="connsiteX2" fmla="*/ 232756 w 5045261"/>
              <a:gd name="connsiteY2" fmla="*/ 116378 h 3708587"/>
              <a:gd name="connsiteX3" fmla="*/ 266007 w 5045261"/>
              <a:gd name="connsiteY3" fmla="*/ 166254 h 3708587"/>
              <a:gd name="connsiteX4" fmla="*/ 315884 w 5045261"/>
              <a:gd name="connsiteY4" fmla="*/ 232756 h 3708587"/>
              <a:gd name="connsiteX5" fmla="*/ 382385 w 5045261"/>
              <a:gd name="connsiteY5" fmla="*/ 332509 h 3708587"/>
              <a:gd name="connsiteX6" fmla="*/ 432262 w 5045261"/>
              <a:gd name="connsiteY6" fmla="*/ 498763 h 3708587"/>
              <a:gd name="connsiteX7" fmla="*/ 448887 w 5045261"/>
              <a:gd name="connsiteY7" fmla="*/ 548640 h 3708587"/>
              <a:gd name="connsiteX8" fmla="*/ 482138 w 5045261"/>
              <a:gd name="connsiteY8" fmla="*/ 615142 h 3708587"/>
              <a:gd name="connsiteX9" fmla="*/ 498764 w 5045261"/>
              <a:gd name="connsiteY9" fmla="*/ 681643 h 3708587"/>
              <a:gd name="connsiteX10" fmla="*/ 515389 w 5045261"/>
              <a:gd name="connsiteY10" fmla="*/ 731520 h 3708587"/>
              <a:gd name="connsiteX11" fmla="*/ 532015 w 5045261"/>
              <a:gd name="connsiteY11" fmla="*/ 847898 h 3708587"/>
              <a:gd name="connsiteX12" fmla="*/ 548640 w 5045261"/>
              <a:gd name="connsiteY12" fmla="*/ 897774 h 3708587"/>
              <a:gd name="connsiteX13" fmla="*/ 581891 w 5045261"/>
              <a:gd name="connsiteY13" fmla="*/ 1097280 h 3708587"/>
              <a:gd name="connsiteX14" fmla="*/ 648393 w 5045261"/>
              <a:gd name="connsiteY14" fmla="*/ 1230283 h 3708587"/>
              <a:gd name="connsiteX15" fmla="*/ 681644 w 5045261"/>
              <a:gd name="connsiteY15" fmla="*/ 1296785 h 3708587"/>
              <a:gd name="connsiteX16" fmla="*/ 698269 w 5045261"/>
              <a:gd name="connsiteY16" fmla="*/ 1346662 h 3708587"/>
              <a:gd name="connsiteX17" fmla="*/ 748145 w 5045261"/>
              <a:gd name="connsiteY17" fmla="*/ 1396538 h 3708587"/>
              <a:gd name="connsiteX18" fmla="*/ 947651 w 5045261"/>
              <a:gd name="connsiteY18" fmla="*/ 1612669 h 3708587"/>
              <a:gd name="connsiteX19" fmla="*/ 1014153 w 5045261"/>
              <a:gd name="connsiteY19" fmla="*/ 1662545 h 3708587"/>
              <a:gd name="connsiteX20" fmla="*/ 1080655 w 5045261"/>
              <a:gd name="connsiteY20" fmla="*/ 1729047 h 3708587"/>
              <a:gd name="connsiteX21" fmla="*/ 1263535 w 5045261"/>
              <a:gd name="connsiteY21" fmla="*/ 1828800 h 3708587"/>
              <a:gd name="connsiteX22" fmla="*/ 1363287 w 5045261"/>
              <a:gd name="connsiteY22" fmla="*/ 1878676 h 3708587"/>
              <a:gd name="connsiteX23" fmla="*/ 1579418 w 5045261"/>
              <a:gd name="connsiteY23" fmla="*/ 1978429 h 3708587"/>
              <a:gd name="connsiteX24" fmla="*/ 1729047 w 5045261"/>
              <a:gd name="connsiteY24" fmla="*/ 2028305 h 3708587"/>
              <a:gd name="connsiteX25" fmla="*/ 1845425 w 5045261"/>
              <a:gd name="connsiteY25" fmla="*/ 2078182 h 3708587"/>
              <a:gd name="connsiteX26" fmla="*/ 1928553 w 5045261"/>
              <a:gd name="connsiteY26" fmla="*/ 2094807 h 3708587"/>
              <a:gd name="connsiteX27" fmla="*/ 2061556 w 5045261"/>
              <a:gd name="connsiteY27" fmla="*/ 2194560 h 3708587"/>
              <a:gd name="connsiteX28" fmla="*/ 2161309 w 5045261"/>
              <a:gd name="connsiteY28" fmla="*/ 2277687 h 3708587"/>
              <a:gd name="connsiteX29" fmla="*/ 2194560 w 5045261"/>
              <a:gd name="connsiteY29" fmla="*/ 2327563 h 3708587"/>
              <a:gd name="connsiteX30" fmla="*/ 2327564 w 5045261"/>
              <a:gd name="connsiteY30" fmla="*/ 2427316 h 3708587"/>
              <a:gd name="connsiteX31" fmla="*/ 2360815 w 5045261"/>
              <a:gd name="connsiteY31" fmla="*/ 2477193 h 3708587"/>
              <a:gd name="connsiteX32" fmla="*/ 2460567 w 5045261"/>
              <a:gd name="connsiteY32" fmla="*/ 2560320 h 3708587"/>
              <a:gd name="connsiteX33" fmla="*/ 2576945 w 5045261"/>
              <a:gd name="connsiteY33" fmla="*/ 2593571 h 3708587"/>
              <a:gd name="connsiteX34" fmla="*/ 2626822 w 5045261"/>
              <a:gd name="connsiteY34" fmla="*/ 2626822 h 3708587"/>
              <a:gd name="connsiteX35" fmla="*/ 2759825 w 5045261"/>
              <a:gd name="connsiteY35" fmla="*/ 2693323 h 3708587"/>
              <a:gd name="connsiteX36" fmla="*/ 2859578 w 5045261"/>
              <a:gd name="connsiteY36" fmla="*/ 2743200 h 3708587"/>
              <a:gd name="connsiteX37" fmla="*/ 2975956 w 5045261"/>
              <a:gd name="connsiteY37" fmla="*/ 2759825 h 3708587"/>
              <a:gd name="connsiteX38" fmla="*/ 3108960 w 5045261"/>
              <a:gd name="connsiteY38" fmla="*/ 2793076 h 3708587"/>
              <a:gd name="connsiteX39" fmla="*/ 3291840 w 5045261"/>
              <a:gd name="connsiteY39" fmla="*/ 2842953 h 3708587"/>
              <a:gd name="connsiteX40" fmla="*/ 3474720 w 5045261"/>
              <a:gd name="connsiteY40" fmla="*/ 2942705 h 3708587"/>
              <a:gd name="connsiteX41" fmla="*/ 3507971 w 5045261"/>
              <a:gd name="connsiteY41" fmla="*/ 3009207 h 3708587"/>
              <a:gd name="connsiteX42" fmla="*/ 3557847 w 5045261"/>
              <a:gd name="connsiteY42" fmla="*/ 3042458 h 3708587"/>
              <a:gd name="connsiteX43" fmla="*/ 3690851 w 5045261"/>
              <a:gd name="connsiteY43" fmla="*/ 3158836 h 3708587"/>
              <a:gd name="connsiteX44" fmla="*/ 3857105 w 5045261"/>
              <a:gd name="connsiteY44" fmla="*/ 3341716 h 3708587"/>
              <a:gd name="connsiteX45" fmla="*/ 3973484 w 5045261"/>
              <a:gd name="connsiteY45" fmla="*/ 3474720 h 3708587"/>
              <a:gd name="connsiteX46" fmla="*/ 4056611 w 5045261"/>
              <a:gd name="connsiteY46" fmla="*/ 3524596 h 3708587"/>
              <a:gd name="connsiteX47" fmla="*/ 4106487 w 5045261"/>
              <a:gd name="connsiteY47" fmla="*/ 3557847 h 3708587"/>
              <a:gd name="connsiteX48" fmla="*/ 4172989 w 5045261"/>
              <a:gd name="connsiteY48" fmla="*/ 3591098 h 3708587"/>
              <a:gd name="connsiteX49" fmla="*/ 4222865 w 5045261"/>
              <a:gd name="connsiteY49" fmla="*/ 3640974 h 3708587"/>
              <a:gd name="connsiteX50" fmla="*/ 4272742 w 5045261"/>
              <a:gd name="connsiteY50" fmla="*/ 3674225 h 3708587"/>
              <a:gd name="connsiteX51" fmla="*/ 4389120 w 5045261"/>
              <a:gd name="connsiteY51" fmla="*/ 3707476 h 3708587"/>
              <a:gd name="connsiteX52" fmla="*/ 5045261 w 5045261"/>
              <a:gd name="connsiteY52" fmla="*/ 3643072 h 3708587"/>
              <a:gd name="connsiteX0" fmla="*/ 0 w 5071894"/>
              <a:gd name="connsiteY0" fmla="*/ 0 h 3708720"/>
              <a:gd name="connsiteX1" fmla="*/ 133004 w 5071894"/>
              <a:gd name="connsiteY1" fmla="*/ 33251 h 3708720"/>
              <a:gd name="connsiteX2" fmla="*/ 232756 w 5071894"/>
              <a:gd name="connsiteY2" fmla="*/ 116378 h 3708720"/>
              <a:gd name="connsiteX3" fmla="*/ 266007 w 5071894"/>
              <a:gd name="connsiteY3" fmla="*/ 166254 h 3708720"/>
              <a:gd name="connsiteX4" fmla="*/ 315884 w 5071894"/>
              <a:gd name="connsiteY4" fmla="*/ 232756 h 3708720"/>
              <a:gd name="connsiteX5" fmla="*/ 382385 w 5071894"/>
              <a:gd name="connsiteY5" fmla="*/ 332509 h 3708720"/>
              <a:gd name="connsiteX6" fmla="*/ 432262 w 5071894"/>
              <a:gd name="connsiteY6" fmla="*/ 498763 h 3708720"/>
              <a:gd name="connsiteX7" fmla="*/ 448887 w 5071894"/>
              <a:gd name="connsiteY7" fmla="*/ 548640 h 3708720"/>
              <a:gd name="connsiteX8" fmla="*/ 482138 w 5071894"/>
              <a:gd name="connsiteY8" fmla="*/ 615142 h 3708720"/>
              <a:gd name="connsiteX9" fmla="*/ 498764 w 5071894"/>
              <a:gd name="connsiteY9" fmla="*/ 681643 h 3708720"/>
              <a:gd name="connsiteX10" fmla="*/ 515389 w 5071894"/>
              <a:gd name="connsiteY10" fmla="*/ 731520 h 3708720"/>
              <a:gd name="connsiteX11" fmla="*/ 532015 w 5071894"/>
              <a:gd name="connsiteY11" fmla="*/ 847898 h 3708720"/>
              <a:gd name="connsiteX12" fmla="*/ 548640 w 5071894"/>
              <a:gd name="connsiteY12" fmla="*/ 897774 h 3708720"/>
              <a:gd name="connsiteX13" fmla="*/ 581891 w 5071894"/>
              <a:gd name="connsiteY13" fmla="*/ 1097280 h 3708720"/>
              <a:gd name="connsiteX14" fmla="*/ 648393 w 5071894"/>
              <a:gd name="connsiteY14" fmla="*/ 1230283 h 3708720"/>
              <a:gd name="connsiteX15" fmla="*/ 681644 w 5071894"/>
              <a:gd name="connsiteY15" fmla="*/ 1296785 h 3708720"/>
              <a:gd name="connsiteX16" fmla="*/ 698269 w 5071894"/>
              <a:gd name="connsiteY16" fmla="*/ 1346662 h 3708720"/>
              <a:gd name="connsiteX17" fmla="*/ 748145 w 5071894"/>
              <a:gd name="connsiteY17" fmla="*/ 1396538 h 3708720"/>
              <a:gd name="connsiteX18" fmla="*/ 947651 w 5071894"/>
              <a:gd name="connsiteY18" fmla="*/ 1612669 h 3708720"/>
              <a:gd name="connsiteX19" fmla="*/ 1014153 w 5071894"/>
              <a:gd name="connsiteY19" fmla="*/ 1662545 h 3708720"/>
              <a:gd name="connsiteX20" fmla="*/ 1080655 w 5071894"/>
              <a:gd name="connsiteY20" fmla="*/ 1729047 h 3708720"/>
              <a:gd name="connsiteX21" fmla="*/ 1263535 w 5071894"/>
              <a:gd name="connsiteY21" fmla="*/ 1828800 h 3708720"/>
              <a:gd name="connsiteX22" fmla="*/ 1363287 w 5071894"/>
              <a:gd name="connsiteY22" fmla="*/ 1878676 h 3708720"/>
              <a:gd name="connsiteX23" fmla="*/ 1579418 w 5071894"/>
              <a:gd name="connsiteY23" fmla="*/ 1978429 h 3708720"/>
              <a:gd name="connsiteX24" fmla="*/ 1729047 w 5071894"/>
              <a:gd name="connsiteY24" fmla="*/ 2028305 h 3708720"/>
              <a:gd name="connsiteX25" fmla="*/ 1845425 w 5071894"/>
              <a:gd name="connsiteY25" fmla="*/ 2078182 h 3708720"/>
              <a:gd name="connsiteX26" fmla="*/ 1928553 w 5071894"/>
              <a:gd name="connsiteY26" fmla="*/ 2094807 h 3708720"/>
              <a:gd name="connsiteX27" fmla="*/ 2061556 w 5071894"/>
              <a:gd name="connsiteY27" fmla="*/ 2194560 h 3708720"/>
              <a:gd name="connsiteX28" fmla="*/ 2161309 w 5071894"/>
              <a:gd name="connsiteY28" fmla="*/ 2277687 h 3708720"/>
              <a:gd name="connsiteX29" fmla="*/ 2194560 w 5071894"/>
              <a:gd name="connsiteY29" fmla="*/ 2327563 h 3708720"/>
              <a:gd name="connsiteX30" fmla="*/ 2327564 w 5071894"/>
              <a:gd name="connsiteY30" fmla="*/ 2427316 h 3708720"/>
              <a:gd name="connsiteX31" fmla="*/ 2360815 w 5071894"/>
              <a:gd name="connsiteY31" fmla="*/ 2477193 h 3708720"/>
              <a:gd name="connsiteX32" fmla="*/ 2460567 w 5071894"/>
              <a:gd name="connsiteY32" fmla="*/ 2560320 h 3708720"/>
              <a:gd name="connsiteX33" fmla="*/ 2576945 w 5071894"/>
              <a:gd name="connsiteY33" fmla="*/ 2593571 h 3708720"/>
              <a:gd name="connsiteX34" fmla="*/ 2626822 w 5071894"/>
              <a:gd name="connsiteY34" fmla="*/ 2626822 h 3708720"/>
              <a:gd name="connsiteX35" fmla="*/ 2759825 w 5071894"/>
              <a:gd name="connsiteY35" fmla="*/ 2693323 h 3708720"/>
              <a:gd name="connsiteX36" fmla="*/ 2859578 w 5071894"/>
              <a:gd name="connsiteY36" fmla="*/ 2743200 h 3708720"/>
              <a:gd name="connsiteX37" fmla="*/ 2975956 w 5071894"/>
              <a:gd name="connsiteY37" fmla="*/ 2759825 h 3708720"/>
              <a:gd name="connsiteX38" fmla="*/ 3108960 w 5071894"/>
              <a:gd name="connsiteY38" fmla="*/ 2793076 h 3708720"/>
              <a:gd name="connsiteX39" fmla="*/ 3291840 w 5071894"/>
              <a:gd name="connsiteY39" fmla="*/ 2842953 h 3708720"/>
              <a:gd name="connsiteX40" fmla="*/ 3474720 w 5071894"/>
              <a:gd name="connsiteY40" fmla="*/ 2942705 h 3708720"/>
              <a:gd name="connsiteX41" fmla="*/ 3507971 w 5071894"/>
              <a:gd name="connsiteY41" fmla="*/ 3009207 h 3708720"/>
              <a:gd name="connsiteX42" fmla="*/ 3557847 w 5071894"/>
              <a:gd name="connsiteY42" fmla="*/ 3042458 h 3708720"/>
              <a:gd name="connsiteX43" fmla="*/ 3690851 w 5071894"/>
              <a:gd name="connsiteY43" fmla="*/ 3158836 h 3708720"/>
              <a:gd name="connsiteX44" fmla="*/ 3857105 w 5071894"/>
              <a:gd name="connsiteY44" fmla="*/ 3341716 h 3708720"/>
              <a:gd name="connsiteX45" fmla="*/ 3973484 w 5071894"/>
              <a:gd name="connsiteY45" fmla="*/ 3474720 h 3708720"/>
              <a:gd name="connsiteX46" fmla="*/ 4056611 w 5071894"/>
              <a:gd name="connsiteY46" fmla="*/ 3524596 h 3708720"/>
              <a:gd name="connsiteX47" fmla="*/ 4106487 w 5071894"/>
              <a:gd name="connsiteY47" fmla="*/ 3557847 h 3708720"/>
              <a:gd name="connsiteX48" fmla="*/ 4172989 w 5071894"/>
              <a:gd name="connsiteY48" fmla="*/ 3591098 h 3708720"/>
              <a:gd name="connsiteX49" fmla="*/ 4222865 w 5071894"/>
              <a:gd name="connsiteY49" fmla="*/ 3640974 h 3708720"/>
              <a:gd name="connsiteX50" fmla="*/ 4272742 w 5071894"/>
              <a:gd name="connsiteY50" fmla="*/ 3674225 h 3708720"/>
              <a:gd name="connsiteX51" fmla="*/ 4389120 w 5071894"/>
              <a:gd name="connsiteY51" fmla="*/ 3707476 h 3708720"/>
              <a:gd name="connsiteX52" fmla="*/ 5071894 w 5071894"/>
              <a:gd name="connsiteY52" fmla="*/ 3651949 h 3708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071894" h="3708720">
                <a:moveTo>
                  <a:pt x="0" y="0"/>
                </a:moveTo>
                <a:cubicBezTo>
                  <a:pt x="31621" y="6324"/>
                  <a:pt x="98920" y="16209"/>
                  <a:pt x="133004" y="33251"/>
                </a:cubicBezTo>
                <a:cubicBezTo>
                  <a:pt x="170369" y="51933"/>
                  <a:pt x="206493" y="84862"/>
                  <a:pt x="232756" y="116378"/>
                </a:cubicBezTo>
                <a:cubicBezTo>
                  <a:pt x="245548" y="131728"/>
                  <a:pt x="254393" y="149995"/>
                  <a:pt x="266007" y="166254"/>
                </a:cubicBezTo>
                <a:cubicBezTo>
                  <a:pt x="282113" y="188802"/>
                  <a:pt x="299994" y="210056"/>
                  <a:pt x="315884" y="232756"/>
                </a:cubicBezTo>
                <a:cubicBezTo>
                  <a:pt x="338801" y="265495"/>
                  <a:pt x="382385" y="332509"/>
                  <a:pt x="382385" y="332509"/>
                </a:cubicBezTo>
                <a:cubicBezTo>
                  <a:pt x="407513" y="433019"/>
                  <a:pt x="391783" y="377326"/>
                  <a:pt x="432262" y="498763"/>
                </a:cubicBezTo>
                <a:cubicBezTo>
                  <a:pt x="437804" y="515389"/>
                  <a:pt x="441050" y="532965"/>
                  <a:pt x="448887" y="548640"/>
                </a:cubicBezTo>
                <a:cubicBezTo>
                  <a:pt x="459971" y="570807"/>
                  <a:pt x="473436" y="591936"/>
                  <a:pt x="482138" y="615142"/>
                </a:cubicBezTo>
                <a:cubicBezTo>
                  <a:pt x="490161" y="636536"/>
                  <a:pt x="492487" y="659673"/>
                  <a:pt x="498764" y="681643"/>
                </a:cubicBezTo>
                <a:cubicBezTo>
                  <a:pt x="503578" y="698494"/>
                  <a:pt x="509847" y="714894"/>
                  <a:pt x="515389" y="731520"/>
                </a:cubicBezTo>
                <a:cubicBezTo>
                  <a:pt x="520931" y="770313"/>
                  <a:pt x="524330" y="809472"/>
                  <a:pt x="532015" y="847898"/>
                </a:cubicBezTo>
                <a:cubicBezTo>
                  <a:pt x="535452" y="865082"/>
                  <a:pt x="545203" y="880590"/>
                  <a:pt x="548640" y="897774"/>
                </a:cubicBezTo>
                <a:cubicBezTo>
                  <a:pt x="560297" y="956061"/>
                  <a:pt x="564044" y="1037790"/>
                  <a:pt x="581891" y="1097280"/>
                </a:cubicBezTo>
                <a:cubicBezTo>
                  <a:pt x="612903" y="1200652"/>
                  <a:pt x="605055" y="1154442"/>
                  <a:pt x="648393" y="1230283"/>
                </a:cubicBezTo>
                <a:cubicBezTo>
                  <a:pt x="660689" y="1251801"/>
                  <a:pt x="671881" y="1274005"/>
                  <a:pt x="681644" y="1296785"/>
                </a:cubicBezTo>
                <a:cubicBezTo>
                  <a:pt x="688547" y="1312893"/>
                  <a:pt x="688548" y="1332080"/>
                  <a:pt x="698269" y="1346662"/>
                </a:cubicBezTo>
                <a:cubicBezTo>
                  <a:pt x="711311" y="1366225"/>
                  <a:pt x="732662" y="1378844"/>
                  <a:pt x="748145" y="1396538"/>
                </a:cubicBezTo>
                <a:cubicBezTo>
                  <a:pt x="825692" y="1485163"/>
                  <a:pt x="839245" y="1531366"/>
                  <a:pt x="947651" y="1612669"/>
                </a:cubicBezTo>
                <a:cubicBezTo>
                  <a:pt x="969818" y="1629294"/>
                  <a:pt x="993300" y="1644298"/>
                  <a:pt x="1014153" y="1662545"/>
                </a:cubicBezTo>
                <a:cubicBezTo>
                  <a:pt x="1037746" y="1683189"/>
                  <a:pt x="1055909" y="1709800"/>
                  <a:pt x="1080655" y="1729047"/>
                </a:cubicBezTo>
                <a:cubicBezTo>
                  <a:pt x="1131611" y="1768679"/>
                  <a:pt x="1208565" y="1798261"/>
                  <a:pt x="1263535" y="1828800"/>
                </a:cubicBezTo>
                <a:cubicBezTo>
                  <a:pt x="1360220" y="1882514"/>
                  <a:pt x="1266190" y="1846311"/>
                  <a:pt x="1363287" y="1878676"/>
                </a:cubicBezTo>
                <a:cubicBezTo>
                  <a:pt x="1520254" y="1976780"/>
                  <a:pt x="1445025" y="1951549"/>
                  <a:pt x="1579418" y="1978429"/>
                </a:cubicBezTo>
                <a:cubicBezTo>
                  <a:pt x="1690041" y="2033740"/>
                  <a:pt x="1600129" y="1996076"/>
                  <a:pt x="1729047" y="2028305"/>
                </a:cubicBezTo>
                <a:cubicBezTo>
                  <a:pt x="1845266" y="2057360"/>
                  <a:pt x="1702679" y="2030600"/>
                  <a:pt x="1845425" y="2078182"/>
                </a:cubicBezTo>
                <a:cubicBezTo>
                  <a:pt x="1872233" y="2087118"/>
                  <a:pt x="1900844" y="2089265"/>
                  <a:pt x="1928553" y="2094807"/>
                </a:cubicBezTo>
                <a:cubicBezTo>
                  <a:pt x="2049668" y="2155364"/>
                  <a:pt x="1943918" y="2093727"/>
                  <a:pt x="2061556" y="2194560"/>
                </a:cubicBezTo>
                <a:cubicBezTo>
                  <a:pt x="2137847" y="2259952"/>
                  <a:pt x="2089243" y="2191208"/>
                  <a:pt x="2161309" y="2277687"/>
                </a:cubicBezTo>
                <a:cubicBezTo>
                  <a:pt x="2174101" y="2293037"/>
                  <a:pt x="2179708" y="2314196"/>
                  <a:pt x="2194560" y="2327563"/>
                </a:cubicBezTo>
                <a:cubicBezTo>
                  <a:pt x="2235752" y="2364636"/>
                  <a:pt x="2327564" y="2427316"/>
                  <a:pt x="2327564" y="2427316"/>
                </a:cubicBezTo>
                <a:cubicBezTo>
                  <a:pt x="2338648" y="2443942"/>
                  <a:pt x="2348023" y="2461843"/>
                  <a:pt x="2360815" y="2477193"/>
                </a:cubicBezTo>
                <a:cubicBezTo>
                  <a:pt x="2383006" y="2503823"/>
                  <a:pt x="2426663" y="2545790"/>
                  <a:pt x="2460567" y="2560320"/>
                </a:cubicBezTo>
                <a:cubicBezTo>
                  <a:pt x="2535161" y="2592289"/>
                  <a:pt x="2512225" y="2561211"/>
                  <a:pt x="2576945" y="2593571"/>
                </a:cubicBezTo>
                <a:cubicBezTo>
                  <a:pt x="2594817" y="2602507"/>
                  <a:pt x="2609280" y="2617254"/>
                  <a:pt x="2626822" y="2626822"/>
                </a:cubicBezTo>
                <a:cubicBezTo>
                  <a:pt x="2670337" y="2650557"/>
                  <a:pt x="2718582" y="2665828"/>
                  <a:pt x="2759825" y="2693323"/>
                </a:cubicBezTo>
                <a:cubicBezTo>
                  <a:pt x="2801858" y="2721345"/>
                  <a:pt x="2810414" y="2733367"/>
                  <a:pt x="2859578" y="2743200"/>
                </a:cubicBezTo>
                <a:cubicBezTo>
                  <a:pt x="2898004" y="2750885"/>
                  <a:pt x="2937530" y="2752140"/>
                  <a:pt x="2975956" y="2759825"/>
                </a:cubicBezTo>
                <a:cubicBezTo>
                  <a:pt x="3020768" y="2768787"/>
                  <a:pt x="3064431" y="2782800"/>
                  <a:pt x="3108960" y="2793076"/>
                </a:cubicBezTo>
                <a:cubicBezTo>
                  <a:pt x="3176717" y="2808713"/>
                  <a:pt x="3226973" y="2810520"/>
                  <a:pt x="3291840" y="2842953"/>
                </a:cubicBezTo>
                <a:cubicBezTo>
                  <a:pt x="3420496" y="2907280"/>
                  <a:pt x="3359715" y="2873702"/>
                  <a:pt x="3474720" y="2942705"/>
                </a:cubicBezTo>
                <a:cubicBezTo>
                  <a:pt x="3485804" y="2964872"/>
                  <a:pt x="3492105" y="2990167"/>
                  <a:pt x="3507971" y="3009207"/>
                </a:cubicBezTo>
                <a:cubicBezTo>
                  <a:pt x="3520763" y="3024557"/>
                  <a:pt x="3542810" y="3029300"/>
                  <a:pt x="3557847" y="3042458"/>
                </a:cubicBezTo>
                <a:cubicBezTo>
                  <a:pt x="3713457" y="3178616"/>
                  <a:pt x="3578616" y="3084012"/>
                  <a:pt x="3690851" y="3158836"/>
                </a:cubicBezTo>
                <a:cubicBezTo>
                  <a:pt x="3805765" y="3331208"/>
                  <a:pt x="3562859" y="2973910"/>
                  <a:pt x="3857105" y="3341716"/>
                </a:cubicBezTo>
                <a:cubicBezTo>
                  <a:pt x="3881722" y="3372488"/>
                  <a:pt x="3936000" y="3446607"/>
                  <a:pt x="3973484" y="3474720"/>
                </a:cubicBezTo>
                <a:cubicBezTo>
                  <a:pt x="3999335" y="3494108"/>
                  <a:pt x="4029209" y="3507470"/>
                  <a:pt x="4056611" y="3524596"/>
                </a:cubicBezTo>
                <a:cubicBezTo>
                  <a:pt x="4073555" y="3535186"/>
                  <a:pt x="4089138" y="3547934"/>
                  <a:pt x="4106487" y="3557847"/>
                </a:cubicBezTo>
                <a:cubicBezTo>
                  <a:pt x="4128005" y="3570143"/>
                  <a:pt x="4152822" y="3576693"/>
                  <a:pt x="4172989" y="3591098"/>
                </a:cubicBezTo>
                <a:cubicBezTo>
                  <a:pt x="4192121" y="3604764"/>
                  <a:pt x="4204803" y="3625922"/>
                  <a:pt x="4222865" y="3640974"/>
                </a:cubicBezTo>
                <a:cubicBezTo>
                  <a:pt x="4238215" y="3653766"/>
                  <a:pt x="4254870" y="3665289"/>
                  <a:pt x="4272742" y="3674225"/>
                </a:cubicBezTo>
                <a:cubicBezTo>
                  <a:pt x="4293095" y="3684402"/>
                  <a:pt x="4258887" y="3696392"/>
                  <a:pt x="4389120" y="3707476"/>
                </a:cubicBezTo>
                <a:cubicBezTo>
                  <a:pt x="4519353" y="3718560"/>
                  <a:pt x="4774721" y="3651949"/>
                  <a:pt x="5071894" y="3651949"/>
                </a:cubicBez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5-Point Star 3"/>
          <p:cNvSpPr/>
          <p:nvPr/>
        </p:nvSpPr>
        <p:spPr>
          <a:xfrm>
            <a:off x="11117850" y="5312611"/>
            <a:ext cx="341450" cy="32012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559022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	</a:t>
            </a:r>
            <a:endParaRPr lang="en-US" dirty="0"/>
          </a:p>
        </p:txBody>
      </p:sp>
      <p:sp>
        <p:nvSpPr>
          <p:cNvPr id="3" name="Content Placeholder 2"/>
          <p:cNvSpPr>
            <a:spLocks noGrp="1"/>
          </p:cNvSpPr>
          <p:nvPr>
            <p:ph idx="1"/>
          </p:nvPr>
        </p:nvSpPr>
        <p:spPr/>
        <p:txBody>
          <a:bodyPr>
            <a:normAutofit/>
          </a:bodyPr>
          <a:lstStyle/>
          <a:p>
            <a:pPr>
              <a:lnSpc>
                <a:spcPct val="100000"/>
              </a:lnSpc>
              <a:spcBef>
                <a:spcPts val="0"/>
              </a:spcBef>
              <a:spcAft>
                <a:spcPts val="0"/>
              </a:spcAft>
              <a:buClrTx/>
              <a:buSzTx/>
            </a:pPr>
            <a:r>
              <a:rPr lang="en-US" sz="2400" dirty="0" smtClean="0"/>
              <a:t>Dr. Brett Hoover</a:t>
            </a:r>
          </a:p>
          <a:p>
            <a:pPr>
              <a:lnSpc>
                <a:spcPct val="100000"/>
              </a:lnSpc>
              <a:spcBef>
                <a:spcPts val="0"/>
              </a:spcBef>
              <a:spcAft>
                <a:spcPts val="0"/>
              </a:spcAft>
              <a:buClrTx/>
              <a:buSzTx/>
            </a:pPr>
            <a:r>
              <a:rPr lang="en-US" sz="2400" dirty="0" smtClean="0"/>
              <a:t>Dr. Michael Morgan</a:t>
            </a:r>
          </a:p>
          <a:p>
            <a:pPr>
              <a:lnSpc>
                <a:spcPct val="100000"/>
              </a:lnSpc>
              <a:spcBef>
                <a:spcPts val="0"/>
              </a:spcBef>
              <a:spcAft>
                <a:spcPts val="0"/>
              </a:spcAft>
              <a:buClrTx/>
              <a:buSzTx/>
            </a:pPr>
            <a:r>
              <a:rPr lang="en-US" sz="2400" dirty="0" smtClean="0"/>
              <a:t>Dr. Daniel Holdaway</a:t>
            </a:r>
          </a:p>
          <a:p>
            <a:pPr>
              <a:lnSpc>
                <a:spcPct val="100000"/>
              </a:lnSpc>
              <a:spcBef>
                <a:spcPts val="0"/>
              </a:spcBef>
              <a:spcAft>
                <a:spcPts val="0"/>
              </a:spcAft>
              <a:buClrTx/>
              <a:buSzTx/>
            </a:pPr>
            <a:r>
              <a:rPr lang="en-US" sz="2400" dirty="0" smtClean="0"/>
              <a:t>Dr. Jonathan Martin</a:t>
            </a:r>
          </a:p>
          <a:p>
            <a:pPr>
              <a:lnSpc>
                <a:spcPct val="100000"/>
              </a:lnSpc>
              <a:spcBef>
                <a:spcPts val="0"/>
              </a:spcBef>
              <a:spcAft>
                <a:spcPts val="0"/>
              </a:spcAft>
              <a:buClrTx/>
              <a:buSzTx/>
            </a:pPr>
            <a:r>
              <a:rPr lang="en-US" sz="2400" dirty="0" smtClean="0"/>
              <a:t>The Morgan and Martin lab groups</a:t>
            </a:r>
          </a:p>
          <a:p>
            <a:pPr>
              <a:lnSpc>
                <a:spcPct val="100000"/>
              </a:lnSpc>
              <a:spcBef>
                <a:spcPts val="0"/>
              </a:spcBef>
              <a:spcAft>
                <a:spcPts val="0"/>
              </a:spcAft>
              <a:buClrTx/>
              <a:buSzTx/>
            </a:pPr>
            <a:r>
              <a:rPr lang="en-US" sz="2400" dirty="0" smtClean="0"/>
              <a:t>The conference organizing committee </a:t>
            </a:r>
            <a:r>
              <a:rPr lang="en-US" sz="2400" smtClean="0"/>
              <a:t>for travel support </a:t>
            </a:r>
            <a:endParaRPr lang="en-US" dirty="0" smtClean="0"/>
          </a:p>
          <a:p>
            <a:pPr marL="0" indent="0">
              <a:lnSpc>
                <a:spcPct val="100000"/>
              </a:lnSpc>
              <a:spcBef>
                <a:spcPts val="0"/>
              </a:spcBef>
              <a:spcAft>
                <a:spcPts val="0"/>
              </a:spcAft>
              <a:buClrTx/>
              <a:buSzTx/>
              <a:buNone/>
            </a:pPr>
            <a:endParaRPr lang="en-US" dirty="0" smtClean="0"/>
          </a:p>
          <a:p>
            <a:pPr marL="0" indent="0" algn="ctr">
              <a:lnSpc>
                <a:spcPct val="100000"/>
              </a:lnSpc>
              <a:spcBef>
                <a:spcPts val="0"/>
              </a:spcBef>
              <a:spcAft>
                <a:spcPts val="0"/>
              </a:spcAft>
              <a:buClrTx/>
              <a:buSzTx/>
              <a:buNone/>
            </a:pPr>
            <a:r>
              <a:rPr lang="en-US" dirty="0" smtClean="0"/>
              <a:t>This project is possible due to the support from </a:t>
            </a:r>
            <a:r>
              <a:rPr lang="en-US" dirty="0"/>
              <a:t>NASA NIP award </a:t>
            </a:r>
            <a:r>
              <a:rPr lang="en-US" dirty="0" smtClean="0"/>
              <a:t>NNX14AI38G</a:t>
            </a:r>
          </a:p>
          <a:p>
            <a:pPr marL="0" indent="0" algn="ctr">
              <a:lnSpc>
                <a:spcPct val="100000"/>
              </a:lnSpc>
              <a:spcBef>
                <a:spcPts val="0"/>
              </a:spcBef>
              <a:spcAft>
                <a:spcPts val="0"/>
              </a:spcAft>
              <a:buClrTx/>
              <a:buSzTx/>
              <a:buNone/>
            </a:pPr>
            <a:endParaRPr lang="en-US" dirty="0"/>
          </a:p>
          <a:p>
            <a:pPr marL="0" indent="0" algn="ctr">
              <a:lnSpc>
                <a:spcPct val="100000"/>
              </a:lnSpc>
              <a:spcBef>
                <a:spcPts val="0"/>
              </a:spcBef>
              <a:spcAft>
                <a:spcPts val="0"/>
              </a:spcAft>
              <a:buClrTx/>
              <a:buSzTx/>
              <a:buNone/>
            </a:pPr>
            <a:endParaRPr lang="en-US" dirty="0" smtClean="0"/>
          </a:p>
          <a:p>
            <a:pPr marL="0" indent="0" algn="ctr">
              <a:lnSpc>
                <a:spcPct val="100000"/>
              </a:lnSpc>
              <a:spcBef>
                <a:spcPts val="0"/>
              </a:spcBef>
              <a:spcAft>
                <a:spcPts val="0"/>
              </a:spcAft>
              <a:buClrTx/>
              <a:buSzTx/>
              <a:buNone/>
            </a:pPr>
            <a:endParaRPr lang="en-US" dirty="0"/>
          </a:p>
          <a:p>
            <a:pPr>
              <a:lnSpc>
                <a:spcPct val="100000"/>
              </a:lnSpc>
              <a:spcBef>
                <a:spcPts val="0"/>
              </a:spcBef>
              <a:spcAft>
                <a:spcPts val="0"/>
              </a:spcAft>
              <a:buClrTx/>
              <a:buSzTx/>
            </a:pPr>
            <a:endParaRPr lang="en-US" dirty="0" smtClean="0"/>
          </a:p>
        </p:txBody>
      </p:sp>
      <p:sp>
        <p:nvSpPr>
          <p:cNvPr id="4" name="Slide Number Placeholder 3"/>
          <p:cNvSpPr>
            <a:spLocks noGrp="1"/>
          </p:cNvSpPr>
          <p:nvPr>
            <p:ph type="sldNum" sz="quarter" idx="12"/>
          </p:nvPr>
        </p:nvSpPr>
        <p:spPr/>
        <p:txBody>
          <a:bodyPr>
            <a:normAutofit/>
          </a:bodyPr>
          <a:lstStyle/>
          <a:p>
            <a:fld id="{F66C4B85-FC96-3542-A1E6-A5BA135D964A}" type="slidenum">
              <a:rPr lang="en-US" smtClean="0"/>
              <a:t>40</a:t>
            </a:fld>
            <a:endParaRPr lang="en-US"/>
          </a:p>
        </p:txBody>
      </p:sp>
    </p:spTree>
    <p:extLst>
      <p:ext uri="{BB962C8B-B14F-4D97-AF65-F5344CB8AC3E}">
        <p14:creationId xmlns:p14="http://schemas.microsoft.com/office/powerpoint/2010/main" val="1885261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 Slides	</a:t>
            </a:r>
            <a:endParaRPr lang="en-US" dirty="0"/>
          </a:p>
        </p:txBody>
      </p:sp>
      <p:sp>
        <p:nvSpPr>
          <p:cNvPr id="5" name="Content Placeholder 4"/>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normAutofit/>
          </a:bodyPr>
          <a:lstStyle/>
          <a:p>
            <a:fld id="{F66C4B85-FC96-3542-A1E6-A5BA135D964A}" type="slidenum">
              <a:rPr lang="en-US" smtClean="0"/>
              <a:t>41</a:t>
            </a:fld>
            <a:endParaRPr lang="en-US"/>
          </a:p>
        </p:txBody>
      </p:sp>
    </p:spTree>
    <p:extLst>
      <p:ext uri="{BB962C8B-B14F-4D97-AF65-F5344CB8AC3E}">
        <p14:creationId xmlns:p14="http://schemas.microsoft.com/office/powerpoint/2010/main" val="21304829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10931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2690" y="0"/>
            <a:ext cx="6109310" cy="6858000"/>
          </a:xfrm>
          <a:prstGeom prst="rect">
            <a:avLst/>
          </a:prstGeom>
        </p:spPr>
      </p:pic>
      <p:sp>
        <p:nvSpPr>
          <p:cNvPr id="4" name="TextBox 3"/>
          <p:cNvSpPr txBox="1"/>
          <p:nvPr/>
        </p:nvSpPr>
        <p:spPr>
          <a:xfrm>
            <a:off x="2206261" y="6257944"/>
            <a:ext cx="2194560" cy="369332"/>
          </a:xfrm>
          <a:prstGeom prst="rect">
            <a:avLst/>
          </a:prstGeom>
          <a:noFill/>
          <a:effectLst>
            <a:glow rad="127000">
              <a:schemeClr val="bg1"/>
            </a:glow>
          </a:effectLst>
        </p:spPr>
        <p:txBody>
          <a:bodyPr wrap="square" rtlCol="0">
            <a:spAutoFit/>
          </a:bodyPr>
          <a:lstStyle/>
          <a:p>
            <a:pPr algn="ctr"/>
            <a:r>
              <a:rPr lang="en-US" dirty="0" smtClean="0">
                <a:solidFill>
                  <a:schemeClr val="bg1"/>
                </a:solidFill>
              </a:rPr>
              <a:t>F017</a:t>
            </a:r>
            <a:endParaRPr lang="en-US" dirty="0">
              <a:solidFill>
                <a:schemeClr val="bg1"/>
              </a:solidFill>
            </a:endParaRPr>
          </a:p>
        </p:txBody>
      </p:sp>
      <p:sp>
        <p:nvSpPr>
          <p:cNvPr id="5" name="TextBox 4"/>
          <p:cNvSpPr txBox="1"/>
          <p:nvPr/>
        </p:nvSpPr>
        <p:spPr>
          <a:xfrm>
            <a:off x="8298638" y="6257944"/>
            <a:ext cx="2194560" cy="369332"/>
          </a:xfrm>
          <a:prstGeom prst="rect">
            <a:avLst/>
          </a:prstGeom>
          <a:noFill/>
          <a:effectLst>
            <a:glow rad="127000">
              <a:schemeClr val="bg1"/>
            </a:glow>
          </a:effectLst>
        </p:spPr>
        <p:txBody>
          <a:bodyPr wrap="square" rtlCol="0">
            <a:spAutoFit/>
          </a:bodyPr>
          <a:lstStyle/>
          <a:p>
            <a:pPr algn="ctr"/>
            <a:r>
              <a:rPr lang="en-US" dirty="0" smtClean="0">
                <a:solidFill>
                  <a:schemeClr val="bg1"/>
                </a:solidFill>
              </a:rPr>
              <a:t>F024</a:t>
            </a:r>
            <a:endParaRPr lang="en-US" dirty="0">
              <a:solidFill>
                <a:schemeClr val="bg1"/>
              </a:solidFill>
            </a:endParaRPr>
          </a:p>
        </p:txBody>
      </p:sp>
    </p:spTree>
    <p:extLst>
      <p:ext uri="{BB962C8B-B14F-4D97-AF65-F5344CB8AC3E}">
        <p14:creationId xmlns:p14="http://schemas.microsoft.com/office/powerpoint/2010/main" val="3500741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99524" y="0"/>
            <a:ext cx="11192953" cy="6858000"/>
            <a:chOff x="507990" y="0"/>
            <a:chExt cx="11192953" cy="685800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1579" y="0"/>
              <a:ext cx="5299364" cy="6858000"/>
            </a:xfrm>
            <a:prstGeom prst="rect">
              <a:avLst/>
            </a:prstGeom>
            <a:solidFill>
              <a:schemeClr val="tx1"/>
            </a:solidFill>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990" y="0"/>
              <a:ext cx="5299364" cy="6858000"/>
            </a:xfrm>
            <a:prstGeom prst="rect">
              <a:avLst/>
            </a:prstGeom>
            <a:solidFill>
              <a:schemeClr val="tx1"/>
            </a:solidFill>
          </p:spPr>
        </p:pic>
      </p:grpSp>
    </p:spTree>
    <p:extLst>
      <p:ext uri="{BB962C8B-B14F-4D97-AF65-F5344CB8AC3E}">
        <p14:creationId xmlns:p14="http://schemas.microsoft.com/office/powerpoint/2010/main" val="17391349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0020" y="1381517"/>
            <a:ext cx="11691960" cy="4480560"/>
            <a:chOff x="499524" y="1381517"/>
            <a:chExt cx="11691960" cy="448056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3113" y="1381517"/>
              <a:ext cx="5798371" cy="4480560"/>
            </a:xfrm>
            <a:prstGeom prst="rect">
              <a:avLst/>
            </a:prstGeom>
            <a:solidFill>
              <a:schemeClr val="tx1"/>
            </a:solidFill>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524" y="1381517"/>
              <a:ext cx="5798371" cy="4480560"/>
            </a:xfrm>
            <a:prstGeom prst="rect">
              <a:avLst/>
            </a:prstGeom>
            <a:solidFill>
              <a:schemeClr val="tx1"/>
            </a:solidFill>
          </p:spPr>
        </p:pic>
      </p:grpSp>
    </p:spTree>
    <p:extLst>
      <p:ext uri="{BB962C8B-B14F-4D97-AF65-F5344CB8AC3E}">
        <p14:creationId xmlns:p14="http://schemas.microsoft.com/office/powerpoint/2010/main" val="24150466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3609" y="1381517"/>
            <a:ext cx="5798371" cy="4480559"/>
          </a:xfrm>
          <a:prstGeom prst="rect">
            <a:avLst/>
          </a:prstGeom>
          <a:solidFill>
            <a:schemeClr val="tx1"/>
          </a:solidFill>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020" y="1381517"/>
            <a:ext cx="5798371" cy="4480559"/>
          </a:xfrm>
          <a:prstGeom prst="rect">
            <a:avLst/>
          </a:prstGeom>
          <a:solidFill>
            <a:schemeClr val="tx1"/>
          </a:solidFill>
        </p:spPr>
      </p:pic>
    </p:spTree>
    <p:extLst>
      <p:ext uri="{BB962C8B-B14F-4D97-AF65-F5344CB8AC3E}">
        <p14:creationId xmlns:p14="http://schemas.microsoft.com/office/powerpoint/2010/main" val="185138783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p:cNvSpPr/>
              <p:nvPr/>
            </p:nvSpPr>
            <p:spPr>
              <a:xfrm>
                <a:off x="207264" y="5175590"/>
                <a:ext cx="11777472" cy="2477730"/>
              </a:xfrm>
              <a:prstGeom prst="rect">
                <a:avLst/>
              </a:prstGeom>
            </p:spPr>
            <p:txBody>
              <a:bodyPr wrap="square">
                <a:spAutoFit/>
              </a:bodyPr>
              <a:lstStyle/>
              <a:p>
                <a:pPr algn="r">
                  <a:lnSpc>
                    <a:spcPct val="200000"/>
                  </a:lnSpc>
                </a:pPr>
                <a14:m>
                  <m:oMath xmlns:m="http://schemas.openxmlformats.org/officeDocument/2006/math">
                    <m:r>
                      <a:rPr lang="en-US" sz="3000" b="1" i="1" smtClean="0">
                        <a:latin typeface="Cambria Math" charset="0"/>
                        <a:ea typeface="Calibri" charset="0"/>
                        <a:cs typeface="Times New Roman" charset="0"/>
                      </a:rPr>
                      <m:t>𝐄</m:t>
                    </m:r>
                    <m:r>
                      <a:rPr lang="en-US" sz="3000" b="1">
                        <a:effectLst/>
                        <a:latin typeface="Cambria Math" charset="0"/>
                        <a:ea typeface="Calibri" charset="0"/>
                        <a:cs typeface="Times New Roman" charset="0"/>
                      </a:rPr>
                      <m:t>⋅</m:t>
                    </m:r>
                    <m:r>
                      <a:rPr lang="en-US" sz="3000" b="1" i="1">
                        <a:effectLst/>
                        <a:latin typeface="Cambria Math" charset="0"/>
                        <a:ea typeface="Calibri" charset="0"/>
                        <a:cs typeface="Times New Roman" charset="0"/>
                      </a:rPr>
                      <m:t>𝐃</m:t>
                    </m:r>
                    <m:r>
                      <a:rPr lang="en-US" sz="3000">
                        <a:effectLst/>
                        <a:latin typeface="Cambria Math" charset="0"/>
                        <a:ea typeface="Calibri" charset="0"/>
                        <a:cs typeface="Times New Roman" charset="0"/>
                      </a:rPr>
                      <m:t>=</m:t>
                    </m:r>
                    <m:sSub>
                      <m:sSubPr>
                        <m:ctrlPr>
                          <a:rPr lang="en-US" sz="3000" i="1">
                            <a:effectLst/>
                            <a:latin typeface="Cambria Math" charset="0"/>
                            <a:ea typeface="Calibri" charset="0"/>
                            <a:cs typeface="Times New Roman" charset="0"/>
                          </a:rPr>
                        </m:ctrlPr>
                      </m:sSubPr>
                      <m:e>
                        <m:r>
                          <a:rPr lang="en-US" sz="3000" i="1">
                            <a:effectLst/>
                            <a:latin typeface="Cambria Math" charset="0"/>
                            <a:ea typeface="Calibri" charset="0"/>
                            <a:cs typeface="Times New Roman" charset="0"/>
                          </a:rPr>
                          <m:t>𝜀</m:t>
                        </m:r>
                      </m:e>
                      <m:sub>
                        <m:r>
                          <a:rPr lang="en-US" sz="3000" i="1">
                            <a:effectLst/>
                            <a:latin typeface="Cambria Math" charset="0"/>
                            <a:ea typeface="Calibri" charset="0"/>
                            <a:cs typeface="Times New Roman" charset="0"/>
                          </a:rPr>
                          <m:t>𝑟</m:t>
                        </m:r>
                      </m:sub>
                    </m:sSub>
                    <m:r>
                      <a:rPr lang="en-US" sz="3000" i="1">
                        <a:effectLst/>
                        <a:latin typeface="Cambria Math" charset="0"/>
                        <a:ea typeface="Calibri" charset="0"/>
                        <a:cs typeface="Times New Roman" charset="0"/>
                      </a:rPr>
                      <m:t>= </m:t>
                    </m:r>
                    <m:sSub>
                      <m:sSubPr>
                        <m:ctrlPr>
                          <a:rPr lang="en-US" sz="3000" i="1">
                            <a:effectLst/>
                            <a:latin typeface="Cambria Math" charset="0"/>
                            <a:ea typeface="Calibri" charset="0"/>
                            <a:cs typeface="Times New Roman" charset="0"/>
                          </a:rPr>
                        </m:ctrlPr>
                      </m:sSubPr>
                      <m:e>
                        <m:r>
                          <a:rPr lang="en-US" sz="3000" i="1">
                            <a:effectLst/>
                            <a:latin typeface="Cambria Math" charset="0"/>
                            <a:ea typeface="Calibri" charset="0"/>
                            <a:cs typeface="Times New Roman" charset="0"/>
                          </a:rPr>
                          <m:t>𝜀</m:t>
                        </m:r>
                      </m:e>
                      <m:sub>
                        <m:r>
                          <a:rPr lang="en-US" sz="3000" i="1">
                            <a:effectLst/>
                            <a:latin typeface="Cambria Math" charset="0"/>
                            <a:ea typeface="Calibri" charset="0"/>
                            <a:cs typeface="Times New Roman" charset="0"/>
                          </a:rPr>
                          <m:t>𝑥</m:t>
                        </m:r>
                      </m:sub>
                    </m:sSub>
                    <m:r>
                      <a:rPr lang="en-US" sz="3000" i="1">
                        <a:effectLst/>
                        <a:latin typeface="Cambria Math" charset="0"/>
                        <a:ea typeface="Calibri" charset="0"/>
                        <a:cs typeface="Times New Roman" charset="0"/>
                      </a:rPr>
                      <m:t>+ </m:t>
                    </m:r>
                    <m:sSub>
                      <m:sSubPr>
                        <m:ctrlPr>
                          <a:rPr lang="en-US" sz="3000" i="1">
                            <a:effectLst/>
                            <a:latin typeface="Cambria Math" charset="0"/>
                            <a:ea typeface="Calibri" charset="0"/>
                            <a:cs typeface="Times New Roman" charset="0"/>
                          </a:rPr>
                        </m:ctrlPr>
                      </m:sSubPr>
                      <m:e>
                        <m:r>
                          <a:rPr lang="en-US" sz="3000" i="1">
                            <a:effectLst/>
                            <a:latin typeface="Cambria Math" charset="0"/>
                            <a:ea typeface="Calibri" charset="0"/>
                            <a:cs typeface="Times New Roman" charset="0"/>
                          </a:rPr>
                          <m:t>𝜀</m:t>
                        </m:r>
                      </m:e>
                      <m:sub>
                        <m:r>
                          <a:rPr lang="en-US" sz="3000" i="1">
                            <a:effectLst/>
                            <a:latin typeface="Cambria Math" charset="0"/>
                            <a:ea typeface="Calibri" charset="0"/>
                            <a:cs typeface="Times New Roman" charset="0"/>
                          </a:rPr>
                          <m:t>𝑦</m:t>
                        </m:r>
                      </m:sub>
                    </m:sSub>
                    <m:r>
                      <a:rPr lang="en-US" sz="3000">
                        <a:effectLst/>
                        <a:latin typeface="Cambria Math" charset="0"/>
                        <a:ea typeface="Calibri" charset="0"/>
                        <a:cs typeface="Times New Roman" charset="0"/>
                      </a:rPr>
                      <m:t>= </m:t>
                    </m:r>
                    <m:d>
                      <m:dPr>
                        <m:begChr m:val="["/>
                        <m:endChr m:val="]"/>
                        <m:ctrlPr>
                          <a:rPr lang="en-US" sz="3000" i="1">
                            <a:effectLst/>
                            <a:latin typeface="Cambria Math" charset="0"/>
                            <a:ea typeface="Calibri" charset="0"/>
                            <a:cs typeface="Times New Roman" charset="0"/>
                          </a:rPr>
                        </m:ctrlPr>
                      </m:dPr>
                      <m:e>
                        <m:f>
                          <m:fPr>
                            <m:ctrlPr>
                              <a:rPr lang="en-US" sz="3000" i="1">
                                <a:effectLst/>
                                <a:latin typeface="Cambria Math" charset="0"/>
                                <a:ea typeface="Calibri" charset="0"/>
                                <a:cs typeface="Times New Roman" charset="0"/>
                              </a:rPr>
                            </m:ctrlPr>
                          </m:fPr>
                          <m:num>
                            <m:r>
                              <a:rPr lang="en-US" sz="3000" i="1">
                                <a:effectLst/>
                                <a:latin typeface="Cambria Math" charset="0"/>
                                <a:ea typeface="Calibri" charset="0"/>
                                <a:cs typeface="Times New Roman" charset="0"/>
                              </a:rPr>
                              <m:t>1</m:t>
                            </m:r>
                          </m:num>
                          <m:den>
                            <m:r>
                              <a:rPr lang="en-US" sz="3000" i="1">
                                <a:effectLst/>
                                <a:latin typeface="Cambria Math" charset="0"/>
                                <a:ea typeface="Calibri" charset="0"/>
                                <a:cs typeface="Times New Roman" charset="0"/>
                              </a:rPr>
                              <m:t>2</m:t>
                            </m:r>
                          </m:den>
                        </m:f>
                        <m:d>
                          <m:dPr>
                            <m:ctrlPr>
                              <a:rPr lang="en-US" sz="3000" i="1">
                                <a:effectLst/>
                                <a:latin typeface="Cambria Math" charset="0"/>
                                <a:ea typeface="Calibri" charset="0"/>
                                <a:cs typeface="Times New Roman" charset="0"/>
                              </a:rPr>
                            </m:ctrlPr>
                          </m:dPr>
                          <m:e>
                            <m:sSup>
                              <m:sSupPr>
                                <m:ctrlPr>
                                  <a:rPr lang="en-US" sz="3000" i="1">
                                    <a:effectLst/>
                                    <a:latin typeface="Cambria Math" charset="0"/>
                                    <a:ea typeface="Calibri" charset="0"/>
                                    <a:cs typeface="Times New Roman" charset="0"/>
                                  </a:rPr>
                                </m:ctrlPr>
                              </m:sSupPr>
                              <m:e>
                                <m:sSup>
                                  <m:sSupPr>
                                    <m:ctrlPr>
                                      <a:rPr lang="en-US" sz="3000" i="1">
                                        <a:effectLst/>
                                        <a:latin typeface="Cambria Math" charset="0"/>
                                        <a:ea typeface="Calibri" charset="0"/>
                                        <a:cs typeface="Times New Roman" charset="0"/>
                                      </a:rPr>
                                    </m:ctrlPr>
                                  </m:sSupPr>
                                  <m:e>
                                    <m:r>
                                      <a:rPr lang="en-US" sz="3000" i="1">
                                        <a:effectLst/>
                                        <a:latin typeface="Cambria Math" charset="0"/>
                                        <a:ea typeface="Calibri" charset="0"/>
                                        <a:cs typeface="Times New Roman" charset="0"/>
                                      </a:rPr>
                                      <m:t>𝑣</m:t>
                                    </m:r>
                                  </m:e>
                                  <m:sup>
                                    <m:r>
                                      <a:rPr lang="en-US" sz="3000" i="1">
                                        <a:effectLst/>
                                        <a:latin typeface="Cambria Math" charset="0"/>
                                        <a:ea typeface="Calibri" charset="0"/>
                                        <a:cs typeface="Times New Roman" charset="0"/>
                                      </a:rPr>
                                      <m:t>′</m:t>
                                    </m:r>
                                  </m:sup>
                                </m:sSup>
                              </m:e>
                              <m:sup>
                                <m:r>
                                  <a:rPr lang="en-US" sz="3000" i="1">
                                    <a:effectLst/>
                                    <a:latin typeface="Cambria Math" charset="0"/>
                                    <a:ea typeface="Calibri" charset="0"/>
                                    <a:cs typeface="Times New Roman" charset="0"/>
                                  </a:rPr>
                                  <m:t>2</m:t>
                                </m:r>
                              </m:sup>
                            </m:sSup>
                            <m:r>
                              <a:rPr lang="en-US" sz="3000" i="1">
                                <a:effectLst/>
                                <a:latin typeface="Cambria Math" charset="0"/>
                                <a:ea typeface="Calibri" charset="0"/>
                                <a:cs typeface="Times New Roman" charset="0"/>
                              </a:rPr>
                              <m:t>−</m:t>
                            </m:r>
                            <m:sSup>
                              <m:sSupPr>
                                <m:ctrlPr>
                                  <a:rPr lang="en-US" sz="3000" i="1">
                                    <a:effectLst/>
                                    <a:latin typeface="Cambria Math" charset="0"/>
                                    <a:ea typeface="Calibri" charset="0"/>
                                    <a:cs typeface="Times New Roman" charset="0"/>
                                  </a:rPr>
                                </m:ctrlPr>
                              </m:sSupPr>
                              <m:e>
                                <m:sSup>
                                  <m:sSupPr>
                                    <m:ctrlPr>
                                      <a:rPr lang="en-US" sz="3000" i="1">
                                        <a:effectLst/>
                                        <a:latin typeface="Cambria Math" charset="0"/>
                                        <a:ea typeface="Calibri" charset="0"/>
                                        <a:cs typeface="Times New Roman" charset="0"/>
                                      </a:rPr>
                                    </m:ctrlPr>
                                  </m:sSupPr>
                                  <m:e>
                                    <m:r>
                                      <a:rPr lang="en-US" sz="3000" i="1">
                                        <a:effectLst/>
                                        <a:latin typeface="Cambria Math" charset="0"/>
                                        <a:ea typeface="Calibri" charset="0"/>
                                        <a:cs typeface="Times New Roman" charset="0"/>
                                      </a:rPr>
                                      <m:t>𝑢</m:t>
                                    </m:r>
                                  </m:e>
                                  <m:sup>
                                    <m:r>
                                      <a:rPr lang="en-US" sz="3000" i="1">
                                        <a:effectLst/>
                                        <a:latin typeface="Cambria Math" charset="0"/>
                                        <a:ea typeface="Calibri" charset="0"/>
                                        <a:cs typeface="Times New Roman" charset="0"/>
                                      </a:rPr>
                                      <m:t>′</m:t>
                                    </m:r>
                                  </m:sup>
                                </m:sSup>
                              </m:e>
                              <m:sup>
                                <m:r>
                                  <a:rPr lang="en-US" sz="3000" i="1">
                                    <a:effectLst/>
                                    <a:latin typeface="Cambria Math" charset="0"/>
                                    <a:ea typeface="Calibri" charset="0"/>
                                    <a:cs typeface="Times New Roman" charset="0"/>
                                  </a:rPr>
                                  <m:t>2</m:t>
                                </m:r>
                              </m:sup>
                            </m:sSup>
                          </m:e>
                        </m:d>
                        <m:d>
                          <m:dPr>
                            <m:ctrlPr>
                              <a:rPr lang="en-US" sz="3000" i="1">
                                <a:effectLst/>
                                <a:latin typeface="Cambria Math" charset="0"/>
                                <a:ea typeface="Calibri" charset="0"/>
                                <a:cs typeface="Times New Roman" charset="0"/>
                              </a:rPr>
                            </m:ctrlPr>
                          </m:dPr>
                          <m:e>
                            <m:f>
                              <m:fPr>
                                <m:ctrlPr>
                                  <a:rPr lang="en-US" sz="3000" i="1">
                                    <a:effectLst/>
                                    <a:latin typeface="Cambria Math" charset="0"/>
                                    <a:ea typeface="Calibri" charset="0"/>
                                    <a:cs typeface="Times New Roman" charset="0"/>
                                  </a:rPr>
                                </m:ctrlPr>
                              </m:fPr>
                              <m:num>
                                <m:r>
                                  <a:rPr lang="en-US" sz="3000" i="1">
                                    <a:effectLst/>
                                    <a:latin typeface="Cambria Math" charset="0"/>
                                    <a:ea typeface="Calibri" charset="0"/>
                                    <a:cs typeface="Times New Roman" charset="0"/>
                                  </a:rPr>
                                  <m:t>𝜕</m:t>
                                </m:r>
                                <m:r>
                                  <a:rPr lang="en-US" sz="3000" i="1">
                                    <a:effectLst/>
                                    <a:latin typeface="Cambria Math" charset="0"/>
                                    <a:ea typeface="Calibri" charset="0"/>
                                    <a:cs typeface="Times New Roman" charset="0"/>
                                  </a:rPr>
                                  <m:t>𝑈</m:t>
                                </m:r>
                              </m:num>
                              <m:den>
                                <m:r>
                                  <a:rPr lang="en-US" sz="3000" i="1">
                                    <a:effectLst/>
                                    <a:latin typeface="Cambria Math" charset="0"/>
                                    <a:ea typeface="Calibri" charset="0"/>
                                    <a:cs typeface="Times New Roman" charset="0"/>
                                  </a:rPr>
                                  <m:t>𝜕</m:t>
                                </m:r>
                                <m:r>
                                  <a:rPr lang="en-US" sz="3000" i="1">
                                    <a:effectLst/>
                                    <a:latin typeface="Cambria Math" charset="0"/>
                                    <a:ea typeface="Calibri" charset="0"/>
                                    <a:cs typeface="Times New Roman" charset="0"/>
                                  </a:rPr>
                                  <m:t>𝑥</m:t>
                                </m:r>
                              </m:den>
                            </m:f>
                            <m:r>
                              <a:rPr lang="en-US" sz="3000" i="1">
                                <a:effectLst/>
                                <a:latin typeface="Cambria Math" charset="0"/>
                                <a:ea typeface="Calibri" charset="0"/>
                                <a:cs typeface="Times New Roman" charset="0"/>
                              </a:rPr>
                              <m:t>−</m:t>
                            </m:r>
                            <m:f>
                              <m:fPr>
                                <m:ctrlPr>
                                  <a:rPr lang="en-US" sz="3000" i="1">
                                    <a:effectLst/>
                                    <a:latin typeface="Cambria Math" charset="0"/>
                                    <a:ea typeface="Calibri" charset="0"/>
                                    <a:cs typeface="Times New Roman" charset="0"/>
                                  </a:rPr>
                                </m:ctrlPr>
                              </m:fPr>
                              <m:num>
                                <m:r>
                                  <a:rPr lang="en-US" sz="3000" i="1">
                                    <a:effectLst/>
                                    <a:latin typeface="Cambria Math" charset="0"/>
                                    <a:ea typeface="Calibri" charset="0"/>
                                    <a:cs typeface="Times New Roman" charset="0"/>
                                  </a:rPr>
                                  <m:t>𝜕</m:t>
                                </m:r>
                                <m:r>
                                  <a:rPr lang="en-US" sz="3000" i="1">
                                    <a:effectLst/>
                                    <a:latin typeface="Cambria Math" charset="0"/>
                                    <a:ea typeface="Calibri" charset="0"/>
                                    <a:cs typeface="Times New Roman" charset="0"/>
                                  </a:rPr>
                                  <m:t>𝑉</m:t>
                                </m:r>
                              </m:num>
                              <m:den>
                                <m:r>
                                  <a:rPr lang="en-US" sz="3000" i="1">
                                    <a:effectLst/>
                                    <a:latin typeface="Cambria Math" charset="0"/>
                                    <a:ea typeface="Calibri" charset="0"/>
                                    <a:cs typeface="Times New Roman" charset="0"/>
                                  </a:rPr>
                                  <m:t>𝜕</m:t>
                                </m:r>
                                <m:r>
                                  <a:rPr lang="en-US" sz="3000" i="1">
                                    <a:effectLst/>
                                    <a:latin typeface="Cambria Math" charset="0"/>
                                    <a:ea typeface="Calibri" charset="0"/>
                                    <a:cs typeface="Times New Roman" charset="0"/>
                                  </a:rPr>
                                  <m:t>𝑦</m:t>
                                </m:r>
                              </m:den>
                            </m:f>
                          </m:e>
                        </m:d>
                      </m:e>
                    </m:d>
                    <m:r>
                      <a:rPr lang="en-US" sz="3000" i="1">
                        <a:effectLst/>
                        <a:latin typeface="Cambria Math" charset="0"/>
                        <a:ea typeface="Calibri" charset="0"/>
                        <a:cs typeface="Times New Roman" charset="0"/>
                      </a:rPr>
                      <m:t>+</m:t>
                    </m:r>
                    <m:d>
                      <m:dPr>
                        <m:begChr m:val="["/>
                        <m:endChr m:val="]"/>
                        <m:ctrlPr>
                          <a:rPr lang="en-US" sz="3000" i="1">
                            <a:effectLst/>
                            <a:latin typeface="Cambria Math" charset="0"/>
                            <a:ea typeface="Calibri" charset="0"/>
                            <a:cs typeface="Times New Roman" charset="0"/>
                          </a:rPr>
                        </m:ctrlPr>
                      </m:dPr>
                      <m:e>
                        <m:d>
                          <m:dPr>
                            <m:ctrlPr>
                              <a:rPr lang="en-US" sz="3000" i="1">
                                <a:effectLst/>
                                <a:latin typeface="Cambria Math" charset="0"/>
                                <a:ea typeface="Calibri" charset="0"/>
                                <a:cs typeface="Times New Roman" charset="0"/>
                              </a:rPr>
                            </m:ctrlPr>
                          </m:dPr>
                          <m:e>
                            <m:r>
                              <a:rPr lang="en-US" sz="3000" i="1">
                                <a:effectLst/>
                                <a:latin typeface="Cambria Math" charset="0"/>
                                <a:ea typeface="Calibri" charset="0"/>
                                <a:cs typeface="Times New Roman" charset="0"/>
                              </a:rPr>
                              <m:t>−</m:t>
                            </m:r>
                            <m:r>
                              <a:rPr lang="en-US" sz="3000" i="1">
                                <a:effectLst/>
                                <a:latin typeface="Cambria Math" charset="0"/>
                                <a:ea typeface="Calibri" charset="0"/>
                                <a:cs typeface="Times New Roman" charset="0"/>
                              </a:rPr>
                              <m:t>𝑢</m:t>
                            </m:r>
                            <m:r>
                              <a:rPr lang="en-US" sz="3000" b="0" i="1" smtClean="0">
                                <a:effectLst/>
                                <a:latin typeface="Cambria Math" charset="0"/>
                                <a:ea typeface="Calibri" charset="0"/>
                                <a:cs typeface="Times New Roman" charset="0"/>
                              </a:rPr>
                              <m:t>′</m:t>
                            </m:r>
                            <m:r>
                              <a:rPr lang="en-US" sz="3000" i="1">
                                <a:effectLst/>
                                <a:latin typeface="Cambria Math" charset="0"/>
                                <a:ea typeface="Calibri" charset="0"/>
                                <a:cs typeface="Times New Roman" charset="0"/>
                              </a:rPr>
                              <m:t>𝑣</m:t>
                            </m:r>
                            <m:r>
                              <a:rPr lang="en-US" sz="3000" b="0" i="1" smtClean="0">
                                <a:effectLst/>
                                <a:latin typeface="Cambria Math" charset="0"/>
                                <a:ea typeface="Calibri" charset="0"/>
                                <a:cs typeface="Times New Roman" charset="0"/>
                              </a:rPr>
                              <m:t>′</m:t>
                            </m:r>
                          </m:e>
                        </m:d>
                        <m:d>
                          <m:dPr>
                            <m:ctrlPr>
                              <a:rPr lang="en-US" sz="3000" i="1">
                                <a:effectLst/>
                                <a:latin typeface="Cambria Math" charset="0"/>
                                <a:ea typeface="Calibri" charset="0"/>
                                <a:cs typeface="Times New Roman" charset="0"/>
                              </a:rPr>
                            </m:ctrlPr>
                          </m:dPr>
                          <m:e>
                            <m:f>
                              <m:fPr>
                                <m:ctrlPr>
                                  <a:rPr lang="en-US" sz="3000" i="1">
                                    <a:effectLst/>
                                    <a:latin typeface="Cambria Math" charset="0"/>
                                    <a:ea typeface="Calibri" charset="0"/>
                                    <a:cs typeface="Times New Roman" charset="0"/>
                                  </a:rPr>
                                </m:ctrlPr>
                              </m:fPr>
                              <m:num>
                                <m:r>
                                  <a:rPr lang="en-US" sz="3000" i="1">
                                    <a:effectLst/>
                                    <a:latin typeface="Cambria Math" charset="0"/>
                                    <a:ea typeface="Calibri" charset="0"/>
                                    <a:cs typeface="Times New Roman" charset="0"/>
                                  </a:rPr>
                                  <m:t>𝜕</m:t>
                                </m:r>
                                <m:r>
                                  <a:rPr lang="en-US" sz="3000" i="1">
                                    <a:effectLst/>
                                    <a:latin typeface="Cambria Math" charset="0"/>
                                    <a:ea typeface="Calibri" charset="0"/>
                                    <a:cs typeface="Times New Roman" charset="0"/>
                                  </a:rPr>
                                  <m:t>𝑉</m:t>
                                </m:r>
                              </m:num>
                              <m:den>
                                <m:r>
                                  <a:rPr lang="en-US" sz="3000" i="1">
                                    <a:effectLst/>
                                    <a:latin typeface="Cambria Math" charset="0"/>
                                    <a:ea typeface="Calibri" charset="0"/>
                                    <a:cs typeface="Times New Roman" charset="0"/>
                                  </a:rPr>
                                  <m:t>𝜕</m:t>
                                </m:r>
                                <m:r>
                                  <a:rPr lang="en-US" sz="3000" i="1">
                                    <a:effectLst/>
                                    <a:latin typeface="Cambria Math" charset="0"/>
                                    <a:ea typeface="Calibri" charset="0"/>
                                    <a:cs typeface="Times New Roman" charset="0"/>
                                  </a:rPr>
                                  <m:t>𝑥</m:t>
                                </m:r>
                              </m:den>
                            </m:f>
                            <m:r>
                              <a:rPr lang="en-US" sz="3000" i="1">
                                <a:effectLst/>
                                <a:latin typeface="Cambria Math" charset="0"/>
                                <a:ea typeface="Calibri" charset="0"/>
                                <a:cs typeface="Times New Roman" charset="0"/>
                              </a:rPr>
                              <m:t>+</m:t>
                            </m:r>
                            <m:f>
                              <m:fPr>
                                <m:ctrlPr>
                                  <a:rPr lang="en-US" sz="3000" i="1">
                                    <a:effectLst/>
                                    <a:latin typeface="Cambria Math" charset="0"/>
                                    <a:ea typeface="Calibri" charset="0"/>
                                    <a:cs typeface="Times New Roman" charset="0"/>
                                  </a:rPr>
                                </m:ctrlPr>
                              </m:fPr>
                              <m:num>
                                <m:r>
                                  <a:rPr lang="en-US" sz="3000" i="1">
                                    <a:effectLst/>
                                    <a:latin typeface="Cambria Math" charset="0"/>
                                    <a:ea typeface="Calibri" charset="0"/>
                                    <a:cs typeface="Times New Roman" charset="0"/>
                                  </a:rPr>
                                  <m:t>𝜕</m:t>
                                </m:r>
                                <m:r>
                                  <a:rPr lang="en-US" sz="3000" i="1">
                                    <a:effectLst/>
                                    <a:latin typeface="Cambria Math" charset="0"/>
                                    <a:ea typeface="Calibri" charset="0"/>
                                    <a:cs typeface="Times New Roman" charset="0"/>
                                  </a:rPr>
                                  <m:t>𝑈</m:t>
                                </m:r>
                              </m:num>
                              <m:den>
                                <m:r>
                                  <a:rPr lang="en-US" sz="3000" i="1">
                                    <a:effectLst/>
                                    <a:latin typeface="Cambria Math" charset="0"/>
                                    <a:ea typeface="Calibri" charset="0"/>
                                    <a:cs typeface="Times New Roman" charset="0"/>
                                  </a:rPr>
                                  <m:t>𝜕</m:t>
                                </m:r>
                                <m:r>
                                  <a:rPr lang="en-US" sz="3000" i="1">
                                    <a:effectLst/>
                                    <a:latin typeface="Cambria Math" charset="0"/>
                                    <a:ea typeface="Calibri" charset="0"/>
                                    <a:cs typeface="Times New Roman" charset="0"/>
                                  </a:rPr>
                                  <m:t>𝑦</m:t>
                                </m:r>
                              </m:den>
                            </m:f>
                          </m:e>
                        </m:d>
                      </m:e>
                    </m:d>
                  </m:oMath>
                </a14:m>
                <a:r>
                  <a:rPr lang="en-US" sz="3000" dirty="0">
                    <a:effectLst/>
                    <a:latin typeface="Times New Roman" charset="0"/>
                    <a:ea typeface="Times New Roman" charset="0"/>
                    <a:cs typeface="Times New Roman" charset="0"/>
                  </a:rPr>
                  <a:t>		</a:t>
                </a:r>
                <a:r>
                  <a:rPr lang="en-US" sz="3000" dirty="0" smtClean="0">
                    <a:effectLst/>
                    <a:latin typeface="Times New Roman" charset="0"/>
                    <a:ea typeface="Times New Roman" charset="0"/>
                    <a:cs typeface="Times New Roman" charset="0"/>
                  </a:rPr>
                  <a:t>     </a:t>
                </a:r>
                <a:endParaRPr lang="en-US" sz="3000" dirty="0">
                  <a:effectLst/>
                  <a:latin typeface="Calibri" charset="0"/>
                  <a:ea typeface="Calibri" charset="0"/>
                  <a:cs typeface="Times New Roman"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07264" y="5175590"/>
                <a:ext cx="11777472" cy="2477730"/>
              </a:xfrm>
              <a:prstGeom prst="rect">
                <a:avLst/>
              </a:prstGeom>
              <a:blipFill rotWithShape="0">
                <a:blip r:embed="rId2"/>
                <a:stretch>
                  <a:fillRect/>
                </a:stretch>
              </a:blipFill>
            </p:spPr>
            <p:txBody>
              <a:bodyPr/>
              <a:lstStyle/>
              <a:p>
                <a:r>
                  <a:rPr lang="en-US">
                    <a:noFill/>
                  </a:rPr>
                  <a:t> </a:t>
                </a:r>
              </a:p>
            </p:txBody>
          </p:sp>
        </mc:Fallback>
      </mc:AlternateContent>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0152" y="89277"/>
            <a:ext cx="6711696" cy="5412658"/>
          </a:xfrm>
          <a:prstGeom prst="rect">
            <a:avLst/>
          </a:prstGeom>
        </p:spPr>
      </p:pic>
    </p:spTree>
    <p:extLst>
      <p:ext uri="{BB962C8B-B14F-4D97-AF65-F5344CB8AC3E}">
        <p14:creationId xmlns:p14="http://schemas.microsoft.com/office/powerpoint/2010/main" val="18653234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48254" y="0"/>
            <a:ext cx="10895492" cy="6858000"/>
            <a:chOff x="442468" y="0"/>
            <a:chExt cx="10895492" cy="685800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8596" y="0"/>
              <a:ext cx="5299364" cy="6858000"/>
            </a:xfrm>
            <a:prstGeom prst="rect">
              <a:avLst/>
            </a:prstGeom>
            <a:solidFill>
              <a:schemeClr val="tx1"/>
            </a:solidFill>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468" y="0"/>
              <a:ext cx="5299364" cy="6858000"/>
            </a:xfrm>
            <a:prstGeom prst="rect">
              <a:avLst/>
            </a:prstGeom>
            <a:solidFill>
              <a:schemeClr val="tx1"/>
            </a:solidFill>
          </p:spPr>
        </p:pic>
      </p:grpSp>
    </p:spTree>
    <p:extLst>
      <p:ext uri="{BB962C8B-B14F-4D97-AF65-F5344CB8AC3E}">
        <p14:creationId xmlns:p14="http://schemas.microsoft.com/office/powerpoint/2010/main" val="15251301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4382" y="0"/>
            <a:ext cx="5299363" cy="6858000"/>
          </a:xfrm>
          <a:prstGeom prst="rect">
            <a:avLst/>
          </a:prstGeom>
          <a:solidFill>
            <a:schemeClr val="tx1"/>
          </a:solidFill>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254" y="0"/>
            <a:ext cx="5299363" cy="6858000"/>
          </a:xfrm>
          <a:prstGeom prst="rect">
            <a:avLst/>
          </a:prstGeom>
          <a:solidFill>
            <a:schemeClr val="tx1"/>
          </a:solidFill>
        </p:spPr>
      </p:pic>
    </p:spTree>
    <p:extLst>
      <p:ext uri="{BB962C8B-B14F-4D97-AF65-F5344CB8AC3E}">
        <p14:creationId xmlns:p14="http://schemas.microsoft.com/office/powerpoint/2010/main" val="4971330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NASA GEOS-5</a:t>
            </a:r>
            <a:endParaRPr lang="en-US" dirty="0"/>
          </a:p>
        </p:txBody>
      </p:sp>
      <p:sp>
        <p:nvSpPr>
          <p:cNvPr id="3" name="Content Placeholder 2"/>
          <p:cNvSpPr>
            <a:spLocks noGrp="1"/>
          </p:cNvSpPr>
          <p:nvPr>
            <p:ph idx="1"/>
          </p:nvPr>
        </p:nvSpPr>
        <p:spPr/>
        <p:txBody>
          <a:bodyPr>
            <a:normAutofit/>
          </a:bodyPr>
          <a:lstStyle/>
          <a:p>
            <a:r>
              <a:rPr lang="en-US" dirty="0" smtClean="0"/>
              <a:t>Global, finite-volume FV3 core on a cube sphere grid </a:t>
            </a:r>
          </a:p>
          <a:p>
            <a:r>
              <a:rPr lang="en-US" dirty="0" smtClean="0"/>
              <a:t>0.5º latitude x 0.625º longitude effective resolution</a:t>
            </a:r>
          </a:p>
          <a:p>
            <a:r>
              <a:rPr lang="en-US" sz="2800" dirty="0" smtClean="0"/>
              <a:t>Hydrostatic</a:t>
            </a:r>
          </a:p>
          <a:p>
            <a:r>
              <a:rPr lang="en-US" dirty="0" smtClean="0"/>
              <a:t>Initialized using MERRA-2 analyses</a:t>
            </a:r>
          </a:p>
          <a:p>
            <a:r>
              <a:rPr lang="en-US" dirty="0" smtClean="0"/>
              <a:t>Hybrid sigma-pressure vertical coordinate </a:t>
            </a:r>
          </a:p>
          <a:p>
            <a:r>
              <a:rPr lang="en-US" sz="2800" dirty="0" smtClean="0"/>
              <a:t>7.5 minute time step (forward model); 15 minute time step (adjoint)</a:t>
            </a:r>
          </a:p>
        </p:txBody>
      </p:sp>
    </p:spTree>
    <p:extLst>
      <p:ext uri="{BB962C8B-B14F-4D97-AF65-F5344CB8AC3E}">
        <p14:creationId xmlns:p14="http://schemas.microsoft.com/office/powerpoint/2010/main" val="18873256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938"/>
            <a:ext cx="8229600" cy="1143000"/>
          </a:xfrm>
        </p:spPr>
        <p:txBody>
          <a:bodyPr/>
          <a:lstStyle/>
          <a:p>
            <a:r>
              <a:rPr lang="en-US" dirty="0"/>
              <a:t>Response Functions</a:t>
            </a:r>
          </a:p>
        </p:txBody>
      </p:sp>
      <p:sp>
        <p:nvSpPr>
          <p:cNvPr id="11" name="Content Placeholder 7"/>
          <p:cNvSpPr>
            <a:spLocks noGrp="1"/>
          </p:cNvSpPr>
          <p:nvPr>
            <p:ph sz="half" idx="1"/>
          </p:nvPr>
        </p:nvSpPr>
        <p:spPr>
          <a:xfrm>
            <a:off x="372780" y="1413164"/>
            <a:ext cx="4842724" cy="1386514"/>
          </a:xfrm>
        </p:spPr>
        <p:txBody>
          <a:bodyPr>
            <a:normAutofit/>
          </a:bodyPr>
          <a:lstStyle/>
          <a:p>
            <a:r>
              <a:rPr lang="en-US" sz="2000" b="1" dirty="0">
                <a:solidFill>
                  <a:schemeClr val="accent1">
                    <a:lumMod val="60000"/>
                    <a:lumOff val="40000"/>
                  </a:schemeClr>
                </a:solidFill>
              </a:rPr>
              <a:t>The current method however calculates perturbations aimed only at changing the response function at a </a:t>
            </a:r>
            <a:r>
              <a:rPr lang="en-US" sz="2000" b="1" dirty="0" smtClean="0">
                <a:solidFill>
                  <a:schemeClr val="accent1">
                    <a:lumMod val="60000"/>
                    <a:lumOff val="40000"/>
                  </a:schemeClr>
                </a:solidFill>
              </a:rPr>
              <a:t>discrete  </a:t>
            </a:r>
            <a:r>
              <a:rPr lang="en-US" sz="2000" b="1" dirty="0">
                <a:solidFill>
                  <a:schemeClr val="accent1">
                    <a:lumMod val="60000"/>
                    <a:lumOff val="40000"/>
                  </a:schemeClr>
                </a:solidFill>
              </a:rPr>
              <a:t>point in time.</a:t>
            </a:r>
          </a:p>
          <a:p>
            <a:endParaRPr lang="en-US" sz="2000" b="1" dirty="0">
              <a:solidFill>
                <a:schemeClr val="accent1">
                  <a:lumMod val="60000"/>
                  <a:lumOff val="40000"/>
                </a:schemeClr>
              </a:solidFill>
            </a:endParaRPr>
          </a:p>
        </p:txBody>
      </p:sp>
      <p:sp>
        <p:nvSpPr>
          <p:cNvPr id="3" name="Slide Number Placeholder 2"/>
          <p:cNvSpPr>
            <a:spLocks noGrp="1"/>
          </p:cNvSpPr>
          <p:nvPr>
            <p:ph type="sldNum" sz="quarter" idx="12"/>
          </p:nvPr>
        </p:nvSpPr>
        <p:spPr/>
        <p:txBody>
          <a:bodyPr/>
          <a:lstStyle/>
          <a:p>
            <a:fld id="{678C0985-A7EC-1447-A4B9-CE456A7B6E42}" type="slidenum">
              <a:rPr lang="en-US" smtClean="0"/>
              <a:t>5</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6751" y="1413164"/>
            <a:ext cx="6534304" cy="4900728"/>
          </a:xfrm>
          <a:prstGeom prst="rect">
            <a:avLst/>
          </a:prstGeom>
        </p:spPr>
      </p:pic>
      <p:sp>
        <p:nvSpPr>
          <p:cNvPr id="12" name="Freeform 11"/>
          <p:cNvSpPr/>
          <p:nvPr/>
        </p:nvSpPr>
        <p:spPr>
          <a:xfrm>
            <a:off x="6217920" y="1858727"/>
            <a:ext cx="5070763" cy="3757353"/>
          </a:xfrm>
          <a:custGeom>
            <a:avLst/>
            <a:gdLst>
              <a:gd name="connsiteX0" fmla="*/ 0 w 5054138"/>
              <a:gd name="connsiteY0" fmla="*/ 0 h 3757353"/>
              <a:gd name="connsiteX1" fmla="*/ 16625 w 5054138"/>
              <a:gd name="connsiteY1" fmla="*/ 382386 h 3757353"/>
              <a:gd name="connsiteX2" fmla="*/ 49876 w 5054138"/>
              <a:gd name="connsiteY2" fmla="*/ 565266 h 3757353"/>
              <a:gd name="connsiteX3" fmla="*/ 83127 w 5054138"/>
              <a:gd name="connsiteY3" fmla="*/ 847898 h 3757353"/>
              <a:gd name="connsiteX4" fmla="*/ 116378 w 5054138"/>
              <a:gd name="connsiteY4" fmla="*/ 1446415 h 3757353"/>
              <a:gd name="connsiteX5" fmla="*/ 199505 w 5054138"/>
              <a:gd name="connsiteY5" fmla="*/ 1961804 h 3757353"/>
              <a:gd name="connsiteX6" fmla="*/ 382385 w 5054138"/>
              <a:gd name="connsiteY6" fmla="*/ 2310938 h 3757353"/>
              <a:gd name="connsiteX7" fmla="*/ 498764 w 5054138"/>
              <a:gd name="connsiteY7" fmla="*/ 2527069 h 3757353"/>
              <a:gd name="connsiteX8" fmla="*/ 581891 w 5054138"/>
              <a:gd name="connsiteY8" fmla="*/ 2643448 h 3757353"/>
              <a:gd name="connsiteX9" fmla="*/ 748145 w 5054138"/>
              <a:gd name="connsiteY9" fmla="*/ 2876204 h 3757353"/>
              <a:gd name="connsiteX10" fmla="*/ 814647 w 5054138"/>
              <a:gd name="connsiteY10" fmla="*/ 2992582 h 3757353"/>
              <a:gd name="connsiteX11" fmla="*/ 1030778 w 5054138"/>
              <a:gd name="connsiteY11" fmla="*/ 3042458 h 3757353"/>
              <a:gd name="connsiteX12" fmla="*/ 1828800 w 5054138"/>
              <a:gd name="connsiteY12" fmla="*/ 3441469 h 3757353"/>
              <a:gd name="connsiteX13" fmla="*/ 2078182 w 5054138"/>
              <a:gd name="connsiteY13" fmla="*/ 3574473 h 3757353"/>
              <a:gd name="connsiteX14" fmla="*/ 2261062 w 5054138"/>
              <a:gd name="connsiteY14" fmla="*/ 3674226 h 3757353"/>
              <a:gd name="connsiteX15" fmla="*/ 2926080 w 5054138"/>
              <a:gd name="connsiteY15" fmla="*/ 3690851 h 3757353"/>
              <a:gd name="connsiteX16" fmla="*/ 3059084 w 5054138"/>
              <a:gd name="connsiteY16" fmla="*/ 3707477 h 3757353"/>
              <a:gd name="connsiteX17" fmla="*/ 3374967 w 5054138"/>
              <a:gd name="connsiteY17" fmla="*/ 3724102 h 3757353"/>
              <a:gd name="connsiteX18" fmla="*/ 3574473 w 5054138"/>
              <a:gd name="connsiteY18" fmla="*/ 3757353 h 3757353"/>
              <a:gd name="connsiteX19" fmla="*/ 4222865 w 5054138"/>
              <a:gd name="connsiteY19" fmla="*/ 3740728 h 3757353"/>
              <a:gd name="connsiteX20" fmla="*/ 4289367 w 5054138"/>
              <a:gd name="connsiteY20" fmla="*/ 3707477 h 3757353"/>
              <a:gd name="connsiteX21" fmla="*/ 4389120 w 5054138"/>
              <a:gd name="connsiteY21" fmla="*/ 3674226 h 3757353"/>
              <a:gd name="connsiteX22" fmla="*/ 4438996 w 5054138"/>
              <a:gd name="connsiteY22" fmla="*/ 3657600 h 3757353"/>
              <a:gd name="connsiteX23" fmla="*/ 4488873 w 5054138"/>
              <a:gd name="connsiteY23" fmla="*/ 3640975 h 3757353"/>
              <a:gd name="connsiteX24" fmla="*/ 4538749 w 5054138"/>
              <a:gd name="connsiteY24" fmla="*/ 3607724 h 3757353"/>
              <a:gd name="connsiteX25" fmla="*/ 4588625 w 5054138"/>
              <a:gd name="connsiteY25" fmla="*/ 3591098 h 3757353"/>
              <a:gd name="connsiteX26" fmla="*/ 5054138 w 5054138"/>
              <a:gd name="connsiteY26" fmla="*/ 3557848 h 3757353"/>
              <a:gd name="connsiteX0" fmla="*/ 0 w 5054138"/>
              <a:gd name="connsiteY0" fmla="*/ 0 h 3774444"/>
              <a:gd name="connsiteX1" fmla="*/ 16625 w 5054138"/>
              <a:gd name="connsiteY1" fmla="*/ 382386 h 3774444"/>
              <a:gd name="connsiteX2" fmla="*/ 49876 w 5054138"/>
              <a:gd name="connsiteY2" fmla="*/ 565266 h 3774444"/>
              <a:gd name="connsiteX3" fmla="*/ 83127 w 5054138"/>
              <a:gd name="connsiteY3" fmla="*/ 847898 h 3774444"/>
              <a:gd name="connsiteX4" fmla="*/ 116378 w 5054138"/>
              <a:gd name="connsiteY4" fmla="*/ 1446415 h 3774444"/>
              <a:gd name="connsiteX5" fmla="*/ 199505 w 5054138"/>
              <a:gd name="connsiteY5" fmla="*/ 1961804 h 3774444"/>
              <a:gd name="connsiteX6" fmla="*/ 382385 w 5054138"/>
              <a:gd name="connsiteY6" fmla="*/ 2310938 h 3774444"/>
              <a:gd name="connsiteX7" fmla="*/ 498764 w 5054138"/>
              <a:gd name="connsiteY7" fmla="*/ 2527069 h 3774444"/>
              <a:gd name="connsiteX8" fmla="*/ 581891 w 5054138"/>
              <a:gd name="connsiteY8" fmla="*/ 2643448 h 3774444"/>
              <a:gd name="connsiteX9" fmla="*/ 748145 w 5054138"/>
              <a:gd name="connsiteY9" fmla="*/ 2876204 h 3774444"/>
              <a:gd name="connsiteX10" fmla="*/ 814647 w 5054138"/>
              <a:gd name="connsiteY10" fmla="*/ 2992582 h 3774444"/>
              <a:gd name="connsiteX11" fmla="*/ 1030778 w 5054138"/>
              <a:gd name="connsiteY11" fmla="*/ 3042458 h 3774444"/>
              <a:gd name="connsiteX12" fmla="*/ 1828800 w 5054138"/>
              <a:gd name="connsiteY12" fmla="*/ 3441469 h 3774444"/>
              <a:gd name="connsiteX13" fmla="*/ 2078182 w 5054138"/>
              <a:gd name="connsiteY13" fmla="*/ 3574473 h 3774444"/>
              <a:gd name="connsiteX14" fmla="*/ 2261062 w 5054138"/>
              <a:gd name="connsiteY14" fmla="*/ 3674226 h 3774444"/>
              <a:gd name="connsiteX15" fmla="*/ 2926080 w 5054138"/>
              <a:gd name="connsiteY15" fmla="*/ 3690851 h 3774444"/>
              <a:gd name="connsiteX16" fmla="*/ 3059084 w 5054138"/>
              <a:gd name="connsiteY16" fmla="*/ 3707477 h 3774444"/>
              <a:gd name="connsiteX17" fmla="*/ 3374967 w 5054138"/>
              <a:gd name="connsiteY17" fmla="*/ 3724102 h 3774444"/>
              <a:gd name="connsiteX18" fmla="*/ 3574473 w 5054138"/>
              <a:gd name="connsiteY18" fmla="*/ 3757353 h 3774444"/>
              <a:gd name="connsiteX19" fmla="*/ 4222865 w 5054138"/>
              <a:gd name="connsiteY19" fmla="*/ 3740728 h 3774444"/>
              <a:gd name="connsiteX20" fmla="*/ 4289367 w 5054138"/>
              <a:gd name="connsiteY20" fmla="*/ 3707477 h 3774444"/>
              <a:gd name="connsiteX21" fmla="*/ 4389120 w 5054138"/>
              <a:gd name="connsiteY21" fmla="*/ 3674226 h 3774444"/>
              <a:gd name="connsiteX22" fmla="*/ 4438996 w 5054138"/>
              <a:gd name="connsiteY22" fmla="*/ 3657600 h 3774444"/>
              <a:gd name="connsiteX23" fmla="*/ 4488873 w 5054138"/>
              <a:gd name="connsiteY23" fmla="*/ 3640975 h 3774444"/>
              <a:gd name="connsiteX24" fmla="*/ 4904509 w 5054138"/>
              <a:gd name="connsiteY24" fmla="*/ 3773979 h 3774444"/>
              <a:gd name="connsiteX25" fmla="*/ 4588625 w 5054138"/>
              <a:gd name="connsiteY25" fmla="*/ 3591098 h 3774444"/>
              <a:gd name="connsiteX26" fmla="*/ 5054138 w 5054138"/>
              <a:gd name="connsiteY26" fmla="*/ 3557848 h 3774444"/>
              <a:gd name="connsiteX0" fmla="*/ 0 w 5105235"/>
              <a:gd name="connsiteY0" fmla="*/ 0 h 3865963"/>
              <a:gd name="connsiteX1" fmla="*/ 16625 w 5105235"/>
              <a:gd name="connsiteY1" fmla="*/ 382386 h 3865963"/>
              <a:gd name="connsiteX2" fmla="*/ 49876 w 5105235"/>
              <a:gd name="connsiteY2" fmla="*/ 565266 h 3865963"/>
              <a:gd name="connsiteX3" fmla="*/ 83127 w 5105235"/>
              <a:gd name="connsiteY3" fmla="*/ 847898 h 3865963"/>
              <a:gd name="connsiteX4" fmla="*/ 116378 w 5105235"/>
              <a:gd name="connsiteY4" fmla="*/ 1446415 h 3865963"/>
              <a:gd name="connsiteX5" fmla="*/ 199505 w 5105235"/>
              <a:gd name="connsiteY5" fmla="*/ 1961804 h 3865963"/>
              <a:gd name="connsiteX6" fmla="*/ 382385 w 5105235"/>
              <a:gd name="connsiteY6" fmla="*/ 2310938 h 3865963"/>
              <a:gd name="connsiteX7" fmla="*/ 498764 w 5105235"/>
              <a:gd name="connsiteY7" fmla="*/ 2527069 h 3865963"/>
              <a:gd name="connsiteX8" fmla="*/ 581891 w 5105235"/>
              <a:gd name="connsiteY8" fmla="*/ 2643448 h 3865963"/>
              <a:gd name="connsiteX9" fmla="*/ 748145 w 5105235"/>
              <a:gd name="connsiteY9" fmla="*/ 2876204 h 3865963"/>
              <a:gd name="connsiteX10" fmla="*/ 814647 w 5105235"/>
              <a:gd name="connsiteY10" fmla="*/ 2992582 h 3865963"/>
              <a:gd name="connsiteX11" fmla="*/ 1030778 w 5105235"/>
              <a:gd name="connsiteY11" fmla="*/ 3042458 h 3865963"/>
              <a:gd name="connsiteX12" fmla="*/ 1828800 w 5105235"/>
              <a:gd name="connsiteY12" fmla="*/ 3441469 h 3865963"/>
              <a:gd name="connsiteX13" fmla="*/ 2078182 w 5105235"/>
              <a:gd name="connsiteY13" fmla="*/ 3574473 h 3865963"/>
              <a:gd name="connsiteX14" fmla="*/ 2261062 w 5105235"/>
              <a:gd name="connsiteY14" fmla="*/ 3674226 h 3865963"/>
              <a:gd name="connsiteX15" fmla="*/ 2926080 w 5105235"/>
              <a:gd name="connsiteY15" fmla="*/ 3690851 h 3865963"/>
              <a:gd name="connsiteX16" fmla="*/ 3059084 w 5105235"/>
              <a:gd name="connsiteY16" fmla="*/ 3707477 h 3865963"/>
              <a:gd name="connsiteX17" fmla="*/ 3374967 w 5105235"/>
              <a:gd name="connsiteY17" fmla="*/ 3724102 h 3865963"/>
              <a:gd name="connsiteX18" fmla="*/ 3574473 w 5105235"/>
              <a:gd name="connsiteY18" fmla="*/ 3757353 h 3865963"/>
              <a:gd name="connsiteX19" fmla="*/ 4222865 w 5105235"/>
              <a:gd name="connsiteY19" fmla="*/ 3740728 h 3865963"/>
              <a:gd name="connsiteX20" fmla="*/ 4289367 w 5105235"/>
              <a:gd name="connsiteY20" fmla="*/ 3707477 h 3865963"/>
              <a:gd name="connsiteX21" fmla="*/ 4389120 w 5105235"/>
              <a:gd name="connsiteY21" fmla="*/ 3674226 h 3865963"/>
              <a:gd name="connsiteX22" fmla="*/ 4438996 w 5105235"/>
              <a:gd name="connsiteY22" fmla="*/ 3657600 h 3865963"/>
              <a:gd name="connsiteX23" fmla="*/ 4488873 w 5105235"/>
              <a:gd name="connsiteY23" fmla="*/ 3640975 h 3865963"/>
              <a:gd name="connsiteX24" fmla="*/ 4904509 w 5105235"/>
              <a:gd name="connsiteY24" fmla="*/ 3773979 h 3865963"/>
              <a:gd name="connsiteX25" fmla="*/ 5104014 w 5105235"/>
              <a:gd name="connsiteY25" fmla="*/ 3857105 h 3865963"/>
              <a:gd name="connsiteX26" fmla="*/ 5054138 w 5105235"/>
              <a:gd name="connsiteY26" fmla="*/ 3557848 h 3865963"/>
              <a:gd name="connsiteX0" fmla="*/ 0 w 5105967"/>
              <a:gd name="connsiteY0" fmla="*/ 0 h 3859721"/>
              <a:gd name="connsiteX1" fmla="*/ 16625 w 5105967"/>
              <a:gd name="connsiteY1" fmla="*/ 382386 h 3859721"/>
              <a:gd name="connsiteX2" fmla="*/ 49876 w 5105967"/>
              <a:gd name="connsiteY2" fmla="*/ 565266 h 3859721"/>
              <a:gd name="connsiteX3" fmla="*/ 83127 w 5105967"/>
              <a:gd name="connsiteY3" fmla="*/ 847898 h 3859721"/>
              <a:gd name="connsiteX4" fmla="*/ 116378 w 5105967"/>
              <a:gd name="connsiteY4" fmla="*/ 1446415 h 3859721"/>
              <a:gd name="connsiteX5" fmla="*/ 199505 w 5105967"/>
              <a:gd name="connsiteY5" fmla="*/ 1961804 h 3859721"/>
              <a:gd name="connsiteX6" fmla="*/ 382385 w 5105967"/>
              <a:gd name="connsiteY6" fmla="*/ 2310938 h 3859721"/>
              <a:gd name="connsiteX7" fmla="*/ 498764 w 5105967"/>
              <a:gd name="connsiteY7" fmla="*/ 2527069 h 3859721"/>
              <a:gd name="connsiteX8" fmla="*/ 581891 w 5105967"/>
              <a:gd name="connsiteY8" fmla="*/ 2643448 h 3859721"/>
              <a:gd name="connsiteX9" fmla="*/ 748145 w 5105967"/>
              <a:gd name="connsiteY9" fmla="*/ 2876204 h 3859721"/>
              <a:gd name="connsiteX10" fmla="*/ 814647 w 5105967"/>
              <a:gd name="connsiteY10" fmla="*/ 2992582 h 3859721"/>
              <a:gd name="connsiteX11" fmla="*/ 1030778 w 5105967"/>
              <a:gd name="connsiteY11" fmla="*/ 3042458 h 3859721"/>
              <a:gd name="connsiteX12" fmla="*/ 1828800 w 5105967"/>
              <a:gd name="connsiteY12" fmla="*/ 3441469 h 3859721"/>
              <a:gd name="connsiteX13" fmla="*/ 2078182 w 5105967"/>
              <a:gd name="connsiteY13" fmla="*/ 3574473 h 3859721"/>
              <a:gd name="connsiteX14" fmla="*/ 2261062 w 5105967"/>
              <a:gd name="connsiteY14" fmla="*/ 3674226 h 3859721"/>
              <a:gd name="connsiteX15" fmla="*/ 2926080 w 5105967"/>
              <a:gd name="connsiteY15" fmla="*/ 3690851 h 3859721"/>
              <a:gd name="connsiteX16" fmla="*/ 3059084 w 5105967"/>
              <a:gd name="connsiteY16" fmla="*/ 3707477 h 3859721"/>
              <a:gd name="connsiteX17" fmla="*/ 3374967 w 5105967"/>
              <a:gd name="connsiteY17" fmla="*/ 3724102 h 3859721"/>
              <a:gd name="connsiteX18" fmla="*/ 3574473 w 5105967"/>
              <a:gd name="connsiteY18" fmla="*/ 3757353 h 3859721"/>
              <a:gd name="connsiteX19" fmla="*/ 4222865 w 5105967"/>
              <a:gd name="connsiteY19" fmla="*/ 3740728 h 3859721"/>
              <a:gd name="connsiteX20" fmla="*/ 4289367 w 5105967"/>
              <a:gd name="connsiteY20" fmla="*/ 3707477 h 3859721"/>
              <a:gd name="connsiteX21" fmla="*/ 4389120 w 5105967"/>
              <a:gd name="connsiteY21" fmla="*/ 3674226 h 3859721"/>
              <a:gd name="connsiteX22" fmla="*/ 4438996 w 5105967"/>
              <a:gd name="connsiteY22" fmla="*/ 3657600 h 3859721"/>
              <a:gd name="connsiteX23" fmla="*/ 4488873 w 5105967"/>
              <a:gd name="connsiteY23" fmla="*/ 3640975 h 3859721"/>
              <a:gd name="connsiteX24" fmla="*/ 4904509 w 5105967"/>
              <a:gd name="connsiteY24" fmla="*/ 3773979 h 3859721"/>
              <a:gd name="connsiteX25" fmla="*/ 5104014 w 5105967"/>
              <a:gd name="connsiteY25" fmla="*/ 3857105 h 3859721"/>
              <a:gd name="connsiteX26" fmla="*/ 5087389 w 5105967"/>
              <a:gd name="connsiteY26" fmla="*/ 3840480 h 3859721"/>
              <a:gd name="connsiteX0" fmla="*/ 0 w 5105573"/>
              <a:gd name="connsiteY0" fmla="*/ 0 h 3857509"/>
              <a:gd name="connsiteX1" fmla="*/ 16625 w 5105573"/>
              <a:gd name="connsiteY1" fmla="*/ 382386 h 3857509"/>
              <a:gd name="connsiteX2" fmla="*/ 49876 w 5105573"/>
              <a:gd name="connsiteY2" fmla="*/ 565266 h 3857509"/>
              <a:gd name="connsiteX3" fmla="*/ 83127 w 5105573"/>
              <a:gd name="connsiteY3" fmla="*/ 847898 h 3857509"/>
              <a:gd name="connsiteX4" fmla="*/ 116378 w 5105573"/>
              <a:gd name="connsiteY4" fmla="*/ 1446415 h 3857509"/>
              <a:gd name="connsiteX5" fmla="*/ 199505 w 5105573"/>
              <a:gd name="connsiteY5" fmla="*/ 1961804 h 3857509"/>
              <a:gd name="connsiteX6" fmla="*/ 382385 w 5105573"/>
              <a:gd name="connsiteY6" fmla="*/ 2310938 h 3857509"/>
              <a:gd name="connsiteX7" fmla="*/ 498764 w 5105573"/>
              <a:gd name="connsiteY7" fmla="*/ 2527069 h 3857509"/>
              <a:gd name="connsiteX8" fmla="*/ 581891 w 5105573"/>
              <a:gd name="connsiteY8" fmla="*/ 2643448 h 3857509"/>
              <a:gd name="connsiteX9" fmla="*/ 748145 w 5105573"/>
              <a:gd name="connsiteY9" fmla="*/ 2876204 h 3857509"/>
              <a:gd name="connsiteX10" fmla="*/ 814647 w 5105573"/>
              <a:gd name="connsiteY10" fmla="*/ 2992582 h 3857509"/>
              <a:gd name="connsiteX11" fmla="*/ 1030778 w 5105573"/>
              <a:gd name="connsiteY11" fmla="*/ 3042458 h 3857509"/>
              <a:gd name="connsiteX12" fmla="*/ 1828800 w 5105573"/>
              <a:gd name="connsiteY12" fmla="*/ 3441469 h 3857509"/>
              <a:gd name="connsiteX13" fmla="*/ 2078182 w 5105573"/>
              <a:gd name="connsiteY13" fmla="*/ 3574473 h 3857509"/>
              <a:gd name="connsiteX14" fmla="*/ 2261062 w 5105573"/>
              <a:gd name="connsiteY14" fmla="*/ 3674226 h 3857509"/>
              <a:gd name="connsiteX15" fmla="*/ 2926080 w 5105573"/>
              <a:gd name="connsiteY15" fmla="*/ 3690851 h 3857509"/>
              <a:gd name="connsiteX16" fmla="*/ 3059084 w 5105573"/>
              <a:gd name="connsiteY16" fmla="*/ 3707477 h 3857509"/>
              <a:gd name="connsiteX17" fmla="*/ 3374967 w 5105573"/>
              <a:gd name="connsiteY17" fmla="*/ 3724102 h 3857509"/>
              <a:gd name="connsiteX18" fmla="*/ 3574473 w 5105573"/>
              <a:gd name="connsiteY18" fmla="*/ 3757353 h 3857509"/>
              <a:gd name="connsiteX19" fmla="*/ 4222865 w 5105573"/>
              <a:gd name="connsiteY19" fmla="*/ 3740728 h 3857509"/>
              <a:gd name="connsiteX20" fmla="*/ 4289367 w 5105573"/>
              <a:gd name="connsiteY20" fmla="*/ 3707477 h 3857509"/>
              <a:gd name="connsiteX21" fmla="*/ 4389120 w 5105573"/>
              <a:gd name="connsiteY21" fmla="*/ 3674226 h 3857509"/>
              <a:gd name="connsiteX22" fmla="*/ 4438996 w 5105573"/>
              <a:gd name="connsiteY22" fmla="*/ 3657600 h 3857509"/>
              <a:gd name="connsiteX23" fmla="*/ 4488873 w 5105573"/>
              <a:gd name="connsiteY23" fmla="*/ 3640975 h 3857509"/>
              <a:gd name="connsiteX24" fmla="*/ 4904509 w 5105573"/>
              <a:gd name="connsiteY24" fmla="*/ 3773979 h 3857509"/>
              <a:gd name="connsiteX25" fmla="*/ 5104014 w 5105573"/>
              <a:gd name="connsiteY25" fmla="*/ 3857105 h 3857509"/>
              <a:gd name="connsiteX26" fmla="*/ 5070763 w 5105573"/>
              <a:gd name="connsiteY26" fmla="*/ 3740728 h 3857509"/>
              <a:gd name="connsiteX0" fmla="*/ 0 w 5105573"/>
              <a:gd name="connsiteY0" fmla="*/ 0 h 3861390"/>
              <a:gd name="connsiteX1" fmla="*/ 16625 w 5105573"/>
              <a:gd name="connsiteY1" fmla="*/ 382386 h 3861390"/>
              <a:gd name="connsiteX2" fmla="*/ 49876 w 5105573"/>
              <a:gd name="connsiteY2" fmla="*/ 565266 h 3861390"/>
              <a:gd name="connsiteX3" fmla="*/ 83127 w 5105573"/>
              <a:gd name="connsiteY3" fmla="*/ 847898 h 3861390"/>
              <a:gd name="connsiteX4" fmla="*/ 116378 w 5105573"/>
              <a:gd name="connsiteY4" fmla="*/ 1446415 h 3861390"/>
              <a:gd name="connsiteX5" fmla="*/ 199505 w 5105573"/>
              <a:gd name="connsiteY5" fmla="*/ 1961804 h 3861390"/>
              <a:gd name="connsiteX6" fmla="*/ 382385 w 5105573"/>
              <a:gd name="connsiteY6" fmla="*/ 2310938 h 3861390"/>
              <a:gd name="connsiteX7" fmla="*/ 498764 w 5105573"/>
              <a:gd name="connsiteY7" fmla="*/ 2527069 h 3861390"/>
              <a:gd name="connsiteX8" fmla="*/ 581891 w 5105573"/>
              <a:gd name="connsiteY8" fmla="*/ 2643448 h 3861390"/>
              <a:gd name="connsiteX9" fmla="*/ 748145 w 5105573"/>
              <a:gd name="connsiteY9" fmla="*/ 2876204 h 3861390"/>
              <a:gd name="connsiteX10" fmla="*/ 814647 w 5105573"/>
              <a:gd name="connsiteY10" fmla="*/ 2992582 h 3861390"/>
              <a:gd name="connsiteX11" fmla="*/ 1030778 w 5105573"/>
              <a:gd name="connsiteY11" fmla="*/ 3042458 h 3861390"/>
              <a:gd name="connsiteX12" fmla="*/ 1828800 w 5105573"/>
              <a:gd name="connsiteY12" fmla="*/ 3441469 h 3861390"/>
              <a:gd name="connsiteX13" fmla="*/ 2078182 w 5105573"/>
              <a:gd name="connsiteY13" fmla="*/ 3574473 h 3861390"/>
              <a:gd name="connsiteX14" fmla="*/ 2261062 w 5105573"/>
              <a:gd name="connsiteY14" fmla="*/ 3674226 h 3861390"/>
              <a:gd name="connsiteX15" fmla="*/ 2926080 w 5105573"/>
              <a:gd name="connsiteY15" fmla="*/ 3690851 h 3861390"/>
              <a:gd name="connsiteX16" fmla="*/ 3059084 w 5105573"/>
              <a:gd name="connsiteY16" fmla="*/ 3707477 h 3861390"/>
              <a:gd name="connsiteX17" fmla="*/ 3374967 w 5105573"/>
              <a:gd name="connsiteY17" fmla="*/ 3724102 h 3861390"/>
              <a:gd name="connsiteX18" fmla="*/ 3574473 w 5105573"/>
              <a:gd name="connsiteY18" fmla="*/ 3757353 h 3861390"/>
              <a:gd name="connsiteX19" fmla="*/ 4222865 w 5105573"/>
              <a:gd name="connsiteY19" fmla="*/ 3740728 h 3861390"/>
              <a:gd name="connsiteX20" fmla="*/ 4289367 w 5105573"/>
              <a:gd name="connsiteY20" fmla="*/ 3707477 h 3861390"/>
              <a:gd name="connsiteX21" fmla="*/ 4389120 w 5105573"/>
              <a:gd name="connsiteY21" fmla="*/ 3674226 h 3861390"/>
              <a:gd name="connsiteX22" fmla="*/ 4438996 w 5105573"/>
              <a:gd name="connsiteY22" fmla="*/ 3657600 h 3861390"/>
              <a:gd name="connsiteX23" fmla="*/ 4488873 w 5105573"/>
              <a:gd name="connsiteY23" fmla="*/ 3640975 h 3861390"/>
              <a:gd name="connsiteX24" fmla="*/ 4904509 w 5105573"/>
              <a:gd name="connsiteY24" fmla="*/ 3773979 h 3861390"/>
              <a:gd name="connsiteX25" fmla="*/ 5104014 w 5105573"/>
              <a:gd name="connsiteY25" fmla="*/ 3857105 h 3861390"/>
              <a:gd name="connsiteX26" fmla="*/ 5070763 w 5105573"/>
              <a:gd name="connsiteY26" fmla="*/ 3640975 h 3861390"/>
              <a:gd name="connsiteX0" fmla="*/ 0 w 5070763"/>
              <a:gd name="connsiteY0" fmla="*/ 0 h 3775428"/>
              <a:gd name="connsiteX1" fmla="*/ 16625 w 5070763"/>
              <a:gd name="connsiteY1" fmla="*/ 382386 h 3775428"/>
              <a:gd name="connsiteX2" fmla="*/ 49876 w 5070763"/>
              <a:gd name="connsiteY2" fmla="*/ 565266 h 3775428"/>
              <a:gd name="connsiteX3" fmla="*/ 83127 w 5070763"/>
              <a:gd name="connsiteY3" fmla="*/ 847898 h 3775428"/>
              <a:gd name="connsiteX4" fmla="*/ 116378 w 5070763"/>
              <a:gd name="connsiteY4" fmla="*/ 1446415 h 3775428"/>
              <a:gd name="connsiteX5" fmla="*/ 199505 w 5070763"/>
              <a:gd name="connsiteY5" fmla="*/ 1961804 h 3775428"/>
              <a:gd name="connsiteX6" fmla="*/ 382385 w 5070763"/>
              <a:gd name="connsiteY6" fmla="*/ 2310938 h 3775428"/>
              <a:gd name="connsiteX7" fmla="*/ 498764 w 5070763"/>
              <a:gd name="connsiteY7" fmla="*/ 2527069 h 3775428"/>
              <a:gd name="connsiteX8" fmla="*/ 581891 w 5070763"/>
              <a:gd name="connsiteY8" fmla="*/ 2643448 h 3775428"/>
              <a:gd name="connsiteX9" fmla="*/ 748145 w 5070763"/>
              <a:gd name="connsiteY9" fmla="*/ 2876204 h 3775428"/>
              <a:gd name="connsiteX10" fmla="*/ 814647 w 5070763"/>
              <a:gd name="connsiteY10" fmla="*/ 2992582 h 3775428"/>
              <a:gd name="connsiteX11" fmla="*/ 1030778 w 5070763"/>
              <a:gd name="connsiteY11" fmla="*/ 3042458 h 3775428"/>
              <a:gd name="connsiteX12" fmla="*/ 1828800 w 5070763"/>
              <a:gd name="connsiteY12" fmla="*/ 3441469 h 3775428"/>
              <a:gd name="connsiteX13" fmla="*/ 2078182 w 5070763"/>
              <a:gd name="connsiteY13" fmla="*/ 3574473 h 3775428"/>
              <a:gd name="connsiteX14" fmla="*/ 2261062 w 5070763"/>
              <a:gd name="connsiteY14" fmla="*/ 3674226 h 3775428"/>
              <a:gd name="connsiteX15" fmla="*/ 2926080 w 5070763"/>
              <a:gd name="connsiteY15" fmla="*/ 3690851 h 3775428"/>
              <a:gd name="connsiteX16" fmla="*/ 3059084 w 5070763"/>
              <a:gd name="connsiteY16" fmla="*/ 3707477 h 3775428"/>
              <a:gd name="connsiteX17" fmla="*/ 3374967 w 5070763"/>
              <a:gd name="connsiteY17" fmla="*/ 3724102 h 3775428"/>
              <a:gd name="connsiteX18" fmla="*/ 3574473 w 5070763"/>
              <a:gd name="connsiteY18" fmla="*/ 3757353 h 3775428"/>
              <a:gd name="connsiteX19" fmla="*/ 4222865 w 5070763"/>
              <a:gd name="connsiteY19" fmla="*/ 3740728 h 3775428"/>
              <a:gd name="connsiteX20" fmla="*/ 4289367 w 5070763"/>
              <a:gd name="connsiteY20" fmla="*/ 3707477 h 3775428"/>
              <a:gd name="connsiteX21" fmla="*/ 4389120 w 5070763"/>
              <a:gd name="connsiteY21" fmla="*/ 3674226 h 3775428"/>
              <a:gd name="connsiteX22" fmla="*/ 4438996 w 5070763"/>
              <a:gd name="connsiteY22" fmla="*/ 3657600 h 3775428"/>
              <a:gd name="connsiteX23" fmla="*/ 4488873 w 5070763"/>
              <a:gd name="connsiteY23" fmla="*/ 3640975 h 3775428"/>
              <a:gd name="connsiteX24" fmla="*/ 4904509 w 5070763"/>
              <a:gd name="connsiteY24" fmla="*/ 3773979 h 3775428"/>
              <a:gd name="connsiteX25" fmla="*/ 4921134 w 5070763"/>
              <a:gd name="connsiteY25" fmla="*/ 3707476 h 3775428"/>
              <a:gd name="connsiteX26" fmla="*/ 5070763 w 5070763"/>
              <a:gd name="connsiteY26" fmla="*/ 3640975 h 3775428"/>
              <a:gd name="connsiteX0" fmla="*/ 0 w 5070763"/>
              <a:gd name="connsiteY0" fmla="*/ 0 h 3774384"/>
              <a:gd name="connsiteX1" fmla="*/ 16625 w 5070763"/>
              <a:gd name="connsiteY1" fmla="*/ 382386 h 3774384"/>
              <a:gd name="connsiteX2" fmla="*/ 49876 w 5070763"/>
              <a:gd name="connsiteY2" fmla="*/ 565266 h 3774384"/>
              <a:gd name="connsiteX3" fmla="*/ 83127 w 5070763"/>
              <a:gd name="connsiteY3" fmla="*/ 847898 h 3774384"/>
              <a:gd name="connsiteX4" fmla="*/ 116378 w 5070763"/>
              <a:gd name="connsiteY4" fmla="*/ 1446415 h 3774384"/>
              <a:gd name="connsiteX5" fmla="*/ 199505 w 5070763"/>
              <a:gd name="connsiteY5" fmla="*/ 1961804 h 3774384"/>
              <a:gd name="connsiteX6" fmla="*/ 382385 w 5070763"/>
              <a:gd name="connsiteY6" fmla="*/ 2310938 h 3774384"/>
              <a:gd name="connsiteX7" fmla="*/ 498764 w 5070763"/>
              <a:gd name="connsiteY7" fmla="*/ 2527069 h 3774384"/>
              <a:gd name="connsiteX8" fmla="*/ 581891 w 5070763"/>
              <a:gd name="connsiteY8" fmla="*/ 2643448 h 3774384"/>
              <a:gd name="connsiteX9" fmla="*/ 748145 w 5070763"/>
              <a:gd name="connsiteY9" fmla="*/ 2876204 h 3774384"/>
              <a:gd name="connsiteX10" fmla="*/ 814647 w 5070763"/>
              <a:gd name="connsiteY10" fmla="*/ 2992582 h 3774384"/>
              <a:gd name="connsiteX11" fmla="*/ 1030778 w 5070763"/>
              <a:gd name="connsiteY11" fmla="*/ 3042458 h 3774384"/>
              <a:gd name="connsiteX12" fmla="*/ 1828800 w 5070763"/>
              <a:gd name="connsiteY12" fmla="*/ 3441469 h 3774384"/>
              <a:gd name="connsiteX13" fmla="*/ 2078182 w 5070763"/>
              <a:gd name="connsiteY13" fmla="*/ 3574473 h 3774384"/>
              <a:gd name="connsiteX14" fmla="*/ 2261062 w 5070763"/>
              <a:gd name="connsiteY14" fmla="*/ 3674226 h 3774384"/>
              <a:gd name="connsiteX15" fmla="*/ 2926080 w 5070763"/>
              <a:gd name="connsiteY15" fmla="*/ 3690851 h 3774384"/>
              <a:gd name="connsiteX16" fmla="*/ 3059084 w 5070763"/>
              <a:gd name="connsiteY16" fmla="*/ 3707477 h 3774384"/>
              <a:gd name="connsiteX17" fmla="*/ 3374967 w 5070763"/>
              <a:gd name="connsiteY17" fmla="*/ 3724102 h 3774384"/>
              <a:gd name="connsiteX18" fmla="*/ 3574473 w 5070763"/>
              <a:gd name="connsiteY18" fmla="*/ 3757353 h 3774384"/>
              <a:gd name="connsiteX19" fmla="*/ 4222865 w 5070763"/>
              <a:gd name="connsiteY19" fmla="*/ 3740728 h 3774384"/>
              <a:gd name="connsiteX20" fmla="*/ 4289367 w 5070763"/>
              <a:gd name="connsiteY20" fmla="*/ 3707477 h 3774384"/>
              <a:gd name="connsiteX21" fmla="*/ 4389120 w 5070763"/>
              <a:gd name="connsiteY21" fmla="*/ 3674226 h 3774384"/>
              <a:gd name="connsiteX22" fmla="*/ 4438996 w 5070763"/>
              <a:gd name="connsiteY22" fmla="*/ 3657600 h 3774384"/>
              <a:gd name="connsiteX23" fmla="*/ 4488873 w 5070763"/>
              <a:gd name="connsiteY23" fmla="*/ 3640975 h 3774384"/>
              <a:gd name="connsiteX24" fmla="*/ 4904509 w 5070763"/>
              <a:gd name="connsiteY24" fmla="*/ 3773979 h 3774384"/>
              <a:gd name="connsiteX25" fmla="*/ 4821381 w 5070763"/>
              <a:gd name="connsiteY25" fmla="*/ 3591098 h 3774384"/>
              <a:gd name="connsiteX26" fmla="*/ 5070763 w 5070763"/>
              <a:gd name="connsiteY26" fmla="*/ 3640975 h 3774384"/>
              <a:gd name="connsiteX0" fmla="*/ 0 w 5070763"/>
              <a:gd name="connsiteY0" fmla="*/ 0 h 3757353"/>
              <a:gd name="connsiteX1" fmla="*/ 16625 w 5070763"/>
              <a:gd name="connsiteY1" fmla="*/ 382386 h 3757353"/>
              <a:gd name="connsiteX2" fmla="*/ 49876 w 5070763"/>
              <a:gd name="connsiteY2" fmla="*/ 565266 h 3757353"/>
              <a:gd name="connsiteX3" fmla="*/ 83127 w 5070763"/>
              <a:gd name="connsiteY3" fmla="*/ 847898 h 3757353"/>
              <a:gd name="connsiteX4" fmla="*/ 116378 w 5070763"/>
              <a:gd name="connsiteY4" fmla="*/ 1446415 h 3757353"/>
              <a:gd name="connsiteX5" fmla="*/ 199505 w 5070763"/>
              <a:gd name="connsiteY5" fmla="*/ 1961804 h 3757353"/>
              <a:gd name="connsiteX6" fmla="*/ 382385 w 5070763"/>
              <a:gd name="connsiteY6" fmla="*/ 2310938 h 3757353"/>
              <a:gd name="connsiteX7" fmla="*/ 498764 w 5070763"/>
              <a:gd name="connsiteY7" fmla="*/ 2527069 h 3757353"/>
              <a:gd name="connsiteX8" fmla="*/ 581891 w 5070763"/>
              <a:gd name="connsiteY8" fmla="*/ 2643448 h 3757353"/>
              <a:gd name="connsiteX9" fmla="*/ 748145 w 5070763"/>
              <a:gd name="connsiteY9" fmla="*/ 2876204 h 3757353"/>
              <a:gd name="connsiteX10" fmla="*/ 814647 w 5070763"/>
              <a:gd name="connsiteY10" fmla="*/ 2992582 h 3757353"/>
              <a:gd name="connsiteX11" fmla="*/ 1030778 w 5070763"/>
              <a:gd name="connsiteY11" fmla="*/ 3042458 h 3757353"/>
              <a:gd name="connsiteX12" fmla="*/ 1828800 w 5070763"/>
              <a:gd name="connsiteY12" fmla="*/ 3441469 h 3757353"/>
              <a:gd name="connsiteX13" fmla="*/ 2078182 w 5070763"/>
              <a:gd name="connsiteY13" fmla="*/ 3574473 h 3757353"/>
              <a:gd name="connsiteX14" fmla="*/ 2261062 w 5070763"/>
              <a:gd name="connsiteY14" fmla="*/ 3674226 h 3757353"/>
              <a:gd name="connsiteX15" fmla="*/ 2926080 w 5070763"/>
              <a:gd name="connsiteY15" fmla="*/ 3690851 h 3757353"/>
              <a:gd name="connsiteX16" fmla="*/ 3059084 w 5070763"/>
              <a:gd name="connsiteY16" fmla="*/ 3707477 h 3757353"/>
              <a:gd name="connsiteX17" fmla="*/ 3374967 w 5070763"/>
              <a:gd name="connsiteY17" fmla="*/ 3724102 h 3757353"/>
              <a:gd name="connsiteX18" fmla="*/ 3574473 w 5070763"/>
              <a:gd name="connsiteY18" fmla="*/ 3757353 h 3757353"/>
              <a:gd name="connsiteX19" fmla="*/ 4222865 w 5070763"/>
              <a:gd name="connsiteY19" fmla="*/ 3740728 h 3757353"/>
              <a:gd name="connsiteX20" fmla="*/ 4289367 w 5070763"/>
              <a:gd name="connsiteY20" fmla="*/ 3707477 h 3757353"/>
              <a:gd name="connsiteX21" fmla="*/ 4389120 w 5070763"/>
              <a:gd name="connsiteY21" fmla="*/ 3674226 h 3757353"/>
              <a:gd name="connsiteX22" fmla="*/ 4438996 w 5070763"/>
              <a:gd name="connsiteY22" fmla="*/ 3657600 h 3757353"/>
              <a:gd name="connsiteX23" fmla="*/ 4488873 w 5070763"/>
              <a:gd name="connsiteY23" fmla="*/ 3640975 h 3757353"/>
              <a:gd name="connsiteX24" fmla="*/ 4638501 w 5070763"/>
              <a:gd name="connsiteY24" fmla="*/ 3624349 h 3757353"/>
              <a:gd name="connsiteX25" fmla="*/ 4821381 w 5070763"/>
              <a:gd name="connsiteY25" fmla="*/ 3591098 h 3757353"/>
              <a:gd name="connsiteX26" fmla="*/ 5070763 w 5070763"/>
              <a:gd name="connsiteY26" fmla="*/ 3640975 h 3757353"/>
              <a:gd name="connsiteX0" fmla="*/ 0 w 5070763"/>
              <a:gd name="connsiteY0" fmla="*/ 0 h 3757353"/>
              <a:gd name="connsiteX1" fmla="*/ 16625 w 5070763"/>
              <a:gd name="connsiteY1" fmla="*/ 382386 h 3757353"/>
              <a:gd name="connsiteX2" fmla="*/ 49876 w 5070763"/>
              <a:gd name="connsiteY2" fmla="*/ 565266 h 3757353"/>
              <a:gd name="connsiteX3" fmla="*/ 83127 w 5070763"/>
              <a:gd name="connsiteY3" fmla="*/ 847898 h 3757353"/>
              <a:gd name="connsiteX4" fmla="*/ 116378 w 5070763"/>
              <a:gd name="connsiteY4" fmla="*/ 1446415 h 3757353"/>
              <a:gd name="connsiteX5" fmla="*/ 199505 w 5070763"/>
              <a:gd name="connsiteY5" fmla="*/ 1961804 h 3757353"/>
              <a:gd name="connsiteX6" fmla="*/ 382385 w 5070763"/>
              <a:gd name="connsiteY6" fmla="*/ 2310938 h 3757353"/>
              <a:gd name="connsiteX7" fmla="*/ 498764 w 5070763"/>
              <a:gd name="connsiteY7" fmla="*/ 2527069 h 3757353"/>
              <a:gd name="connsiteX8" fmla="*/ 581891 w 5070763"/>
              <a:gd name="connsiteY8" fmla="*/ 2643448 h 3757353"/>
              <a:gd name="connsiteX9" fmla="*/ 748145 w 5070763"/>
              <a:gd name="connsiteY9" fmla="*/ 2876204 h 3757353"/>
              <a:gd name="connsiteX10" fmla="*/ 1077113 w 5070763"/>
              <a:gd name="connsiteY10" fmla="*/ 2653915 h 3757353"/>
              <a:gd name="connsiteX11" fmla="*/ 1030778 w 5070763"/>
              <a:gd name="connsiteY11" fmla="*/ 3042458 h 3757353"/>
              <a:gd name="connsiteX12" fmla="*/ 1828800 w 5070763"/>
              <a:gd name="connsiteY12" fmla="*/ 3441469 h 3757353"/>
              <a:gd name="connsiteX13" fmla="*/ 2078182 w 5070763"/>
              <a:gd name="connsiteY13" fmla="*/ 3574473 h 3757353"/>
              <a:gd name="connsiteX14" fmla="*/ 2261062 w 5070763"/>
              <a:gd name="connsiteY14" fmla="*/ 3674226 h 3757353"/>
              <a:gd name="connsiteX15" fmla="*/ 2926080 w 5070763"/>
              <a:gd name="connsiteY15" fmla="*/ 3690851 h 3757353"/>
              <a:gd name="connsiteX16" fmla="*/ 3059084 w 5070763"/>
              <a:gd name="connsiteY16" fmla="*/ 3707477 h 3757353"/>
              <a:gd name="connsiteX17" fmla="*/ 3374967 w 5070763"/>
              <a:gd name="connsiteY17" fmla="*/ 3724102 h 3757353"/>
              <a:gd name="connsiteX18" fmla="*/ 3574473 w 5070763"/>
              <a:gd name="connsiteY18" fmla="*/ 3757353 h 3757353"/>
              <a:gd name="connsiteX19" fmla="*/ 4222865 w 5070763"/>
              <a:gd name="connsiteY19" fmla="*/ 3740728 h 3757353"/>
              <a:gd name="connsiteX20" fmla="*/ 4289367 w 5070763"/>
              <a:gd name="connsiteY20" fmla="*/ 3707477 h 3757353"/>
              <a:gd name="connsiteX21" fmla="*/ 4389120 w 5070763"/>
              <a:gd name="connsiteY21" fmla="*/ 3674226 h 3757353"/>
              <a:gd name="connsiteX22" fmla="*/ 4438996 w 5070763"/>
              <a:gd name="connsiteY22" fmla="*/ 3657600 h 3757353"/>
              <a:gd name="connsiteX23" fmla="*/ 4488873 w 5070763"/>
              <a:gd name="connsiteY23" fmla="*/ 3640975 h 3757353"/>
              <a:gd name="connsiteX24" fmla="*/ 4638501 w 5070763"/>
              <a:gd name="connsiteY24" fmla="*/ 3624349 h 3757353"/>
              <a:gd name="connsiteX25" fmla="*/ 4821381 w 5070763"/>
              <a:gd name="connsiteY25" fmla="*/ 3591098 h 3757353"/>
              <a:gd name="connsiteX26" fmla="*/ 5070763 w 5070763"/>
              <a:gd name="connsiteY26" fmla="*/ 3640975 h 3757353"/>
              <a:gd name="connsiteX0" fmla="*/ 0 w 5070763"/>
              <a:gd name="connsiteY0" fmla="*/ 0 h 3757353"/>
              <a:gd name="connsiteX1" fmla="*/ 16625 w 5070763"/>
              <a:gd name="connsiteY1" fmla="*/ 382386 h 3757353"/>
              <a:gd name="connsiteX2" fmla="*/ 49876 w 5070763"/>
              <a:gd name="connsiteY2" fmla="*/ 565266 h 3757353"/>
              <a:gd name="connsiteX3" fmla="*/ 83127 w 5070763"/>
              <a:gd name="connsiteY3" fmla="*/ 847898 h 3757353"/>
              <a:gd name="connsiteX4" fmla="*/ 116378 w 5070763"/>
              <a:gd name="connsiteY4" fmla="*/ 1446415 h 3757353"/>
              <a:gd name="connsiteX5" fmla="*/ 199505 w 5070763"/>
              <a:gd name="connsiteY5" fmla="*/ 1961804 h 3757353"/>
              <a:gd name="connsiteX6" fmla="*/ 382385 w 5070763"/>
              <a:gd name="connsiteY6" fmla="*/ 2310938 h 3757353"/>
              <a:gd name="connsiteX7" fmla="*/ 498764 w 5070763"/>
              <a:gd name="connsiteY7" fmla="*/ 2527069 h 3757353"/>
              <a:gd name="connsiteX8" fmla="*/ 581891 w 5070763"/>
              <a:gd name="connsiteY8" fmla="*/ 2643448 h 3757353"/>
              <a:gd name="connsiteX9" fmla="*/ 748145 w 5070763"/>
              <a:gd name="connsiteY9" fmla="*/ 2876204 h 3757353"/>
              <a:gd name="connsiteX10" fmla="*/ 1077113 w 5070763"/>
              <a:gd name="connsiteY10" fmla="*/ 2653915 h 3757353"/>
              <a:gd name="connsiteX11" fmla="*/ 1301712 w 5070763"/>
              <a:gd name="connsiteY11" fmla="*/ 2754592 h 3757353"/>
              <a:gd name="connsiteX12" fmla="*/ 1828800 w 5070763"/>
              <a:gd name="connsiteY12" fmla="*/ 3441469 h 3757353"/>
              <a:gd name="connsiteX13" fmla="*/ 2078182 w 5070763"/>
              <a:gd name="connsiteY13" fmla="*/ 3574473 h 3757353"/>
              <a:gd name="connsiteX14" fmla="*/ 2261062 w 5070763"/>
              <a:gd name="connsiteY14" fmla="*/ 3674226 h 3757353"/>
              <a:gd name="connsiteX15" fmla="*/ 2926080 w 5070763"/>
              <a:gd name="connsiteY15" fmla="*/ 3690851 h 3757353"/>
              <a:gd name="connsiteX16" fmla="*/ 3059084 w 5070763"/>
              <a:gd name="connsiteY16" fmla="*/ 3707477 h 3757353"/>
              <a:gd name="connsiteX17" fmla="*/ 3374967 w 5070763"/>
              <a:gd name="connsiteY17" fmla="*/ 3724102 h 3757353"/>
              <a:gd name="connsiteX18" fmla="*/ 3574473 w 5070763"/>
              <a:gd name="connsiteY18" fmla="*/ 3757353 h 3757353"/>
              <a:gd name="connsiteX19" fmla="*/ 4222865 w 5070763"/>
              <a:gd name="connsiteY19" fmla="*/ 3740728 h 3757353"/>
              <a:gd name="connsiteX20" fmla="*/ 4289367 w 5070763"/>
              <a:gd name="connsiteY20" fmla="*/ 3707477 h 3757353"/>
              <a:gd name="connsiteX21" fmla="*/ 4389120 w 5070763"/>
              <a:gd name="connsiteY21" fmla="*/ 3674226 h 3757353"/>
              <a:gd name="connsiteX22" fmla="*/ 4438996 w 5070763"/>
              <a:gd name="connsiteY22" fmla="*/ 3657600 h 3757353"/>
              <a:gd name="connsiteX23" fmla="*/ 4488873 w 5070763"/>
              <a:gd name="connsiteY23" fmla="*/ 3640975 h 3757353"/>
              <a:gd name="connsiteX24" fmla="*/ 4638501 w 5070763"/>
              <a:gd name="connsiteY24" fmla="*/ 3624349 h 3757353"/>
              <a:gd name="connsiteX25" fmla="*/ 4821381 w 5070763"/>
              <a:gd name="connsiteY25" fmla="*/ 3591098 h 3757353"/>
              <a:gd name="connsiteX26" fmla="*/ 5070763 w 5070763"/>
              <a:gd name="connsiteY26" fmla="*/ 3640975 h 3757353"/>
              <a:gd name="connsiteX0" fmla="*/ 0 w 5070763"/>
              <a:gd name="connsiteY0" fmla="*/ 0 h 3757353"/>
              <a:gd name="connsiteX1" fmla="*/ 16625 w 5070763"/>
              <a:gd name="connsiteY1" fmla="*/ 382386 h 3757353"/>
              <a:gd name="connsiteX2" fmla="*/ 49876 w 5070763"/>
              <a:gd name="connsiteY2" fmla="*/ 565266 h 3757353"/>
              <a:gd name="connsiteX3" fmla="*/ 83127 w 5070763"/>
              <a:gd name="connsiteY3" fmla="*/ 847898 h 3757353"/>
              <a:gd name="connsiteX4" fmla="*/ 116378 w 5070763"/>
              <a:gd name="connsiteY4" fmla="*/ 1446415 h 3757353"/>
              <a:gd name="connsiteX5" fmla="*/ 199505 w 5070763"/>
              <a:gd name="connsiteY5" fmla="*/ 1961804 h 3757353"/>
              <a:gd name="connsiteX6" fmla="*/ 382385 w 5070763"/>
              <a:gd name="connsiteY6" fmla="*/ 2310938 h 3757353"/>
              <a:gd name="connsiteX7" fmla="*/ 498764 w 5070763"/>
              <a:gd name="connsiteY7" fmla="*/ 2527069 h 3757353"/>
              <a:gd name="connsiteX8" fmla="*/ 581891 w 5070763"/>
              <a:gd name="connsiteY8" fmla="*/ 2643448 h 3757353"/>
              <a:gd name="connsiteX9" fmla="*/ 782012 w 5070763"/>
              <a:gd name="connsiteY9" fmla="*/ 2385138 h 3757353"/>
              <a:gd name="connsiteX10" fmla="*/ 1077113 w 5070763"/>
              <a:gd name="connsiteY10" fmla="*/ 2653915 h 3757353"/>
              <a:gd name="connsiteX11" fmla="*/ 1301712 w 5070763"/>
              <a:gd name="connsiteY11" fmla="*/ 2754592 h 3757353"/>
              <a:gd name="connsiteX12" fmla="*/ 1828800 w 5070763"/>
              <a:gd name="connsiteY12" fmla="*/ 3441469 h 3757353"/>
              <a:gd name="connsiteX13" fmla="*/ 2078182 w 5070763"/>
              <a:gd name="connsiteY13" fmla="*/ 3574473 h 3757353"/>
              <a:gd name="connsiteX14" fmla="*/ 2261062 w 5070763"/>
              <a:gd name="connsiteY14" fmla="*/ 3674226 h 3757353"/>
              <a:gd name="connsiteX15" fmla="*/ 2926080 w 5070763"/>
              <a:gd name="connsiteY15" fmla="*/ 3690851 h 3757353"/>
              <a:gd name="connsiteX16" fmla="*/ 3059084 w 5070763"/>
              <a:gd name="connsiteY16" fmla="*/ 3707477 h 3757353"/>
              <a:gd name="connsiteX17" fmla="*/ 3374967 w 5070763"/>
              <a:gd name="connsiteY17" fmla="*/ 3724102 h 3757353"/>
              <a:gd name="connsiteX18" fmla="*/ 3574473 w 5070763"/>
              <a:gd name="connsiteY18" fmla="*/ 3757353 h 3757353"/>
              <a:gd name="connsiteX19" fmla="*/ 4222865 w 5070763"/>
              <a:gd name="connsiteY19" fmla="*/ 3740728 h 3757353"/>
              <a:gd name="connsiteX20" fmla="*/ 4289367 w 5070763"/>
              <a:gd name="connsiteY20" fmla="*/ 3707477 h 3757353"/>
              <a:gd name="connsiteX21" fmla="*/ 4389120 w 5070763"/>
              <a:gd name="connsiteY21" fmla="*/ 3674226 h 3757353"/>
              <a:gd name="connsiteX22" fmla="*/ 4438996 w 5070763"/>
              <a:gd name="connsiteY22" fmla="*/ 3657600 h 3757353"/>
              <a:gd name="connsiteX23" fmla="*/ 4488873 w 5070763"/>
              <a:gd name="connsiteY23" fmla="*/ 3640975 h 3757353"/>
              <a:gd name="connsiteX24" fmla="*/ 4638501 w 5070763"/>
              <a:gd name="connsiteY24" fmla="*/ 3624349 h 3757353"/>
              <a:gd name="connsiteX25" fmla="*/ 4821381 w 5070763"/>
              <a:gd name="connsiteY25" fmla="*/ 3591098 h 3757353"/>
              <a:gd name="connsiteX26" fmla="*/ 5070763 w 5070763"/>
              <a:gd name="connsiteY26" fmla="*/ 3640975 h 3757353"/>
              <a:gd name="connsiteX0" fmla="*/ 0 w 5070763"/>
              <a:gd name="connsiteY0" fmla="*/ 0 h 3757353"/>
              <a:gd name="connsiteX1" fmla="*/ 16625 w 5070763"/>
              <a:gd name="connsiteY1" fmla="*/ 382386 h 3757353"/>
              <a:gd name="connsiteX2" fmla="*/ 49876 w 5070763"/>
              <a:gd name="connsiteY2" fmla="*/ 565266 h 3757353"/>
              <a:gd name="connsiteX3" fmla="*/ 83127 w 5070763"/>
              <a:gd name="connsiteY3" fmla="*/ 847898 h 3757353"/>
              <a:gd name="connsiteX4" fmla="*/ 116378 w 5070763"/>
              <a:gd name="connsiteY4" fmla="*/ 1446415 h 3757353"/>
              <a:gd name="connsiteX5" fmla="*/ 199505 w 5070763"/>
              <a:gd name="connsiteY5" fmla="*/ 1961804 h 3757353"/>
              <a:gd name="connsiteX6" fmla="*/ 382385 w 5070763"/>
              <a:gd name="connsiteY6" fmla="*/ 2310938 h 3757353"/>
              <a:gd name="connsiteX7" fmla="*/ 498764 w 5070763"/>
              <a:gd name="connsiteY7" fmla="*/ 2010602 h 3757353"/>
              <a:gd name="connsiteX8" fmla="*/ 581891 w 5070763"/>
              <a:gd name="connsiteY8" fmla="*/ 2643448 h 3757353"/>
              <a:gd name="connsiteX9" fmla="*/ 782012 w 5070763"/>
              <a:gd name="connsiteY9" fmla="*/ 2385138 h 3757353"/>
              <a:gd name="connsiteX10" fmla="*/ 1077113 w 5070763"/>
              <a:gd name="connsiteY10" fmla="*/ 2653915 h 3757353"/>
              <a:gd name="connsiteX11" fmla="*/ 1301712 w 5070763"/>
              <a:gd name="connsiteY11" fmla="*/ 2754592 h 3757353"/>
              <a:gd name="connsiteX12" fmla="*/ 1828800 w 5070763"/>
              <a:gd name="connsiteY12" fmla="*/ 3441469 h 3757353"/>
              <a:gd name="connsiteX13" fmla="*/ 2078182 w 5070763"/>
              <a:gd name="connsiteY13" fmla="*/ 3574473 h 3757353"/>
              <a:gd name="connsiteX14" fmla="*/ 2261062 w 5070763"/>
              <a:gd name="connsiteY14" fmla="*/ 3674226 h 3757353"/>
              <a:gd name="connsiteX15" fmla="*/ 2926080 w 5070763"/>
              <a:gd name="connsiteY15" fmla="*/ 3690851 h 3757353"/>
              <a:gd name="connsiteX16" fmla="*/ 3059084 w 5070763"/>
              <a:gd name="connsiteY16" fmla="*/ 3707477 h 3757353"/>
              <a:gd name="connsiteX17" fmla="*/ 3374967 w 5070763"/>
              <a:gd name="connsiteY17" fmla="*/ 3724102 h 3757353"/>
              <a:gd name="connsiteX18" fmla="*/ 3574473 w 5070763"/>
              <a:gd name="connsiteY18" fmla="*/ 3757353 h 3757353"/>
              <a:gd name="connsiteX19" fmla="*/ 4222865 w 5070763"/>
              <a:gd name="connsiteY19" fmla="*/ 3740728 h 3757353"/>
              <a:gd name="connsiteX20" fmla="*/ 4289367 w 5070763"/>
              <a:gd name="connsiteY20" fmla="*/ 3707477 h 3757353"/>
              <a:gd name="connsiteX21" fmla="*/ 4389120 w 5070763"/>
              <a:gd name="connsiteY21" fmla="*/ 3674226 h 3757353"/>
              <a:gd name="connsiteX22" fmla="*/ 4438996 w 5070763"/>
              <a:gd name="connsiteY22" fmla="*/ 3657600 h 3757353"/>
              <a:gd name="connsiteX23" fmla="*/ 4488873 w 5070763"/>
              <a:gd name="connsiteY23" fmla="*/ 3640975 h 3757353"/>
              <a:gd name="connsiteX24" fmla="*/ 4638501 w 5070763"/>
              <a:gd name="connsiteY24" fmla="*/ 3624349 h 3757353"/>
              <a:gd name="connsiteX25" fmla="*/ 4821381 w 5070763"/>
              <a:gd name="connsiteY25" fmla="*/ 3591098 h 3757353"/>
              <a:gd name="connsiteX26" fmla="*/ 5070763 w 5070763"/>
              <a:gd name="connsiteY26" fmla="*/ 3640975 h 3757353"/>
              <a:gd name="connsiteX0" fmla="*/ 0 w 5070763"/>
              <a:gd name="connsiteY0" fmla="*/ 0 h 3757353"/>
              <a:gd name="connsiteX1" fmla="*/ 16625 w 5070763"/>
              <a:gd name="connsiteY1" fmla="*/ 382386 h 3757353"/>
              <a:gd name="connsiteX2" fmla="*/ 49876 w 5070763"/>
              <a:gd name="connsiteY2" fmla="*/ 565266 h 3757353"/>
              <a:gd name="connsiteX3" fmla="*/ 83127 w 5070763"/>
              <a:gd name="connsiteY3" fmla="*/ 847898 h 3757353"/>
              <a:gd name="connsiteX4" fmla="*/ 116378 w 5070763"/>
              <a:gd name="connsiteY4" fmla="*/ 1446415 h 3757353"/>
              <a:gd name="connsiteX5" fmla="*/ 199505 w 5070763"/>
              <a:gd name="connsiteY5" fmla="*/ 1961804 h 3757353"/>
              <a:gd name="connsiteX6" fmla="*/ 382385 w 5070763"/>
              <a:gd name="connsiteY6" fmla="*/ 2310938 h 3757353"/>
              <a:gd name="connsiteX7" fmla="*/ 498764 w 5070763"/>
              <a:gd name="connsiteY7" fmla="*/ 2010602 h 3757353"/>
              <a:gd name="connsiteX8" fmla="*/ 615758 w 5070763"/>
              <a:gd name="connsiteY8" fmla="*/ 2330181 h 3757353"/>
              <a:gd name="connsiteX9" fmla="*/ 782012 w 5070763"/>
              <a:gd name="connsiteY9" fmla="*/ 2385138 h 3757353"/>
              <a:gd name="connsiteX10" fmla="*/ 1077113 w 5070763"/>
              <a:gd name="connsiteY10" fmla="*/ 2653915 h 3757353"/>
              <a:gd name="connsiteX11" fmla="*/ 1301712 w 5070763"/>
              <a:gd name="connsiteY11" fmla="*/ 2754592 h 3757353"/>
              <a:gd name="connsiteX12" fmla="*/ 1828800 w 5070763"/>
              <a:gd name="connsiteY12" fmla="*/ 3441469 h 3757353"/>
              <a:gd name="connsiteX13" fmla="*/ 2078182 w 5070763"/>
              <a:gd name="connsiteY13" fmla="*/ 3574473 h 3757353"/>
              <a:gd name="connsiteX14" fmla="*/ 2261062 w 5070763"/>
              <a:gd name="connsiteY14" fmla="*/ 3674226 h 3757353"/>
              <a:gd name="connsiteX15" fmla="*/ 2926080 w 5070763"/>
              <a:gd name="connsiteY15" fmla="*/ 3690851 h 3757353"/>
              <a:gd name="connsiteX16" fmla="*/ 3059084 w 5070763"/>
              <a:gd name="connsiteY16" fmla="*/ 3707477 h 3757353"/>
              <a:gd name="connsiteX17" fmla="*/ 3374967 w 5070763"/>
              <a:gd name="connsiteY17" fmla="*/ 3724102 h 3757353"/>
              <a:gd name="connsiteX18" fmla="*/ 3574473 w 5070763"/>
              <a:gd name="connsiteY18" fmla="*/ 3757353 h 3757353"/>
              <a:gd name="connsiteX19" fmla="*/ 4222865 w 5070763"/>
              <a:gd name="connsiteY19" fmla="*/ 3740728 h 3757353"/>
              <a:gd name="connsiteX20" fmla="*/ 4289367 w 5070763"/>
              <a:gd name="connsiteY20" fmla="*/ 3707477 h 3757353"/>
              <a:gd name="connsiteX21" fmla="*/ 4389120 w 5070763"/>
              <a:gd name="connsiteY21" fmla="*/ 3674226 h 3757353"/>
              <a:gd name="connsiteX22" fmla="*/ 4438996 w 5070763"/>
              <a:gd name="connsiteY22" fmla="*/ 3657600 h 3757353"/>
              <a:gd name="connsiteX23" fmla="*/ 4488873 w 5070763"/>
              <a:gd name="connsiteY23" fmla="*/ 3640975 h 3757353"/>
              <a:gd name="connsiteX24" fmla="*/ 4638501 w 5070763"/>
              <a:gd name="connsiteY24" fmla="*/ 3624349 h 3757353"/>
              <a:gd name="connsiteX25" fmla="*/ 4821381 w 5070763"/>
              <a:gd name="connsiteY25" fmla="*/ 3591098 h 3757353"/>
              <a:gd name="connsiteX26" fmla="*/ 5070763 w 5070763"/>
              <a:gd name="connsiteY26" fmla="*/ 3640975 h 3757353"/>
              <a:gd name="connsiteX0" fmla="*/ 0 w 5070763"/>
              <a:gd name="connsiteY0" fmla="*/ 0 h 3757353"/>
              <a:gd name="connsiteX1" fmla="*/ 16625 w 5070763"/>
              <a:gd name="connsiteY1" fmla="*/ 382386 h 3757353"/>
              <a:gd name="connsiteX2" fmla="*/ 49876 w 5070763"/>
              <a:gd name="connsiteY2" fmla="*/ 565266 h 3757353"/>
              <a:gd name="connsiteX3" fmla="*/ 83127 w 5070763"/>
              <a:gd name="connsiteY3" fmla="*/ 847898 h 3757353"/>
              <a:gd name="connsiteX4" fmla="*/ 116378 w 5070763"/>
              <a:gd name="connsiteY4" fmla="*/ 1446415 h 3757353"/>
              <a:gd name="connsiteX5" fmla="*/ 199505 w 5070763"/>
              <a:gd name="connsiteY5" fmla="*/ 1961804 h 3757353"/>
              <a:gd name="connsiteX6" fmla="*/ 382385 w 5070763"/>
              <a:gd name="connsiteY6" fmla="*/ 1904538 h 3757353"/>
              <a:gd name="connsiteX7" fmla="*/ 498764 w 5070763"/>
              <a:gd name="connsiteY7" fmla="*/ 2010602 h 3757353"/>
              <a:gd name="connsiteX8" fmla="*/ 615758 w 5070763"/>
              <a:gd name="connsiteY8" fmla="*/ 2330181 h 3757353"/>
              <a:gd name="connsiteX9" fmla="*/ 782012 w 5070763"/>
              <a:gd name="connsiteY9" fmla="*/ 2385138 h 3757353"/>
              <a:gd name="connsiteX10" fmla="*/ 1077113 w 5070763"/>
              <a:gd name="connsiteY10" fmla="*/ 2653915 h 3757353"/>
              <a:gd name="connsiteX11" fmla="*/ 1301712 w 5070763"/>
              <a:gd name="connsiteY11" fmla="*/ 2754592 h 3757353"/>
              <a:gd name="connsiteX12" fmla="*/ 1828800 w 5070763"/>
              <a:gd name="connsiteY12" fmla="*/ 3441469 h 3757353"/>
              <a:gd name="connsiteX13" fmla="*/ 2078182 w 5070763"/>
              <a:gd name="connsiteY13" fmla="*/ 3574473 h 3757353"/>
              <a:gd name="connsiteX14" fmla="*/ 2261062 w 5070763"/>
              <a:gd name="connsiteY14" fmla="*/ 3674226 h 3757353"/>
              <a:gd name="connsiteX15" fmla="*/ 2926080 w 5070763"/>
              <a:gd name="connsiteY15" fmla="*/ 3690851 h 3757353"/>
              <a:gd name="connsiteX16" fmla="*/ 3059084 w 5070763"/>
              <a:gd name="connsiteY16" fmla="*/ 3707477 h 3757353"/>
              <a:gd name="connsiteX17" fmla="*/ 3374967 w 5070763"/>
              <a:gd name="connsiteY17" fmla="*/ 3724102 h 3757353"/>
              <a:gd name="connsiteX18" fmla="*/ 3574473 w 5070763"/>
              <a:gd name="connsiteY18" fmla="*/ 3757353 h 3757353"/>
              <a:gd name="connsiteX19" fmla="*/ 4222865 w 5070763"/>
              <a:gd name="connsiteY19" fmla="*/ 3740728 h 3757353"/>
              <a:gd name="connsiteX20" fmla="*/ 4289367 w 5070763"/>
              <a:gd name="connsiteY20" fmla="*/ 3707477 h 3757353"/>
              <a:gd name="connsiteX21" fmla="*/ 4389120 w 5070763"/>
              <a:gd name="connsiteY21" fmla="*/ 3674226 h 3757353"/>
              <a:gd name="connsiteX22" fmla="*/ 4438996 w 5070763"/>
              <a:gd name="connsiteY22" fmla="*/ 3657600 h 3757353"/>
              <a:gd name="connsiteX23" fmla="*/ 4488873 w 5070763"/>
              <a:gd name="connsiteY23" fmla="*/ 3640975 h 3757353"/>
              <a:gd name="connsiteX24" fmla="*/ 4638501 w 5070763"/>
              <a:gd name="connsiteY24" fmla="*/ 3624349 h 3757353"/>
              <a:gd name="connsiteX25" fmla="*/ 4821381 w 5070763"/>
              <a:gd name="connsiteY25" fmla="*/ 3591098 h 3757353"/>
              <a:gd name="connsiteX26" fmla="*/ 5070763 w 5070763"/>
              <a:gd name="connsiteY26" fmla="*/ 3640975 h 3757353"/>
              <a:gd name="connsiteX0" fmla="*/ 0 w 5070763"/>
              <a:gd name="connsiteY0" fmla="*/ 0 h 3757353"/>
              <a:gd name="connsiteX1" fmla="*/ 16625 w 5070763"/>
              <a:gd name="connsiteY1" fmla="*/ 382386 h 3757353"/>
              <a:gd name="connsiteX2" fmla="*/ 49876 w 5070763"/>
              <a:gd name="connsiteY2" fmla="*/ 565266 h 3757353"/>
              <a:gd name="connsiteX3" fmla="*/ 83127 w 5070763"/>
              <a:gd name="connsiteY3" fmla="*/ 847898 h 3757353"/>
              <a:gd name="connsiteX4" fmla="*/ 328044 w 5070763"/>
              <a:gd name="connsiteY4" fmla="*/ 1437948 h 3757353"/>
              <a:gd name="connsiteX5" fmla="*/ 199505 w 5070763"/>
              <a:gd name="connsiteY5" fmla="*/ 1961804 h 3757353"/>
              <a:gd name="connsiteX6" fmla="*/ 382385 w 5070763"/>
              <a:gd name="connsiteY6" fmla="*/ 1904538 h 3757353"/>
              <a:gd name="connsiteX7" fmla="*/ 498764 w 5070763"/>
              <a:gd name="connsiteY7" fmla="*/ 2010602 h 3757353"/>
              <a:gd name="connsiteX8" fmla="*/ 615758 w 5070763"/>
              <a:gd name="connsiteY8" fmla="*/ 2330181 h 3757353"/>
              <a:gd name="connsiteX9" fmla="*/ 782012 w 5070763"/>
              <a:gd name="connsiteY9" fmla="*/ 2385138 h 3757353"/>
              <a:gd name="connsiteX10" fmla="*/ 1077113 w 5070763"/>
              <a:gd name="connsiteY10" fmla="*/ 2653915 h 3757353"/>
              <a:gd name="connsiteX11" fmla="*/ 1301712 w 5070763"/>
              <a:gd name="connsiteY11" fmla="*/ 2754592 h 3757353"/>
              <a:gd name="connsiteX12" fmla="*/ 1828800 w 5070763"/>
              <a:gd name="connsiteY12" fmla="*/ 3441469 h 3757353"/>
              <a:gd name="connsiteX13" fmla="*/ 2078182 w 5070763"/>
              <a:gd name="connsiteY13" fmla="*/ 3574473 h 3757353"/>
              <a:gd name="connsiteX14" fmla="*/ 2261062 w 5070763"/>
              <a:gd name="connsiteY14" fmla="*/ 3674226 h 3757353"/>
              <a:gd name="connsiteX15" fmla="*/ 2926080 w 5070763"/>
              <a:gd name="connsiteY15" fmla="*/ 3690851 h 3757353"/>
              <a:gd name="connsiteX16" fmla="*/ 3059084 w 5070763"/>
              <a:gd name="connsiteY16" fmla="*/ 3707477 h 3757353"/>
              <a:gd name="connsiteX17" fmla="*/ 3374967 w 5070763"/>
              <a:gd name="connsiteY17" fmla="*/ 3724102 h 3757353"/>
              <a:gd name="connsiteX18" fmla="*/ 3574473 w 5070763"/>
              <a:gd name="connsiteY18" fmla="*/ 3757353 h 3757353"/>
              <a:gd name="connsiteX19" fmla="*/ 4222865 w 5070763"/>
              <a:gd name="connsiteY19" fmla="*/ 3740728 h 3757353"/>
              <a:gd name="connsiteX20" fmla="*/ 4289367 w 5070763"/>
              <a:gd name="connsiteY20" fmla="*/ 3707477 h 3757353"/>
              <a:gd name="connsiteX21" fmla="*/ 4389120 w 5070763"/>
              <a:gd name="connsiteY21" fmla="*/ 3674226 h 3757353"/>
              <a:gd name="connsiteX22" fmla="*/ 4438996 w 5070763"/>
              <a:gd name="connsiteY22" fmla="*/ 3657600 h 3757353"/>
              <a:gd name="connsiteX23" fmla="*/ 4488873 w 5070763"/>
              <a:gd name="connsiteY23" fmla="*/ 3640975 h 3757353"/>
              <a:gd name="connsiteX24" fmla="*/ 4638501 w 5070763"/>
              <a:gd name="connsiteY24" fmla="*/ 3624349 h 3757353"/>
              <a:gd name="connsiteX25" fmla="*/ 4821381 w 5070763"/>
              <a:gd name="connsiteY25" fmla="*/ 3591098 h 3757353"/>
              <a:gd name="connsiteX26" fmla="*/ 5070763 w 5070763"/>
              <a:gd name="connsiteY26" fmla="*/ 3640975 h 3757353"/>
              <a:gd name="connsiteX0" fmla="*/ 0 w 5070763"/>
              <a:gd name="connsiteY0" fmla="*/ 0 h 3757353"/>
              <a:gd name="connsiteX1" fmla="*/ 16625 w 5070763"/>
              <a:gd name="connsiteY1" fmla="*/ 382386 h 3757353"/>
              <a:gd name="connsiteX2" fmla="*/ 49876 w 5070763"/>
              <a:gd name="connsiteY2" fmla="*/ 565266 h 3757353"/>
              <a:gd name="connsiteX3" fmla="*/ 83127 w 5070763"/>
              <a:gd name="connsiteY3" fmla="*/ 847898 h 3757353"/>
              <a:gd name="connsiteX4" fmla="*/ 328044 w 5070763"/>
              <a:gd name="connsiteY4" fmla="*/ 1437948 h 3757353"/>
              <a:gd name="connsiteX5" fmla="*/ 419638 w 5070763"/>
              <a:gd name="connsiteY5" fmla="*/ 1800937 h 3757353"/>
              <a:gd name="connsiteX6" fmla="*/ 382385 w 5070763"/>
              <a:gd name="connsiteY6" fmla="*/ 1904538 h 3757353"/>
              <a:gd name="connsiteX7" fmla="*/ 498764 w 5070763"/>
              <a:gd name="connsiteY7" fmla="*/ 2010602 h 3757353"/>
              <a:gd name="connsiteX8" fmla="*/ 615758 w 5070763"/>
              <a:gd name="connsiteY8" fmla="*/ 2330181 h 3757353"/>
              <a:gd name="connsiteX9" fmla="*/ 782012 w 5070763"/>
              <a:gd name="connsiteY9" fmla="*/ 2385138 h 3757353"/>
              <a:gd name="connsiteX10" fmla="*/ 1077113 w 5070763"/>
              <a:gd name="connsiteY10" fmla="*/ 2653915 h 3757353"/>
              <a:gd name="connsiteX11" fmla="*/ 1301712 w 5070763"/>
              <a:gd name="connsiteY11" fmla="*/ 2754592 h 3757353"/>
              <a:gd name="connsiteX12" fmla="*/ 1828800 w 5070763"/>
              <a:gd name="connsiteY12" fmla="*/ 3441469 h 3757353"/>
              <a:gd name="connsiteX13" fmla="*/ 2078182 w 5070763"/>
              <a:gd name="connsiteY13" fmla="*/ 3574473 h 3757353"/>
              <a:gd name="connsiteX14" fmla="*/ 2261062 w 5070763"/>
              <a:gd name="connsiteY14" fmla="*/ 3674226 h 3757353"/>
              <a:gd name="connsiteX15" fmla="*/ 2926080 w 5070763"/>
              <a:gd name="connsiteY15" fmla="*/ 3690851 h 3757353"/>
              <a:gd name="connsiteX16" fmla="*/ 3059084 w 5070763"/>
              <a:gd name="connsiteY16" fmla="*/ 3707477 h 3757353"/>
              <a:gd name="connsiteX17" fmla="*/ 3374967 w 5070763"/>
              <a:gd name="connsiteY17" fmla="*/ 3724102 h 3757353"/>
              <a:gd name="connsiteX18" fmla="*/ 3574473 w 5070763"/>
              <a:gd name="connsiteY18" fmla="*/ 3757353 h 3757353"/>
              <a:gd name="connsiteX19" fmla="*/ 4222865 w 5070763"/>
              <a:gd name="connsiteY19" fmla="*/ 3740728 h 3757353"/>
              <a:gd name="connsiteX20" fmla="*/ 4289367 w 5070763"/>
              <a:gd name="connsiteY20" fmla="*/ 3707477 h 3757353"/>
              <a:gd name="connsiteX21" fmla="*/ 4389120 w 5070763"/>
              <a:gd name="connsiteY21" fmla="*/ 3674226 h 3757353"/>
              <a:gd name="connsiteX22" fmla="*/ 4438996 w 5070763"/>
              <a:gd name="connsiteY22" fmla="*/ 3657600 h 3757353"/>
              <a:gd name="connsiteX23" fmla="*/ 4488873 w 5070763"/>
              <a:gd name="connsiteY23" fmla="*/ 3640975 h 3757353"/>
              <a:gd name="connsiteX24" fmla="*/ 4638501 w 5070763"/>
              <a:gd name="connsiteY24" fmla="*/ 3624349 h 3757353"/>
              <a:gd name="connsiteX25" fmla="*/ 4821381 w 5070763"/>
              <a:gd name="connsiteY25" fmla="*/ 3591098 h 3757353"/>
              <a:gd name="connsiteX26" fmla="*/ 5070763 w 5070763"/>
              <a:gd name="connsiteY26" fmla="*/ 3640975 h 3757353"/>
              <a:gd name="connsiteX0" fmla="*/ 0 w 5070763"/>
              <a:gd name="connsiteY0" fmla="*/ 0 h 3757353"/>
              <a:gd name="connsiteX1" fmla="*/ 16625 w 5070763"/>
              <a:gd name="connsiteY1" fmla="*/ 382386 h 3757353"/>
              <a:gd name="connsiteX2" fmla="*/ 49876 w 5070763"/>
              <a:gd name="connsiteY2" fmla="*/ 565266 h 3757353"/>
              <a:gd name="connsiteX3" fmla="*/ 83127 w 5070763"/>
              <a:gd name="connsiteY3" fmla="*/ 847898 h 3757353"/>
              <a:gd name="connsiteX4" fmla="*/ 328044 w 5070763"/>
              <a:gd name="connsiteY4" fmla="*/ 1437948 h 3757353"/>
              <a:gd name="connsiteX5" fmla="*/ 419638 w 5070763"/>
              <a:gd name="connsiteY5" fmla="*/ 1800937 h 3757353"/>
              <a:gd name="connsiteX6" fmla="*/ 475518 w 5070763"/>
              <a:gd name="connsiteY6" fmla="*/ 1896072 h 3757353"/>
              <a:gd name="connsiteX7" fmla="*/ 498764 w 5070763"/>
              <a:gd name="connsiteY7" fmla="*/ 2010602 h 3757353"/>
              <a:gd name="connsiteX8" fmla="*/ 615758 w 5070763"/>
              <a:gd name="connsiteY8" fmla="*/ 2330181 h 3757353"/>
              <a:gd name="connsiteX9" fmla="*/ 782012 w 5070763"/>
              <a:gd name="connsiteY9" fmla="*/ 2385138 h 3757353"/>
              <a:gd name="connsiteX10" fmla="*/ 1077113 w 5070763"/>
              <a:gd name="connsiteY10" fmla="*/ 2653915 h 3757353"/>
              <a:gd name="connsiteX11" fmla="*/ 1301712 w 5070763"/>
              <a:gd name="connsiteY11" fmla="*/ 2754592 h 3757353"/>
              <a:gd name="connsiteX12" fmla="*/ 1828800 w 5070763"/>
              <a:gd name="connsiteY12" fmla="*/ 3441469 h 3757353"/>
              <a:gd name="connsiteX13" fmla="*/ 2078182 w 5070763"/>
              <a:gd name="connsiteY13" fmla="*/ 3574473 h 3757353"/>
              <a:gd name="connsiteX14" fmla="*/ 2261062 w 5070763"/>
              <a:gd name="connsiteY14" fmla="*/ 3674226 h 3757353"/>
              <a:gd name="connsiteX15" fmla="*/ 2926080 w 5070763"/>
              <a:gd name="connsiteY15" fmla="*/ 3690851 h 3757353"/>
              <a:gd name="connsiteX16" fmla="*/ 3059084 w 5070763"/>
              <a:gd name="connsiteY16" fmla="*/ 3707477 h 3757353"/>
              <a:gd name="connsiteX17" fmla="*/ 3374967 w 5070763"/>
              <a:gd name="connsiteY17" fmla="*/ 3724102 h 3757353"/>
              <a:gd name="connsiteX18" fmla="*/ 3574473 w 5070763"/>
              <a:gd name="connsiteY18" fmla="*/ 3757353 h 3757353"/>
              <a:gd name="connsiteX19" fmla="*/ 4222865 w 5070763"/>
              <a:gd name="connsiteY19" fmla="*/ 3740728 h 3757353"/>
              <a:gd name="connsiteX20" fmla="*/ 4289367 w 5070763"/>
              <a:gd name="connsiteY20" fmla="*/ 3707477 h 3757353"/>
              <a:gd name="connsiteX21" fmla="*/ 4389120 w 5070763"/>
              <a:gd name="connsiteY21" fmla="*/ 3674226 h 3757353"/>
              <a:gd name="connsiteX22" fmla="*/ 4438996 w 5070763"/>
              <a:gd name="connsiteY22" fmla="*/ 3657600 h 3757353"/>
              <a:gd name="connsiteX23" fmla="*/ 4488873 w 5070763"/>
              <a:gd name="connsiteY23" fmla="*/ 3640975 h 3757353"/>
              <a:gd name="connsiteX24" fmla="*/ 4638501 w 5070763"/>
              <a:gd name="connsiteY24" fmla="*/ 3624349 h 3757353"/>
              <a:gd name="connsiteX25" fmla="*/ 4821381 w 5070763"/>
              <a:gd name="connsiteY25" fmla="*/ 3591098 h 3757353"/>
              <a:gd name="connsiteX26" fmla="*/ 5070763 w 5070763"/>
              <a:gd name="connsiteY26" fmla="*/ 3640975 h 375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70763" h="3757353">
                <a:moveTo>
                  <a:pt x="0" y="0"/>
                </a:moveTo>
                <a:cubicBezTo>
                  <a:pt x="5542" y="127462"/>
                  <a:pt x="7847" y="255106"/>
                  <a:pt x="16625" y="382386"/>
                </a:cubicBezTo>
                <a:cubicBezTo>
                  <a:pt x="20491" y="438449"/>
                  <a:pt x="41231" y="509073"/>
                  <a:pt x="49876" y="565266"/>
                </a:cubicBezTo>
                <a:cubicBezTo>
                  <a:pt x="59020" y="624704"/>
                  <a:pt x="76963" y="792420"/>
                  <a:pt x="83127" y="847898"/>
                </a:cubicBezTo>
                <a:cubicBezTo>
                  <a:pt x="84883" y="881270"/>
                  <a:pt x="271959" y="1279108"/>
                  <a:pt x="328044" y="1437948"/>
                </a:cubicBezTo>
                <a:cubicBezTo>
                  <a:pt x="384129" y="1596788"/>
                  <a:pt x="395059" y="1724583"/>
                  <a:pt x="419638" y="1800937"/>
                </a:cubicBezTo>
                <a:cubicBezTo>
                  <a:pt x="444217" y="1877291"/>
                  <a:pt x="462330" y="1861128"/>
                  <a:pt x="475518" y="1896072"/>
                </a:cubicBezTo>
                <a:cubicBezTo>
                  <a:pt x="488706" y="1931016"/>
                  <a:pt x="475391" y="1938251"/>
                  <a:pt x="498764" y="2010602"/>
                </a:cubicBezTo>
                <a:cubicBezTo>
                  <a:pt x="522137" y="2082953"/>
                  <a:pt x="568550" y="2267758"/>
                  <a:pt x="615758" y="2330181"/>
                </a:cubicBezTo>
                <a:cubicBezTo>
                  <a:pt x="662966" y="2392604"/>
                  <a:pt x="705119" y="2331182"/>
                  <a:pt x="782012" y="2385138"/>
                </a:cubicBezTo>
                <a:cubicBezTo>
                  <a:pt x="858905" y="2439094"/>
                  <a:pt x="990496" y="2592339"/>
                  <a:pt x="1077113" y="2653915"/>
                </a:cubicBezTo>
                <a:cubicBezTo>
                  <a:pt x="1163730" y="2715491"/>
                  <a:pt x="1229668" y="2737967"/>
                  <a:pt x="1301712" y="2754592"/>
                </a:cubicBezTo>
                <a:cubicBezTo>
                  <a:pt x="1881692" y="3035228"/>
                  <a:pt x="1699388" y="3304822"/>
                  <a:pt x="1828800" y="3441469"/>
                </a:cubicBezTo>
                <a:cubicBezTo>
                  <a:pt x="1958212" y="3578116"/>
                  <a:pt x="1995055" y="3530138"/>
                  <a:pt x="2078182" y="3574473"/>
                </a:cubicBezTo>
                <a:cubicBezTo>
                  <a:pt x="2139321" y="3607394"/>
                  <a:pt x="2191645" y="3672491"/>
                  <a:pt x="2261062" y="3674226"/>
                </a:cubicBezTo>
                <a:lnTo>
                  <a:pt x="2926080" y="3690851"/>
                </a:lnTo>
                <a:cubicBezTo>
                  <a:pt x="2970415" y="3696393"/>
                  <a:pt x="3014526" y="3704176"/>
                  <a:pt x="3059084" y="3707477"/>
                </a:cubicBezTo>
                <a:cubicBezTo>
                  <a:pt x="3164236" y="3715266"/>
                  <a:pt x="3270017" y="3713946"/>
                  <a:pt x="3374967" y="3724102"/>
                </a:cubicBezTo>
                <a:cubicBezTo>
                  <a:pt x="3442073" y="3730596"/>
                  <a:pt x="3574473" y="3757353"/>
                  <a:pt x="3574473" y="3757353"/>
                </a:cubicBezTo>
                <a:cubicBezTo>
                  <a:pt x="3790604" y="3751811"/>
                  <a:pt x="4007188" y="3755775"/>
                  <a:pt x="4222865" y="3740728"/>
                </a:cubicBezTo>
                <a:cubicBezTo>
                  <a:pt x="4247589" y="3739003"/>
                  <a:pt x="4266356" y="3716681"/>
                  <a:pt x="4289367" y="3707477"/>
                </a:cubicBezTo>
                <a:cubicBezTo>
                  <a:pt x="4321910" y="3694460"/>
                  <a:pt x="4355869" y="3685310"/>
                  <a:pt x="4389120" y="3674226"/>
                </a:cubicBezTo>
                <a:lnTo>
                  <a:pt x="4438996" y="3657600"/>
                </a:lnTo>
                <a:cubicBezTo>
                  <a:pt x="4455622" y="3652058"/>
                  <a:pt x="4455622" y="3646517"/>
                  <a:pt x="4488873" y="3640975"/>
                </a:cubicBezTo>
                <a:cubicBezTo>
                  <a:pt x="4522124" y="3635433"/>
                  <a:pt x="4583083" y="3632662"/>
                  <a:pt x="4638501" y="3624349"/>
                </a:cubicBezTo>
                <a:cubicBezTo>
                  <a:pt x="4693919" y="3616036"/>
                  <a:pt x="4749337" y="3588327"/>
                  <a:pt x="4821381" y="3591098"/>
                </a:cubicBezTo>
                <a:cubicBezTo>
                  <a:pt x="4893425" y="3593869"/>
                  <a:pt x="4777144" y="3640975"/>
                  <a:pt x="5070763" y="3640975"/>
                </a:cubicBez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11117850" y="5312611"/>
            <a:ext cx="341450" cy="32012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167219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7" name="TextBox 6"/>
          <p:cNvSpPr txBox="1"/>
          <p:nvPr/>
        </p:nvSpPr>
        <p:spPr>
          <a:xfrm>
            <a:off x="7178040" y="883920"/>
            <a:ext cx="1569720" cy="369332"/>
          </a:xfrm>
          <a:prstGeom prst="rect">
            <a:avLst/>
          </a:prstGeom>
          <a:noFill/>
        </p:spPr>
        <p:txBody>
          <a:bodyPr wrap="square" rtlCol="0">
            <a:spAutoFit/>
          </a:bodyPr>
          <a:lstStyle/>
          <a:p>
            <a:pPr algn="ctr"/>
            <a:r>
              <a:rPr lang="en-US" dirty="0" smtClean="0">
                <a:solidFill>
                  <a:schemeClr val="bg1"/>
                </a:solidFill>
              </a:rPr>
              <a:t>14º Box</a:t>
            </a:r>
            <a:endParaRPr lang="en-US" dirty="0">
              <a:solidFill>
                <a:schemeClr val="bg1"/>
              </a:solidFill>
            </a:endParaRPr>
          </a:p>
        </p:txBody>
      </p:sp>
    </p:spTree>
    <p:extLst>
      <p:ext uri="{BB962C8B-B14F-4D97-AF65-F5344CB8AC3E}">
        <p14:creationId xmlns:p14="http://schemas.microsoft.com/office/powerpoint/2010/main" val="4163781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7" name="TextBox 6"/>
          <p:cNvSpPr txBox="1"/>
          <p:nvPr/>
        </p:nvSpPr>
        <p:spPr>
          <a:xfrm>
            <a:off x="7178040" y="883920"/>
            <a:ext cx="1569720" cy="369332"/>
          </a:xfrm>
          <a:prstGeom prst="rect">
            <a:avLst/>
          </a:prstGeom>
          <a:noFill/>
        </p:spPr>
        <p:txBody>
          <a:bodyPr wrap="square" rtlCol="0">
            <a:spAutoFit/>
          </a:bodyPr>
          <a:lstStyle/>
          <a:p>
            <a:pPr algn="ctr"/>
            <a:r>
              <a:rPr lang="en-US" dirty="0" smtClean="0">
                <a:solidFill>
                  <a:schemeClr val="bg1"/>
                </a:solidFill>
              </a:rPr>
              <a:t>14º Box</a:t>
            </a:r>
            <a:endParaRPr lang="en-US" dirty="0">
              <a:solidFill>
                <a:schemeClr val="bg1"/>
              </a:solidFill>
            </a:endParaRPr>
          </a:p>
        </p:txBody>
      </p:sp>
    </p:spTree>
    <p:extLst>
      <p:ext uri="{BB962C8B-B14F-4D97-AF65-F5344CB8AC3E}">
        <p14:creationId xmlns:p14="http://schemas.microsoft.com/office/powerpoint/2010/main" val="14723556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938"/>
            <a:ext cx="8229600" cy="1143000"/>
          </a:xfrm>
        </p:spPr>
        <p:txBody>
          <a:bodyPr/>
          <a:lstStyle/>
          <a:p>
            <a:r>
              <a:rPr lang="en-US" dirty="0"/>
              <a:t>Response Functions</a:t>
            </a:r>
          </a:p>
        </p:txBody>
      </p:sp>
      <p:sp>
        <p:nvSpPr>
          <p:cNvPr id="11" name="Content Placeholder 7"/>
          <p:cNvSpPr>
            <a:spLocks noGrp="1"/>
          </p:cNvSpPr>
          <p:nvPr>
            <p:ph sz="half" idx="1"/>
          </p:nvPr>
        </p:nvSpPr>
        <p:spPr>
          <a:xfrm>
            <a:off x="372780" y="1413164"/>
            <a:ext cx="4842724" cy="1386514"/>
          </a:xfrm>
        </p:spPr>
        <p:txBody>
          <a:bodyPr>
            <a:normAutofit/>
          </a:bodyPr>
          <a:lstStyle/>
          <a:p>
            <a:r>
              <a:rPr lang="en-US" sz="2000" b="1" dirty="0">
                <a:solidFill>
                  <a:schemeClr val="accent1">
                    <a:lumMod val="60000"/>
                    <a:lumOff val="40000"/>
                  </a:schemeClr>
                </a:solidFill>
              </a:rPr>
              <a:t>The current method however calculates perturbations aimed only at changing the response function at a </a:t>
            </a:r>
            <a:r>
              <a:rPr lang="en-US" sz="2000" b="1" dirty="0" smtClean="0">
                <a:solidFill>
                  <a:schemeClr val="accent1">
                    <a:lumMod val="60000"/>
                    <a:lumOff val="40000"/>
                  </a:schemeClr>
                </a:solidFill>
              </a:rPr>
              <a:t>discrete  </a:t>
            </a:r>
            <a:r>
              <a:rPr lang="en-US" sz="2000" b="1" dirty="0">
                <a:solidFill>
                  <a:schemeClr val="accent1">
                    <a:lumMod val="60000"/>
                    <a:lumOff val="40000"/>
                  </a:schemeClr>
                </a:solidFill>
              </a:rPr>
              <a:t>point in time.</a:t>
            </a:r>
          </a:p>
          <a:p>
            <a:endParaRPr lang="en-US" sz="2000" b="1" dirty="0">
              <a:solidFill>
                <a:schemeClr val="accent1">
                  <a:lumMod val="60000"/>
                  <a:lumOff val="40000"/>
                </a:schemeClr>
              </a:solidFill>
            </a:endParaRPr>
          </a:p>
        </p:txBody>
      </p:sp>
      <p:sp>
        <p:nvSpPr>
          <p:cNvPr id="3" name="Slide Number Placeholder 2"/>
          <p:cNvSpPr>
            <a:spLocks noGrp="1"/>
          </p:cNvSpPr>
          <p:nvPr>
            <p:ph type="sldNum" sz="quarter" idx="12"/>
          </p:nvPr>
        </p:nvSpPr>
        <p:spPr/>
        <p:txBody>
          <a:bodyPr/>
          <a:lstStyle/>
          <a:p>
            <a:fld id="{678C0985-A7EC-1447-A4B9-CE456A7B6E42}" type="slidenum">
              <a:rPr lang="en-US" smtClean="0"/>
              <a:t>6</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6751" y="1413164"/>
            <a:ext cx="6534304" cy="4900728"/>
          </a:xfrm>
          <a:prstGeom prst="rect">
            <a:avLst/>
          </a:prstGeom>
        </p:spPr>
      </p:pic>
      <p:sp>
        <p:nvSpPr>
          <p:cNvPr id="9" name="Freeform 8"/>
          <p:cNvSpPr/>
          <p:nvPr/>
        </p:nvSpPr>
        <p:spPr>
          <a:xfrm>
            <a:off x="6215063" y="1863662"/>
            <a:ext cx="5109781" cy="3659314"/>
          </a:xfrm>
          <a:custGeom>
            <a:avLst/>
            <a:gdLst>
              <a:gd name="connsiteX0" fmla="*/ 0 w 5100637"/>
              <a:gd name="connsiteY0" fmla="*/ 0 h 3586162"/>
              <a:gd name="connsiteX1" fmla="*/ 542925 w 5100637"/>
              <a:gd name="connsiteY1" fmla="*/ 0 h 3586162"/>
              <a:gd name="connsiteX2" fmla="*/ 828675 w 5100637"/>
              <a:gd name="connsiteY2" fmla="*/ 14287 h 3586162"/>
              <a:gd name="connsiteX3" fmla="*/ 942975 w 5100637"/>
              <a:gd name="connsiteY3" fmla="*/ 42862 h 3586162"/>
              <a:gd name="connsiteX4" fmla="*/ 1085850 w 5100637"/>
              <a:gd name="connsiteY4" fmla="*/ 71437 h 3586162"/>
              <a:gd name="connsiteX5" fmla="*/ 1128712 w 5100637"/>
              <a:gd name="connsiteY5" fmla="*/ 100012 h 3586162"/>
              <a:gd name="connsiteX6" fmla="*/ 1157287 w 5100637"/>
              <a:gd name="connsiteY6" fmla="*/ 142875 h 3586162"/>
              <a:gd name="connsiteX7" fmla="*/ 1200150 w 5100637"/>
              <a:gd name="connsiteY7" fmla="*/ 185737 h 3586162"/>
              <a:gd name="connsiteX8" fmla="*/ 1214437 w 5100637"/>
              <a:gd name="connsiteY8" fmla="*/ 228600 h 3586162"/>
              <a:gd name="connsiteX9" fmla="*/ 1257300 w 5100637"/>
              <a:gd name="connsiteY9" fmla="*/ 271462 h 3586162"/>
              <a:gd name="connsiteX10" fmla="*/ 1271587 w 5100637"/>
              <a:gd name="connsiteY10" fmla="*/ 342900 h 3586162"/>
              <a:gd name="connsiteX11" fmla="*/ 1285875 w 5100637"/>
              <a:gd name="connsiteY11" fmla="*/ 400050 h 3586162"/>
              <a:gd name="connsiteX12" fmla="*/ 1300162 w 5100637"/>
              <a:gd name="connsiteY12" fmla="*/ 485775 h 3586162"/>
              <a:gd name="connsiteX13" fmla="*/ 1328737 w 5100637"/>
              <a:gd name="connsiteY13" fmla="*/ 628650 h 3586162"/>
              <a:gd name="connsiteX14" fmla="*/ 1314450 w 5100637"/>
              <a:gd name="connsiteY14" fmla="*/ 1100137 h 3586162"/>
              <a:gd name="connsiteX15" fmla="*/ 1285875 w 5100637"/>
              <a:gd name="connsiteY15" fmla="*/ 1228725 h 3586162"/>
              <a:gd name="connsiteX16" fmla="*/ 1271587 w 5100637"/>
              <a:gd name="connsiteY16" fmla="*/ 1471612 h 3586162"/>
              <a:gd name="connsiteX17" fmla="*/ 1257300 w 5100637"/>
              <a:gd name="connsiteY17" fmla="*/ 1528762 h 3586162"/>
              <a:gd name="connsiteX18" fmla="*/ 1271587 w 5100637"/>
              <a:gd name="connsiteY18" fmla="*/ 2057400 h 3586162"/>
              <a:gd name="connsiteX19" fmla="*/ 1285875 w 5100637"/>
              <a:gd name="connsiteY19" fmla="*/ 2143125 h 3586162"/>
              <a:gd name="connsiteX20" fmla="*/ 1314450 w 5100637"/>
              <a:gd name="connsiteY20" fmla="*/ 2200275 h 3586162"/>
              <a:gd name="connsiteX21" fmla="*/ 1343025 w 5100637"/>
              <a:gd name="connsiteY21" fmla="*/ 2286000 h 3586162"/>
              <a:gd name="connsiteX22" fmla="*/ 1371600 w 5100637"/>
              <a:gd name="connsiteY22" fmla="*/ 2328862 h 3586162"/>
              <a:gd name="connsiteX23" fmla="*/ 1400175 w 5100637"/>
              <a:gd name="connsiteY23" fmla="*/ 2400300 h 3586162"/>
              <a:gd name="connsiteX24" fmla="*/ 1500187 w 5100637"/>
              <a:gd name="connsiteY24" fmla="*/ 2486025 h 3586162"/>
              <a:gd name="connsiteX25" fmla="*/ 1600200 w 5100637"/>
              <a:gd name="connsiteY25" fmla="*/ 2500312 h 3586162"/>
              <a:gd name="connsiteX26" fmla="*/ 1785937 w 5100637"/>
              <a:gd name="connsiteY26" fmla="*/ 2486025 h 3586162"/>
              <a:gd name="connsiteX27" fmla="*/ 1843087 w 5100637"/>
              <a:gd name="connsiteY27" fmla="*/ 2457450 h 3586162"/>
              <a:gd name="connsiteX28" fmla="*/ 1985962 w 5100637"/>
              <a:gd name="connsiteY28" fmla="*/ 2286000 h 3586162"/>
              <a:gd name="connsiteX29" fmla="*/ 2000250 w 5100637"/>
              <a:gd name="connsiteY29" fmla="*/ 2200275 h 3586162"/>
              <a:gd name="connsiteX30" fmla="*/ 2028825 w 5100637"/>
              <a:gd name="connsiteY30" fmla="*/ 2128837 h 3586162"/>
              <a:gd name="connsiteX31" fmla="*/ 2071687 w 5100637"/>
              <a:gd name="connsiteY31" fmla="*/ 2000250 h 3586162"/>
              <a:gd name="connsiteX32" fmla="*/ 2085975 w 5100637"/>
              <a:gd name="connsiteY32" fmla="*/ 1914525 h 3586162"/>
              <a:gd name="connsiteX33" fmla="*/ 2114550 w 5100637"/>
              <a:gd name="connsiteY33" fmla="*/ 1857375 h 3586162"/>
              <a:gd name="connsiteX34" fmla="*/ 2171700 w 5100637"/>
              <a:gd name="connsiteY34" fmla="*/ 1714500 h 3586162"/>
              <a:gd name="connsiteX35" fmla="*/ 2243137 w 5100637"/>
              <a:gd name="connsiteY35" fmla="*/ 1528762 h 3586162"/>
              <a:gd name="connsiteX36" fmla="*/ 2271712 w 5100637"/>
              <a:gd name="connsiteY36" fmla="*/ 1457325 h 3586162"/>
              <a:gd name="connsiteX37" fmla="*/ 2328862 w 5100637"/>
              <a:gd name="connsiteY37" fmla="*/ 1371600 h 3586162"/>
              <a:gd name="connsiteX38" fmla="*/ 2343150 w 5100637"/>
              <a:gd name="connsiteY38" fmla="*/ 1328737 h 3586162"/>
              <a:gd name="connsiteX39" fmla="*/ 2386012 w 5100637"/>
              <a:gd name="connsiteY39" fmla="*/ 1285875 h 3586162"/>
              <a:gd name="connsiteX40" fmla="*/ 2428875 w 5100637"/>
              <a:gd name="connsiteY40" fmla="*/ 1228725 h 3586162"/>
              <a:gd name="connsiteX41" fmla="*/ 2528887 w 5100637"/>
              <a:gd name="connsiteY41" fmla="*/ 1128712 h 3586162"/>
              <a:gd name="connsiteX42" fmla="*/ 2557462 w 5100637"/>
              <a:gd name="connsiteY42" fmla="*/ 1085850 h 3586162"/>
              <a:gd name="connsiteX43" fmla="*/ 2628900 w 5100637"/>
              <a:gd name="connsiteY43" fmla="*/ 1042987 h 3586162"/>
              <a:gd name="connsiteX44" fmla="*/ 2757487 w 5100637"/>
              <a:gd name="connsiteY44" fmla="*/ 957262 h 3586162"/>
              <a:gd name="connsiteX45" fmla="*/ 2814637 w 5100637"/>
              <a:gd name="connsiteY45" fmla="*/ 928687 h 3586162"/>
              <a:gd name="connsiteX46" fmla="*/ 2857500 w 5100637"/>
              <a:gd name="connsiteY46" fmla="*/ 885825 h 3586162"/>
              <a:gd name="connsiteX47" fmla="*/ 2900362 w 5100637"/>
              <a:gd name="connsiteY47" fmla="*/ 857250 h 3586162"/>
              <a:gd name="connsiteX48" fmla="*/ 3014662 w 5100637"/>
              <a:gd name="connsiteY48" fmla="*/ 814387 h 3586162"/>
              <a:gd name="connsiteX49" fmla="*/ 3286125 w 5100637"/>
              <a:gd name="connsiteY49" fmla="*/ 828675 h 3586162"/>
              <a:gd name="connsiteX50" fmla="*/ 3400425 w 5100637"/>
              <a:gd name="connsiteY50" fmla="*/ 885825 h 3586162"/>
              <a:gd name="connsiteX51" fmla="*/ 3443287 w 5100637"/>
              <a:gd name="connsiteY51" fmla="*/ 928687 h 3586162"/>
              <a:gd name="connsiteX52" fmla="*/ 3500437 w 5100637"/>
              <a:gd name="connsiteY52" fmla="*/ 957262 h 3586162"/>
              <a:gd name="connsiteX53" fmla="*/ 3600450 w 5100637"/>
              <a:gd name="connsiteY53" fmla="*/ 1057275 h 3586162"/>
              <a:gd name="connsiteX54" fmla="*/ 3629025 w 5100637"/>
              <a:gd name="connsiteY54" fmla="*/ 1100137 h 3586162"/>
              <a:gd name="connsiteX55" fmla="*/ 3671887 w 5100637"/>
              <a:gd name="connsiteY55" fmla="*/ 1143000 h 3586162"/>
              <a:gd name="connsiteX56" fmla="*/ 3714750 w 5100637"/>
              <a:gd name="connsiteY56" fmla="*/ 1200150 h 3586162"/>
              <a:gd name="connsiteX57" fmla="*/ 3843337 w 5100637"/>
              <a:gd name="connsiteY57" fmla="*/ 1328737 h 3586162"/>
              <a:gd name="connsiteX58" fmla="*/ 3900487 w 5100637"/>
              <a:gd name="connsiteY58" fmla="*/ 1428750 h 3586162"/>
              <a:gd name="connsiteX59" fmla="*/ 3914775 w 5100637"/>
              <a:gd name="connsiteY59" fmla="*/ 1471612 h 3586162"/>
              <a:gd name="connsiteX60" fmla="*/ 3971925 w 5100637"/>
              <a:gd name="connsiteY60" fmla="*/ 1557337 h 3586162"/>
              <a:gd name="connsiteX61" fmla="*/ 4000500 w 5100637"/>
              <a:gd name="connsiteY61" fmla="*/ 1600200 h 3586162"/>
              <a:gd name="connsiteX62" fmla="*/ 4086225 w 5100637"/>
              <a:gd name="connsiteY62" fmla="*/ 1714500 h 3586162"/>
              <a:gd name="connsiteX63" fmla="*/ 4129087 w 5100637"/>
              <a:gd name="connsiteY63" fmla="*/ 1785937 h 3586162"/>
              <a:gd name="connsiteX64" fmla="*/ 4171950 w 5100637"/>
              <a:gd name="connsiteY64" fmla="*/ 1871662 h 3586162"/>
              <a:gd name="connsiteX65" fmla="*/ 4186237 w 5100637"/>
              <a:gd name="connsiteY65" fmla="*/ 1914525 h 3586162"/>
              <a:gd name="connsiteX66" fmla="*/ 4257675 w 5100637"/>
              <a:gd name="connsiteY66" fmla="*/ 2057400 h 3586162"/>
              <a:gd name="connsiteX67" fmla="*/ 4286250 w 5100637"/>
              <a:gd name="connsiteY67" fmla="*/ 2157412 h 3586162"/>
              <a:gd name="connsiteX68" fmla="*/ 4314825 w 5100637"/>
              <a:gd name="connsiteY68" fmla="*/ 2243137 h 3586162"/>
              <a:gd name="connsiteX69" fmla="*/ 4329112 w 5100637"/>
              <a:gd name="connsiteY69" fmla="*/ 2343150 h 3586162"/>
              <a:gd name="connsiteX70" fmla="*/ 4343400 w 5100637"/>
              <a:gd name="connsiteY70" fmla="*/ 2386012 h 3586162"/>
              <a:gd name="connsiteX71" fmla="*/ 4357687 w 5100637"/>
              <a:gd name="connsiteY71" fmla="*/ 2443162 h 3586162"/>
              <a:gd name="connsiteX72" fmla="*/ 4371975 w 5100637"/>
              <a:gd name="connsiteY72" fmla="*/ 2528887 h 3586162"/>
              <a:gd name="connsiteX73" fmla="*/ 4386262 w 5100637"/>
              <a:gd name="connsiteY73" fmla="*/ 2600325 h 3586162"/>
              <a:gd name="connsiteX74" fmla="*/ 4429125 w 5100637"/>
              <a:gd name="connsiteY74" fmla="*/ 2943225 h 3586162"/>
              <a:gd name="connsiteX75" fmla="*/ 4457700 w 5100637"/>
              <a:gd name="connsiteY75" fmla="*/ 3343275 h 3586162"/>
              <a:gd name="connsiteX76" fmla="*/ 4471987 w 5100637"/>
              <a:gd name="connsiteY76" fmla="*/ 3429000 h 3586162"/>
              <a:gd name="connsiteX77" fmla="*/ 4486275 w 5100637"/>
              <a:gd name="connsiteY77" fmla="*/ 3471862 h 3586162"/>
              <a:gd name="connsiteX78" fmla="*/ 4614862 w 5100637"/>
              <a:gd name="connsiteY78" fmla="*/ 3543300 h 3586162"/>
              <a:gd name="connsiteX79" fmla="*/ 4657725 w 5100637"/>
              <a:gd name="connsiteY79" fmla="*/ 3571875 h 3586162"/>
              <a:gd name="connsiteX80" fmla="*/ 5100637 w 5100637"/>
              <a:gd name="connsiteY80" fmla="*/ 3586162 h 3586162"/>
              <a:gd name="connsiteX0" fmla="*/ 0 w 5109781"/>
              <a:gd name="connsiteY0" fmla="*/ 0 h 3659314"/>
              <a:gd name="connsiteX1" fmla="*/ 542925 w 5109781"/>
              <a:gd name="connsiteY1" fmla="*/ 0 h 3659314"/>
              <a:gd name="connsiteX2" fmla="*/ 828675 w 5109781"/>
              <a:gd name="connsiteY2" fmla="*/ 14287 h 3659314"/>
              <a:gd name="connsiteX3" fmla="*/ 942975 w 5109781"/>
              <a:gd name="connsiteY3" fmla="*/ 42862 h 3659314"/>
              <a:gd name="connsiteX4" fmla="*/ 1085850 w 5109781"/>
              <a:gd name="connsiteY4" fmla="*/ 71437 h 3659314"/>
              <a:gd name="connsiteX5" fmla="*/ 1128712 w 5109781"/>
              <a:gd name="connsiteY5" fmla="*/ 100012 h 3659314"/>
              <a:gd name="connsiteX6" fmla="*/ 1157287 w 5109781"/>
              <a:gd name="connsiteY6" fmla="*/ 142875 h 3659314"/>
              <a:gd name="connsiteX7" fmla="*/ 1200150 w 5109781"/>
              <a:gd name="connsiteY7" fmla="*/ 185737 h 3659314"/>
              <a:gd name="connsiteX8" fmla="*/ 1214437 w 5109781"/>
              <a:gd name="connsiteY8" fmla="*/ 228600 h 3659314"/>
              <a:gd name="connsiteX9" fmla="*/ 1257300 w 5109781"/>
              <a:gd name="connsiteY9" fmla="*/ 271462 h 3659314"/>
              <a:gd name="connsiteX10" fmla="*/ 1271587 w 5109781"/>
              <a:gd name="connsiteY10" fmla="*/ 342900 h 3659314"/>
              <a:gd name="connsiteX11" fmla="*/ 1285875 w 5109781"/>
              <a:gd name="connsiteY11" fmla="*/ 400050 h 3659314"/>
              <a:gd name="connsiteX12" fmla="*/ 1300162 w 5109781"/>
              <a:gd name="connsiteY12" fmla="*/ 485775 h 3659314"/>
              <a:gd name="connsiteX13" fmla="*/ 1328737 w 5109781"/>
              <a:gd name="connsiteY13" fmla="*/ 628650 h 3659314"/>
              <a:gd name="connsiteX14" fmla="*/ 1314450 w 5109781"/>
              <a:gd name="connsiteY14" fmla="*/ 1100137 h 3659314"/>
              <a:gd name="connsiteX15" fmla="*/ 1285875 w 5109781"/>
              <a:gd name="connsiteY15" fmla="*/ 1228725 h 3659314"/>
              <a:gd name="connsiteX16" fmla="*/ 1271587 w 5109781"/>
              <a:gd name="connsiteY16" fmla="*/ 1471612 h 3659314"/>
              <a:gd name="connsiteX17" fmla="*/ 1257300 w 5109781"/>
              <a:gd name="connsiteY17" fmla="*/ 1528762 h 3659314"/>
              <a:gd name="connsiteX18" fmla="*/ 1271587 w 5109781"/>
              <a:gd name="connsiteY18" fmla="*/ 2057400 h 3659314"/>
              <a:gd name="connsiteX19" fmla="*/ 1285875 w 5109781"/>
              <a:gd name="connsiteY19" fmla="*/ 2143125 h 3659314"/>
              <a:gd name="connsiteX20" fmla="*/ 1314450 w 5109781"/>
              <a:gd name="connsiteY20" fmla="*/ 2200275 h 3659314"/>
              <a:gd name="connsiteX21" fmla="*/ 1343025 w 5109781"/>
              <a:gd name="connsiteY21" fmla="*/ 2286000 h 3659314"/>
              <a:gd name="connsiteX22" fmla="*/ 1371600 w 5109781"/>
              <a:gd name="connsiteY22" fmla="*/ 2328862 h 3659314"/>
              <a:gd name="connsiteX23" fmla="*/ 1400175 w 5109781"/>
              <a:gd name="connsiteY23" fmla="*/ 2400300 h 3659314"/>
              <a:gd name="connsiteX24" fmla="*/ 1500187 w 5109781"/>
              <a:gd name="connsiteY24" fmla="*/ 2486025 h 3659314"/>
              <a:gd name="connsiteX25" fmla="*/ 1600200 w 5109781"/>
              <a:gd name="connsiteY25" fmla="*/ 2500312 h 3659314"/>
              <a:gd name="connsiteX26" fmla="*/ 1785937 w 5109781"/>
              <a:gd name="connsiteY26" fmla="*/ 2486025 h 3659314"/>
              <a:gd name="connsiteX27" fmla="*/ 1843087 w 5109781"/>
              <a:gd name="connsiteY27" fmla="*/ 2457450 h 3659314"/>
              <a:gd name="connsiteX28" fmla="*/ 1985962 w 5109781"/>
              <a:gd name="connsiteY28" fmla="*/ 2286000 h 3659314"/>
              <a:gd name="connsiteX29" fmla="*/ 2000250 w 5109781"/>
              <a:gd name="connsiteY29" fmla="*/ 2200275 h 3659314"/>
              <a:gd name="connsiteX30" fmla="*/ 2028825 w 5109781"/>
              <a:gd name="connsiteY30" fmla="*/ 2128837 h 3659314"/>
              <a:gd name="connsiteX31" fmla="*/ 2071687 w 5109781"/>
              <a:gd name="connsiteY31" fmla="*/ 2000250 h 3659314"/>
              <a:gd name="connsiteX32" fmla="*/ 2085975 w 5109781"/>
              <a:gd name="connsiteY32" fmla="*/ 1914525 h 3659314"/>
              <a:gd name="connsiteX33" fmla="*/ 2114550 w 5109781"/>
              <a:gd name="connsiteY33" fmla="*/ 1857375 h 3659314"/>
              <a:gd name="connsiteX34" fmla="*/ 2171700 w 5109781"/>
              <a:gd name="connsiteY34" fmla="*/ 1714500 h 3659314"/>
              <a:gd name="connsiteX35" fmla="*/ 2243137 w 5109781"/>
              <a:gd name="connsiteY35" fmla="*/ 1528762 h 3659314"/>
              <a:gd name="connsiteX36" fmla="*/ 2271712 w 5109781"/>
              <a:gd name="connsiteY36" fmla="*/ 1457325 h 3659314"/>
              <a:gd name="connsiteX37" fmla="*/ 2328862 w 5109781"/>
              <a:gd name="connsiteY37" fmla="*/ 1371600 h 3659314"/>
              <a:gd name="connsiteX38" fmla="*/ 2343150 w 5109781"/>
              <a:gd name="connsiteY38" fmla="*/ 1328737 h 3659314"/>
              <a:gd name="connsiteX39" fmla="*/ 2386012 w 5109781"/>
              <a:gd name="connsiteY39" fmla="*/ 1285875 h 3659314"/>
              <a:gd name="connsiteX40" fmla="*/ 2428875 w 5109781"/>
              <a:gd name="connsiteY40" fmla="*/ 1228725 h 3659314"/>
              <a:gd name="connsiteX41" fmla="*/ 2528887 w 5109781"/>
              <a:gd name="connsiteY41" fmla="*/ 1128712 h 3659314"/>
              <a:gd name="connsiteX42" fmla="*/ 2557462 w 5109781"/>
              <a:gd name="connsiteY42" fmla="*/ 1085850 h 3659314"/>
              <a:gd name="connsiteX43" fmla="*/ 2628900 w 5109781"/>
              <a:gd name="connsiteY43" fmla="*/ 1042987 h 3659314"/>
              <a:gd name="connsiteX44" fmla="*/ 2757487 w 5109781"/>
              <a:gd name="connsiteY44" fmla="*/ 957262 h 3659314"/>
              <a:gd name="connsiteX45" fmla="*/ 2814637 w 5109781"/>
              <a:gd name="connsiteY45" fmla="*/ 928687 h 3659314"/>
              <a:gd name="connsiteX46" fmla="*/ 2857500 w 5109781"/>
              <a:gd name="connsiteY46" fmla="*/ 885825 h 3659314"/>
              <a:gd name="connsiteX47" fmla="*/ 2900362 w 5109781"/>
              <a:gd name="connsiteY47" fmla="*/ 857250 h 3659314"/>
              <a:gd name="connsiteX48" fmla="*/ 3014662 w 5109781"/>
              <a:gd name="connsiteY48" fmla="*/ 814387 h 3659314"/>
              <a:gd name="connsiteX49" fmla="*/ 3286125 w 5109781"/>
              <a:gd name="connsiteY49" fmla="*/ 828675 h 3659314"/>
              <a:gd name="connsiteX50" fmla="*/ 3400425 w 5109781"/>
              <a:gd name="connsiteY50" fmla="*/ 885825 h 3659314"/>
              <a:gd name="connsiteX51" fmla="*/ 3443287 w 5109781"/>
              <a:gd name="connsiteY51" fmla="*/ 928687 h 3659314"/>
              <a:gd name="connsiteX52" fmla="*/ 3500437 w 5109781"/>
              <a:gd name="connsiteY52" fmla="*/ 957262 h 3659314"/>
              <a:gd name="connsiteX53" fmla="*/ 3600450 w 5109781"/>
              <a:gd name="connsiteY53" fmla="*/ 1057275 h 3659314"/>
              <a:gd name="connsiteX54" fmla="*/ 3629025 w 5109781"/>
              <a:gd name="connsiteY54" fmla="*/ 1100137 h 3659314"/>
              <a:gd name="connsiteX55" fmla="*/ 3671887 w 5109781"/>
              <a:gd name="connsiteY55" fmla="*/ 1143000 h 3659314"/>
              <a:gd name="connsiteX56" fmla="*/ 3714750 w 5109781"/>
              <a:gd name="connsiteY56" fmla="*/ 1200150 h 3659314"/>
              <a:gd name="connsiteX57" fmla="*/ 3843337 w 5109781"/>
              <a:gd name="connsiteY57" fmla="*/ 1328737 h 3659314"/>
              <a:gd name="connsiteX58" fmla="*/ 3900487 w 5109781"/>
              <a:gd name="connsiteY58" fmla="*/ 1428750 h 3659314"/>
              <a:gd name="connsiteX59" fmla="*/ 3914775 w 5109781"/>
              <a:gd name="connsiteY59" fmla="*/ 1471612 h 3659314"/>
              <a:gd name="connsiteX60" fmla="*/ 3971925 w 5109781"/>
              <a:gd name="connsiteY60" fmla="*/ 1557337 h 3659314"/>
              <a:gd name="connsiteX61" fmla="*/ 4000500 w 5109781"/>
              <a:gd name="connsiteY61" fmla="*/ 1600200 h 3659314"/>
              <a:gd name="connsiteX62" fmla="*/ 4086225 w 5109781"/>
              <a:gd name="connsiteY62" fmla="*/ 1714500 h 3659314"/>
              <a:gd name="connsiteX63" fmla="*/ 4129087 w 5109781"/>
              <a:gd name="connsiteY63" fmla="*/ 1785937 h 3659314"/>
              <a:gd name="connsiteX64" fmla="*/ 4171950 w 5109781"/>
              <a:gd name="connsiteY64" fmla="*/ 1871662 h 3659314"/>
              <a:gd name="connsiteX65" fmla="*/ 4186237 w 5109781"/>
              <a:gd name="connsiteY65" fmla="*/ 1914525 h 3659314"/>
              <a:gd name="connsiteX66" fmla="*/ 4257675 w 5109781"/>
              <a:gd name="connsiteY66" fmla="*/ 2057400 h 3659314"/>
              <a:gd name="connsiteX67" fmla="*/ 4286250 w 5109781"/>
              <a:gd name="connsiteY67" fmla="*/ 2157412 h 3659314"/>
              <a:gd name="connsiteX68" fmla="*/ 4314825 w 5109781"/>
              <a:gd name="connsiteY68" fmla="*/ 2243137 h 3659314"/>
              <a:gd name="connsiteX69" fmla="*/ 4329112 w 5109781"/>
              <a:gd name="connsiteY69" fmla="*/ 2343150 h 3659314"/>
              <a:gd name="connsiteX70" fmla="*/ 4343400 w 5109781"/>
              <a:gd name="connsiteY70" fmla="*/ 2386012 h 3659314"/>
              <a:gd name="connsiteX71" fmla="*/ 4357687 w 5109781"/>
              <a:gd name="connsiteY71" fmla="*/ 2443162 h 3659314"/>
              <a:gd name="connsiteX72" fmla="*/ 4371975 w 5109781"/>
              <a:gd name="connsiteY72" fmla="*/ 2528887 h 3659314"/>
              <a:gd name="connsiteX73" fmla="*/ 4386262 w 5109781"/>
              <a:gd name="connsiteY73" fmla="*/ 2600325 h 3659314"/>
              <a:gd name="connsiteX74" fmla="*/ 4429125 w 5109781"/>
              <a:gd name="connsiteY74" fmla="*/ 2943225 h 3659314"/>
              <a:gd name="connsiteX75" fmla="*/ 4457700 w 5109781"/>
              <a:gd name="connsiteY75" fmla="*/ 3343275 h 3659314"/>
              <a:gd name="connsiteX76" fmla="*/ 4471987 w 5109781"/>
              <a:gd name="connsiteY76" fmla="*/ 3429000 h 3659314"/>
              <a:gd name="connsiteX77" fmla="*/ 4486275 w 5109781"/>
              <a:gd name="connsiteY77" fmla="*/ 3471862 h 3659314"/>
              <a:gd name="connsiteX78" fmla="*/ 4614862 w 5109781"/>
              <a:gd name="connsiteY78" fmla="*/ 3543300 h 3659314"/>
              <a:gd name="connsiteX79" fmla="*/ 4657725 w 5109781"/>
              <a:gd name="connsiteY79" fmla="*/ 3571875 h 3659314"/>
              <a:gd name="connsiteX80" fmla="*/ 5109781 w 5109781"/>
              <a:gd name="connsiteY80" fmla="*/ 3659314 h 3659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5109781" h="3659314">
                <a:moveTo>
                  <a:pt x="0" y="0"/>
                </a:moveTo>
                <a:cubicBezTo>
                  <a:pt x="237220" y="47443"/>
                  <a:pt x="-27950" y="0"/>
                  <a:pt x="542925" y="0"/>
                </a:cubicBezTo>
                <a:cubicBezTo>
                  <a:pt x="638294" y="0"/>
                  <a:pt x="733425" y="9525"/>
                  <a:pt x="828675" y="14287"/>
                </a:cubicBezTo>
                <a:cubicBezTo>
                  <a:pt x="866775" y="23812"/>
                  <a:pt x="904574" y="34633"/>
                  <a:pt x="942975" y="42862"/>
                </a:cubicBezTo>
                <a:cubicBezTo>
                  <a:pt x="1188229" y="95417"/>
                  <a:pt x="905591" y="26374"/>
                  <a:pt x="1085850" y="71437"/>
                </a:cubicBezTo>
                <a:cubicBezTo>
                  <a:pt x="1100137" y="80962"/>
                  <a:pt x="1116570" y="87870"/>
                  <a:pt x="1128712" y="100012"/>
                </a:cubicBezTo>
                <a:cubicBezTo>
                  <a:pt x="1140854" y="112154"/>
                  <a:pt x="1146294" y="129683"/>
                  <a:pt x="1157287" y="142875"/>
                </a:cubicBezTo>
                <a:cubicBezTo>
                  <a:pt x="1170222" y="158397"/>
                  <a:pt x="1185862" y="171450"/>
                  <a:pt x="1200150" y="185737"/>
                </a:cubicBezTo>
                <a:cubicBezTo>
                  <a:pt x="1204912" y="200025"/>
                  <a:pt x="1206083" y="216069"/>
                  <a:pt x="1214437" y="228600"/>
                </a:cubicBezTo>
                <a:cubicBezTo>
                  <a:pt x="1225645" y="245412"/>
                  <a:pt x="1248264" y="253390"/>
                  <a:pt x="1257300" y="271462"/>
                </a:cubicBezTo>
                <a:cubicBezTo>
                  <a:pt x="1268160" y="293182"/>
                  <a:pt x="1266319" y="319194"/>
                  <a:pt x="1271587" y="342900"/>
                </a:cubicBezTo>
                <a:cubicBezTo>
                  <a:pt x="1275847" y="362069"/>
                  <a:pt x="1282024" y="380795"/>
                  <a:pt x="1285875" y="400050"/>
                </a:cubicBezTo>
                <a:cubicBezTo>
                  <a:pt x="1291556" y="428457"/>
                  <a:pt x="1294823" y="457302"/>
                  <a:pt x="1300162" y="485775"/>
                </a:cubicBezTo>
                <a:cubicBezTo>
                  <a:pt x="1309112" y="533511"/>
                  <a:pt x="1328737" y="628650"/>
                  <a:pt x="1328737" y="628650"/>
                </a:cubicBezTo>
                <a:cubicBezTo>
                  <a:pt x="1323975" y="785812"/>
                  <a:pt x="1322714" y="943120"/>
                  <a:pt x="1314450" y="1100137"/>
                </a:cubicBezTo>
                <a:cubicBezTo>
                  <a:pt x="1313241" y="1123107"/>
                  <a:pt x="1292362" y="1202776"/>
                  <a:pt x="1285875" y="1228725"/>
                </a:cubicBezTo>
                <a:cubicBezTo>
                  <a:pt x="1281112" y="1309687"/>
                  <a:pt x="1279276" y="1390875"/>
                  <a:pt x="1271587" y="1471612"/>
                </a:cubicBezTo>
                <a:cubicBezTo>
                  <a:pt x="1269725" y="1491160"/>
                  <a:pt x="1257300" y="1509126"/>
                  <a:pt x="1257300" y="1528762"/>
                </a:cubicBezTo>
                <a:cubicBezTo>
                  <a:pt x="1257300" y="1705039"/>
                  <a:pt x="1263397" y="1881313"/>
                  <a:pt x="1271587" y="2057400"/>
                </a:cubicBezTo>
                <a:cubicBezTo>
                  <a:pt x="1272933" y="2086338"/>
                  <a:pt x="1277551" y="2115378"/>
                  <a:pt x="1285875" y="2143125"/>
                </a:cubicBezTo>
                <a:cubicBezTo>
                  <a:pt x="1291995" y="2163525"/>
                  <a:pt x="1306540" y="2180500"/>
                  <a:pt x="1314450" y="2200275"/>
                </a:cubicBezTo>
                <a:cubicBezTo>
                  <a:pt x="1325637" y="2228241"/>
                  <a:pt x="1326317" y="2260938"/>
                  <a:pt x="1343025" y="2286000"/>
                </a:cubicBezTo>
                <a:cubicBezTo>
                  <a:pt x="1352550" y="2300287"/>
                  <a:pt x="1363921" y="2313504"/>
                  <a:pt x="1371600" y="2328862"/>
                </a:cubicBezTo>
                <a:cubicBezTo>
                  <a:pt x="1383070" y="2351801"/>
                  <a:pt x="1386582" y="2378551"/>
                  <a:pt x="1400175" y="2400300"/>
                </a:cubicBezTo>
                <a:cubicBezTo>
                  <a:pt x="1411462" y="2418360"/>
                  <a:pt x="1483929" y="2480113"/>
                  <a:pt x="1500187" y="2486025"/>
                </a:cubicBezTo>
                <a:cubicBezTo>
                  <a:pt x="1531836" y="2497534"/>
                  <a:pt x="1566862" y="2495550"/>
                  <a:pt x="1600200" y="2500312"/>
                </a:cubicBezTo>
                <a:cubicBezTo>
                  <a:pt x="1662112" y="2495550"/>
                  <a:pt x="1724787" y="2496816"/>
                  <a:pt x="1785937" y="2486025"/>
                </a:cubicBezTo>
                <a:cubicBezTo>
                  <a:pt x="1806911" y="2482324"/>
                  <a:pt x="1826603" y="2470937"/>
                  <a:pt x="1843087" y="2457450"/>
                </a:cubicBezTo>
                <a:cubicBezTo>
                  <a:pt x="1937097" y="2380532"/>
                  <a:pt x="1933945" y="2372696"/>
                  <a:pt x="1985962" y="2286000"/>
                </a:cubicBezTo>
                <a:cubicBezTo>
                  <a:pt x="1990725" y="2257425"/>
                  <a:pt x="1992628" y="2228223"/>
                  <a:pt x="2000250" y="2200275"/>
                </a:cubicBezTo>
                <a:cubicBezTo>
                  <a:pt x="2006998" y="2175532"/>
                  <a:pt x="2020715" y="2153168"/>
                  <a:pt x="2028825" y="2128837"/>
                </a:cubicBezTo>
                <a:cubicBezTo>
                  <a:pt x="2090345" y="1944275"/>
                  <a:pt x="1982253" y="2223833"/>
                  <a:pt x="2071687" y="2000250"/>
                </a:cubicBezTo>
                <a:cubicBezTo>
                  <a:pt x="2076450" y="1971675"/>
                  <a:pt x="2077651" y="1942272"/>
                  <a:pt x="2085975" y="1914525"/>
                </a:cubicBezTo>
                <a:cubicBezTo>
                  <a:pt x="2092095" y="1894125"/>
                  <a:pt x="2108430" y="1877775"/>
                  <a:pt x="2114550" y="1857375"/>
                </a:cubicBezTo>
                <a:cubicBezTo>
                  <a:pt x="2157021" y="1715802"/>
                  <a:pt x="2091506" y="1821425"/>
                  <a:pt x="2171700" y="1714500"/>
                </a:cubicBezTo>
                <a:cubicBezTo>
                  <a:pt x="2202094" y="1562523"/>
                  <a:pt x="2161526" y="1732787"/>
                  <a:pt x="2243137" y="1528762"/>
                </a:cubicBezTo>
                <a:cubicBezTo>
                  <a:pt x="2252662" y="1504950"/>
                  <a:pt x="2259431" y="1479840"/>
                  <a:pt x="2271712" y="1457325"/>
                </a:cubicBezTo>
                <a:cubicBezTo>
                  <a:pt x="2288157" y="1427176"/>
                  <a:pt x="2318002" y="1404180"/>
                  <a:pt x="2328862" y="1371600"/>
                </a:cubicBezTo>
                <a:cubicBezTo>
                  <a:pt x="2333625" y="1357312"/>
                  <a:pt x="2334796" y="1341268"/>
                  <a:pt x="2343150" y="1328737"/>
                </a:cubicBezTo>
                <a:cubicBezTo>
                  <a:pt x="2354358" y="1311925"/>
                  <a:pt x="2372863" y="1301216"/>
                  <a:pt x="2386012" y="1285875"/>
                </a:cubicBezTo>
                <a:cubicBezTo>
                  <a:pt x="2401509" y="1267795"/>
                  <a:pt x="2412857" y="1246345"/>
                  <a:pt x="2428875" y="1228725"/>
                </a:cubicBezTo>
                <a:cubicBezTo>
                  <a:pt x="2460589" y="1193839"/>
                  <a:pt x="2502735" y="1167940"/>
                  <a:pt x="2528887" y="1128712"/>
                </a:cubicBezTo>
                <a:cubicBezTo>
                  <a:pt x="2538412" y="1114425"/>
                  <a:pt x="2544425" y="1097025"/>
                  <a:pt x="2557462" y="1085850"/>
                </a:cubicBezTo>
                <a:cubicBezTo>
                  <a:pt x="2578547" y="1067777"/>
                  <a:pt x="2605794" y="1058391"/>
                  <a:pt x="2628900" y="1042987"/>
                </a:cubicBezTo>
                <a:cubicBezTo>
                  <a:pt x="2736278" y="971402"/>
                  <a:pt x="2632963" y="1026443"/>
                  <a:pt x="2757487" y="957262"/>
                </a:cubicBezTo>
                <a:cubicBezTo>
                  <a:pt x="2776105" y="946918"/>
                  <a:pt x="2797306" y="941066"/>
                  <a:pt x="2814637" y="928687"/>
                </a:cubicBezTo>
                <a:cubicBezTo>
                  <a:pt x="2831079" y="916943"/>
                  <a:pt x="2841978" y="898760"/>
                  <a:pt x="2857500" y="885825"/>
                </a:cubicBezTo>
                <a:cubicBezTo>
                  <a:pt x="2870691" y="874832"/>
                  <a:pt x="2885004" y="864929"/>
                  <a:pt x="2900362" y="857250"/>
                </a:cubicBezTo>
                <a:cubicBezTo>
                  <a:pt x="2934524" y="840169"/>
                  <a:pt x="2977569" y="826752"/>
                  <a:pt x="3014662" y="814387"/>
                </a:cubicBezTo>
                <a:cubicBezTo>
                  <a:pt x="3105150" y="819150"/>
                  <a:pt x="3195884" y="820471"/>
                  <a:pt x="3286125" y="828675"/>
                </a:cubicBezTo>
                <a:cubicBezTo>
                  <a:pt x="3319467" y="831706"/>
                  <a:pt x="3382207" y="872162"/>
                  <a:pt x="3400425" y="885825"/>
                </a:cubicBezTo>
                <a:cubicBezTo>
                  <a:pt x="3416589" y="897948"/>
                  <a:pt x="3426845" y="916943"/>
                  <a:pt x="3443287" y="928687"/>
                </a:cubicBezTo>
                <a:cubicBezTo>
                  <a:pt x="3460618" y="941067"/>
                  <a:pt x="3481387" y="947737"/>
                  <a:pt x="3500437" y="957262"/>
                </a:cubicBezTo>
                <a:cubicBezTo>
                  <a:pt x="3614738" y="1109662"/>
                  <a:pt x="3467099" y="923924"/>
                  <a:pt x="3600450" y="1057275"/>
                </a:cubicBezTo>
                <a:cubicBezTo>
                  <a:pt x="3612592" y="1069417"/>
                  <a:pt x="3618032" y="1086946"/>
                  <a:pt x="3629025" y="1100137"/>
                </a:cubicBezTo>
                <a:cubicBezTo>
                  <a:pt x="3641960" y="1115659"/>
                  <a:pt x="3658737" y="1127659"/>
                  <a:pt x="3671887" y="1143000"/>
                </a:cubicBezTo>
                <a:cubicBezTo>
                  <a:pt x="3687384" y="1161080"/>
                  <a:pt x="3698598" y="1182652"/>
                  <a:pt x="3714750" y="1200150"/>
                </a:cubicBezTo>
                <a:cubicBezTo>
                  <a:pt x="3755865" y="1244691"/>
                  <a:pt x="3809713" y="1278301"/>
                  <a:pt x="3843337" y="1328737"/>
                </a:cubicBezTo>
                <a:cubicBezTo>
                  <a:pt x="3872035" y="1371785"/>
                  <a:pt x="3878734" y="1377993"/>
                  <a:pt x="3900487" y="1428750"/>
                </a:cubicBezTo>
                <a:cubicBezTo>
                  <a:pt x="3906420" y="1442593"/>
                  <a:pt x="3907461" y="1458447"/>
                  <a:pt x="3914775" y="1471612"/>
                </a:cubicBezTo>
                <a:cubicBezTo>
                  <a:pt x="3931454" y="1501633"/>
                  <a:pt x="3952875" y="1528762"/>
                  <a:pt x="3971925" y="1557337"/>
                </a:cubicBezTo>
                <a:cubicBezTo>
                  <a:pt x="3981450" y="1571625"/>
                  <a:pt x="3989773" y="1586791"/>
                  <a:pt x="4000500" y="1600200"/>
                </a:cubicBezTo>
                <a:cubicBezTo>
                  <a:pt x="4045298" y="1656197"/>
                  <a:pt x="4053730" y="1662508"/>
                  <a:pt x="4086225" y="1714500"/>
                </a:cubicBezTo>
                <a:cubicBezTo>
                  <a:pt x="4100943" y="1738049"/>
                  <a:pt x="4116668" y="1761099"/>
                  <a:pt x="4129087" y="1785937"/>
                </a:cubicBezTo>
                <a:cubicBezTo>
                  <a:pt x="4188237" y="1904238"/>
                  <a:pt x="4090062" y="1748832"/>
                  <a:pt x="4171950" y="1871662"/>
                </a:cubicBezTo>
                <a:cubicBezTo>
                  <a:pt x="4176712" y="1885950"/>
                  <a:pt x="4179926" y="1900851"/>
                  <a:pt x="4186237" y="1914525"/>
                </a:cubicBezTo>
                <a:cubicBezTo>
                  <a:pt x="4208550" y="1962871"/>
                  <a:pt x="4243047" y="2006202"/>
                  <a:pt x="4257675" y="2057400"/>
                </a:cubicBezTo>
                <a:cubicBezTo>
                  <a:pt x="4267200" y="2090737"/>
                  <a:pt x="4276054" y="2124274"/>
                  <a:pt x="4286250" y="2157412"/>
                </a:cubicBezTo>
                <a:cubicBezTo>
                  <a:pt x="4295108" y="2186201"/>
                  <a:pt x="4314825" y="2243137"/>
                  <a:pt x="4314825" y="2243137"/>
                </a:cubicBezTo>
                <a:cubicBezTo>
                  <a:pt x="4319587" y="2276475"/>
                  <a:pt x="4322508" y="2310128"/>
                  <a:pt x="4329112" y="2343150"/>
                </a:cubicBezTo>
                <a:cubicBezTo>
                  <a:pt x="4332066" y="2357918"/>
                  <a:pt x="4339263" y="2371531"/>
                  <a:pt x="4343400" y="2386012"/>
                </a:cubicBezTo>
                <a:cubicBezTo>
                  <a:pt x="4348795" y="2404893"/>
                  <a:pt x="4353836" y="2423907"/>
                  <a:pt x="4357687" y="2443162"/>
                </a:cubicBezTo>
                <a:cubicBezTo>
                  <a:pt x="4363368" y="2471569"/>
                  <a:pt x="4366793" y="2500385"/>
                  <a:pt x="4371975" y="2528887"/>
                </a:cubicBezTo>
                <a:cubicBezTo>
                  <a:pt x="4376319" y="2552780"/>
                  <a:pt x="4383121" y="2576245"/>
                  <a:pt x="4386262" y="2600325"/>
                </a:cubicBezTo>
                <a:cubicBezTo>
                  <a:pt x="4443449" y="3038762"/>
                  <a:pt x="4392121" y="2721212"/>
                  <a:pt x="4429125" y="2943225"/>
                </a:cubicBezTo>
                <a:cubicBezTo>
                  <a:pt x="4438650" y="3076575"/>
                  <a:pt x="4435722" y="3211404"/>
                  <a:pt x="4457700" y="3343275"/>
                </a:cubicBezTo>
                <a:cubicBezTo>
                  <a:pt x="4462462" y="3371850"/>
                  <a:pt x="4465703" y="3400721"/>
                  <a:pt x="4471987" y="3429000"/>
                </a:cubicBezTo>
                <a:cubicBezTo>
                  <a:pt x="4475254" y="3443702"/>
                  <a:pt x="4475626" y="3461213"/>
                  <a:pt x="4486275" y="3471862"/>
                </a:cubicBezTo>
                <a:cubicBezTo>
                  <a:pt x="4576371" y="3561957"/>
                  <a:pt x="4542998" y="3507368"/>
                  <a:pt x="4614862" y="3543300"/>
                </a:cubicBezTo>
                <a:cubicBezTo>
                  <a:pt x="4630221" y="3550979"/>
                  <a:pt x="4575239" y="3552539"/>
                  <a:pt x="4657725" y="3571875"/>
                </a:cubicBezTo>
                <a:cubicBezTo>
                  <a:pt x="4740212" y="3591211"/>
                  <a:pt x="4961481" y="3659314"/>
                  <a:pt x="5109781" y="3659314"/>
                </a:cubicBez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11117850" y="5312611"/>
            <a:ext cx="341450" cy="32012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79055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938"/>
            <a:ext cx="8229600" cy="1143000"/>
          </a:xfrm>
        </p:spPr>
        <p:txBody>
          <a:bodyPr/>
          <a:lstStyle/>
          <a:p>
            <a:r>
              <a:rPr lang="en-US" dirty="0"/>
              <a:t>Response Functions</a:t>
            </a:r>
          </a:p>
        </p:txBody>
      </p:sp>
      <p:sp>
        <p:nvSpPr>
          <p:cNvPr id="11" name="Content Placeholder 7"/>
          <p:cNvSpPr>
            <a:spLocks noGrp="1"/>
          </p:cNvSpPr>
          <p:nvPr>
            <p:ph sz="half" idx="1"/>
          </p:nvPr>
        </p:nvSpPr>
        <p:spPr>
          <a:xfrm>
            <a:off x="372780" y="1413163"/>
            <a:ext cx="4842724" cy="3541221"/>
          </a:xfrm>
        </p:spPr>
        <p:txBody>
          <a:bodyPr>
            <a:normAutofit/>
          </a:bodyPr>
          <a:lstStyle/>
          <a:p>
            <a:r>
              <a:rPr lang="en-US" sz="2000" b="1" dirty="0">
                <a:solidFill>
                  <a:schemeClr val="accent1">
                    <a:lumMod val="60000"/>
                    <a:lumOff val="40000"/>
                  </a:schemeClr>
                </a:solidFill>
              </a:rPr>
              <a:t>The current method however calculates perturbations aimed only at changing the response function at a </a:t>
            </a:r>
            <a:r>
              <a:rPr lang="en-US" sz="2000" b="1" dirty="0" smtClean="0">
                <a:solidFill>
                  <a:schemeClr val="accent1">
                    <a:lumMod val="60000"/>
                    <a:lumOff val="40000"/>
                  </a:schemeClr>
                </a:solidFill>
              </a:rPr>
              <a:t>discrete  </a:t>
            </a:r>
            <a:r>
              <a:rPr lang="en-US" sz="2000" b="1" dirty="0">
                <a:solidFill>
                  <a:schemeClr val="accent1">
                    <a:lumMod val="60000"/>
                    <a:lumOff val="40000"/>
                  </a:schemeClr>
                </a:solidFill>
              </a:rPr>
              <a:t>point in time.</a:t>
            </a:r>
          </a:p>
          <a:p>
            <a:r>
              <a:rPr lang="en-US" sz="2000" b="1" dirty="0" smtClean="0">
                <a:solidFill>
                  <a:schemeClr val="accent1">
                    <a:lumMod val="60000"/>
                    <a:lumOff val="40000"/>
                  </a:schemeClr>
                </a:solidFill>
              </a:rPr>
              <a:t>Can we create perturbations aimed at changing a time-dependent field such as intensification rate?</a:t>
            </a:r>
          </a:p>
          <a:p>
            <a:endParaRPr lang="en-US" sz="2000" b="1" dirty="0">
              <a:solidFill>
                <a:schemeClr val="accent1">
                  <a:lumMod val="60000"/>
                  <a:lumOff val="40000"/>
                </a:schemeClr>
              </a:solidFill>
            </a:endParaRPr>
          </a:p>
        </p:txBody>
      </p:sp>
      <p:sp>
        <p:nvSpPr>
          <p:cNvPr id="3" name="Slide Number Placeholder 2"/>
          <p:cNvSpPr>
            <a:spLocks noGrp="1"/>
          </p:cNvSpPr>
          <p:nvPr>
            <p:ph type="sldNum" sz="quarter" idx="12"/>
          </p:nvPr>
        </p:nvSpPr>
        <p:spPr/>
        <p:txBody>
          <a:bodyPr/>
          <a:lstStyle/>
          <a:p>
            <a:fld id="{678C0985-A7EC-1447-A4B9-CE456A7B6E42}" type="slidenum">
              <a:rPr lang="en-US" smtClean="0"/>
              <a:t>7</a:t>
            </a:fld>
            <a:endParaRPr lang="en-US"/>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6751" y="1413164"/>
            <a:ext cx="6534304" cy="4900728"/>
          </a:xfrm>
          <a:prstGeom prst="rect">
            <a:avLst/>
          </a:prstGeom>
        </p:spPr>
      </p:pic>
      <p:sp>
        <p:nvSpPr>
          <p:cNvPr id="17" name="Freeform 16"/>
          <p:cNvSpPr/>
          <p:nvPr/>
        </p:nvSpPr>
        <p:spPr>
          <a:xfrm>
            <a:off x="6215063" y="1863662"/>
            <a:ext cx="5109781" cy="3659314"/>
          </a:xfrm>
          <a:custGeom>
            <a:avLst/>
            <a:gdLst>
              <a:gd name="connsiteX0" fmla="*/ 0 w 5100637"/>
              <a:gd name="connsiteY0" fmla="*/ 0 h 3586162"/>
              <a:gd name="connsiteX1" fmla="*/ 542925 w 5100637"/>
              <a:gd name="connsiteY1" fmla="*/ 0 h 3586162"/>
              <a:gd name="connsiteX2" fmla="*/ 828675 w 5100637"/>
              <a:gd name="connsiteY2" fmla="*/ 14287 h 3586162"/>
              <a:gd name="connsiteX3" fmla="*/ 942975 w 5100637"/>
              <a:gd name="connsiteY3" fmla="*/ 42862 h 3586162"/>
              <a:gd name="connsiteX4" fmla="*/ 1085850 w 5100637"/>
              <a:gd name="connsiteY4" fmla="*/ 71437 h 3586162"/>
              <a:gd name="connsiteX5" fmla="*/ 1128712 w 5100637"/>
              <a:gd name="connsiteY5" fmla="*/ 100012 h 3586162"/>
              <a:gd name="connsiteX6" fmla="*/ 1157287 w 5100637"/>
              <a:gd name="connsiteY6" fmla="*/ 142875 h 3586162"/>
              <a:gd name="connsiteX7" fmla="*/ 1200150 w 5100637"/>
              <a:gd name="connsiteY7" fmla="*/ 185737 h 3586162"/>
              <a:gd name="connsiteX8" fmla="*/ 1214437 w 5100637"/>
              <a:gd name="connsiteY8" fmla="*/ 228600 h 3586162"/>
              <a:gd name="connsiteX9" fmla="*/ 1257300 w 5100637"/>
              <a:gd name="connsiteY9" fmla="*/ 271462 h 3586162"/>
              <a:gd name="connsiteX10" fmla="*/ 1271587 w 5100637"/>
              <a:gd name="connsiteY10" fmla="*/ 342900 h 3586162"/>
              <a:gd name="connsiteX11" fmla="*/ 1285875 w 5100637"/>
              <a:gd name="connsiteY11" fmla="*/ 400050 h 3586162"/>
              <a:gd name="connsiteX12" fmla="*/ 1300162 w 5100637"/>
              <a:gd name="connsiteY12" fmla="*/ 485775 h 3586162"/>
              <a:gd name="connsiteX13" fmla="*/ 1328737 w 5100637"/>
              <a:gd name="connsiteY13" fmla="*/ 628650 h 3586162"/>
              <a:gd name="connsiteX14" fmla="*/ 1314450 w 5100637"/>
              <a:gd name="connsiteY14" fmla="*/ 1100137 h 3586162"/>
              <a:gd name="connsiteX15" fmla="*/ 1285875 w 5100637"/>
              <a:gd name="connsiteY15" fmla="*/ 1228725 h 3586162"/>
              <a:gd name="connsiteX16" fmla="*/ 1271587 w 5100637"/>
              <a:gd name="connsiteY16" fmla="*/ 1471612 h 3586162"/>
              <a:gd name="connsiteX17" fmla="*/ 1257300 w 5100637"/>
              <a:gd name="connsiteY17" fmla="*/ 1528762 h 3586162"/>
              <a:gd name="connsiteX18" fmla="*/ 1271587 w 5100637"/>
              <a:gd name="connsiteY18" fmla="*/ 2057400 h 3586162"/>
              <a:gd name="connsiteX19" fmla="*/ 1285875 w 5100637"/>
              <a:gd name="connsiteY19" fmla="*/ 2143125 h 3586162"/>
              <a:gd name="connsiteX20" fmla="*/ 1314450 w 5100637"/>
              <a:gd name="connsiteY20" fmla="*/ 2200275 h 3586162"/>
              <a:gd name="connsiteX21" fmla="*/ 1343025 w 5100637"/>
              <a:gd name="connsiteY21" fmla="*/ 2286000 h 3586162"/>
              <a:gd name="connsiteX22" fmla="*/ 1371600 w 5100637"/>
              <a:gd name="connsiteY22" fmla="*/ 2328862 h 3586162"/>
              <a:gd name="connsiteX23" fmla="*/ 1400175 w 5100637"/>
              <a:gd name="connsiteY23" fmla="*/ 2400300 h 3586162"/>
              <a:gd name="connsiteX24" fmla="*/ 1500187 w 5100637"/>
              <a:gd name="connsiteY24" fmla="*/ 2486025 h 3586162"/>
              <a:gd name="connsiteX25" fmla="*/ 1600200 w 5100637"/>
              <a:gd name="connsiteY25" fmla="*/ 2500312 h 3586162"/>
              <a:gd name="connsiteX26" fmla="*/ 1785937 w 5100637"/>
              <a:gd name="connsiteY26" fmla="*/ 2486025 h 3586162"/>
              <a:gd name="connsiteX27" fmla="*/ 1843087 w 5100637"/>
              <a:gd name="connsiteY27" fmla="*/ 2457450 h 3586162"/>
              <a:gd name="connsiteX28" fmla="*/ 1985962 w 5100637"/>
              <a:gd name="connsiteY28" fmla="*/ 2286000 h 3586162"/>
              <a:gd name="connsiteX29" fmla="*/ 2000250 w 5100637"/>
              <a:gd name="connsiteY29" fmla="*/ 2200275 h 3586162"/>
              <a:gd name="connsiteX30" fmla="*/ 2028825 w 5100637"/>
              <a:gd name="connsiteY30" fmla="*/ 2128837 h 3586162"/>
              <a:gd name="connsiteX31" fmla="*/ 2071687 w 5100637"/>
              <a:gd name="connsiteY31" fmla="*/ 2000250 h 3586162"/>
              <a:gd name="connsiteX32" fmla="*/ 2085975 w 5100637"/>
              <a:gd name="connsiteY32" fmla="*/ 1914525 h 3586162"/>
              <a:gd name="connsiteX33" fmla="*/ 2114550 w 5100637"/>
              <a:gd name="connsiteY33" fmla="*/ 1857375 h 3586162"/>
              <a:gd name="connsiteX34" fmla="*/ 2171700 w 5100637"/>
              <a:gd name="connsiteY34" fmla="*/ 1714500 h 3586162"/>
              <a:gd name="connsiteX35" fmla="*/ 2243137 w 5100637"/>
              <a:gd name="connsiteY35" fmla="*/ 1528762 h 3586162"/>
              <a:gd name="connsiteX36" fmla="*/ 2271712 w 5100637"/>
              <a:gd name="connsiteY36" fmla="*/ 1457325 h 3586162"/>
              <a:gd name="connsiteX37" fmla="*/ 2328862 w 5100637"/>
              <a:gd name="connsiteY37" fmla="*/ 1371600 h 3586162"/>
              <a:gd name="connsiteX38" fmla="*/ 2343150 w 5100637"/>
              <a:gd name="connsiteY38" fmla="*/ 1328737 h 3586162"/>
              <a:gd name="connsiteX39" fmla="*/ 2386012 w 5100637"/>
              <a:gd name="connsiteY39" fmla="*/ 1285875 h 3586162"/>
              <a:gd name="connsiteX40" fmla="*/ 2428875 w 5100637"/>
              <a:gd name="connsiteY40" fmla="*/ 1228725 h 3586162"/>
              <a:gd name="connsiteX41" fmla="*/ 2528887 w 5100637"/>
              <a:gd name="connsiteY41" fmla="*/ 1128712 h 3586162"/>
              <a:gd name="connsiteX42" fmla="*/ 2557462 w 5100637"/>
              <a:gd name="connsiteY42" fmla="*/ 1085850 h 3586162"/>
              <a:gd name="connsiteX43" fmla="*/ 2628900 w 5100637"/>
              <a:gd name="connsiteY43" fmla="*/ 1042987 h 3586162"/>
              <a:gd name="connsiteX44" fmla="*/ 2757487 w 5100637"/>
              <a:gd name="connsiteY44" fmla="*/ 957262 h 3586162"/>
              <a:gd name="connsiteX45" fmla="*/ 2814637 w 5100637"/>
              <a:gd name="connsiteY45" fmla="*/ 928687 h 3586162"/>
              <a:gd name="connsiteX46" fmla="*/ 2857500 w 5100637"/>
              <a:gd name="connsiteY46" fmla="*/ 885825 h 3586162"/>
              <a:gd name="connsiteX47" fmla="*/ 2900362 w 5100637"/>
              <a:gd name="connsiteY47" fmla="*/ 857250 h 3586162"/>
              <a:gd name="connsiteX48" fmla="*/ 3014662 w 5100637"/>
              <a:gd name="connsiteY48" fmla="*/ 814387 h 3586162"/>
              <a:gd name="connsiteX49" fmla="*/ 3286125 w 5100637"/>
              <a:gd name="connsiteY49" fmla="*/ 828675 h 3586162"/>
              <a:gd name="connsiteX50" fmla="*/ 3400425 w 5100637"/>
              <a:gd name="connsiteY50" fmla="*/ 885825 h 3586162"/>
              <a:gd name="connsiteX51" fmla="*/ 3443287 w 5100637"/>
              <a:gd name="connsiteY51" fmla="*/ 928687 h 3586162"/>
              <a:gd name="connsiteX52" fmla="*/ 3500437 w 5100637"/>
              <a:gd name="connsiteY52" fmla="*/ 957262 h 3586162"/>
              <a:gd name="connsiteX53" fmla="*/ 3600450 w 5100637"/>
              <a:gd name="connsiteY53" fmla="*/ 1057275 h 3586162"/>
              <a:gd name="connsiteX54" fmla="*/ 3629025 w 5100637"/>
              <a:gd name="connsiteY54" fmla="*/ 1100137 h 3586162"/>
              <a:gd name="connsiteX55" fmla="*/ 3671887 w 5100637"/>
              <a:gd name="connsiteY55" fmla="*/ 1143000 h 3586162"/>
              <a:gd name="connsiteX56" fmla="*/ 3714750 w 5100637"/>
              <a:gd name="connsiteY56" fmla="*/ 1200150 h 3586162"/>
              <a:gd name="connsiteX57" fmla="*/ 3843337 w 5100637"/>
              <a:gd name="connsiteY57" fmla="*/ 1328737 h 3586162"/>
              <a:gd name="connsiteX58" fmla="*/ 3900487 w 5100637"/>
              <a:gd name="connsiteY58" fmla="*/ 1428750 h 3586162"/>
              <a:gd name="connsiteX59" fmla="*/ 3914775 w 5100637"/>
              <a:gd name="connsiteY59" fmla="*/ 1471612 h 3586162"/>
              <a:gd name="connsiteX60" fmla="*/ 3971925 w 5100637"/>
              <a:gd name="connsiteY60" fmla="*/ 1557337 h 3586162"/>
              <a:gd name="connsiteX61" fmla="*/ 4000500 w 5100637"/>
              <a:gd name="connsiteY61" fmla="*/ 1600200 h 3586162"/>
              <a:gd name="connsiteX62" fmla="*/ 4086225 w 5100637"/>
              <a:gd name="connsiteY62" fmla="*/ 1714500 h 3586162"/>
              <a:gd name="connsiteX63" fmla="*/ 4129087 w 5100637"/>
              <a:gd name="connsiteY63" fmla="*/ 1785937 h 3586162"/>
              <a:gd name="connsiteX64" fmla="*/ 4171950 w 5100637"/>
              <a:gd name="connsiteY64" fmla="*/ 1871662 h 3586162"/>
              <a:gd name="connsiteX65" fmla="*/ 4186237 w 5100637"/>
              <a:gd name="connsiteY65" fmla="*/ 1914525 h 3586162"/>
              <a:gd name="connsiteX66" fmla="*/ 4257675 w 5100637"/>
              <a:gd name="connsiteY66" fmla="*/ 2057400 h 3586162"/>
              <a:gd name="connsiteX67" fmla="*/ 4286250 w 5100637"/>
              <a:gd name="connsiteY67" fmla="*/ 2157412 h 3586162"/>
              <a:gd name="connsiteX68" fmla="*/ 4314825 w 5100637"/>
              <a:gd name="connsiteY68" fmla="*/ 2243137 h 3586162"/>
              <a:gd name="connsiteX69" fmla="*/ 4329112 w 5100637"/>
              <a:gd name="connsiteY69" fmla="*/ 2343150 h 3586162"/>
              <a:gd name="connsiteX70" fmla="*/ 4343400 w 5100637"/>
              <a:gd name="connsiteY70" fmla="*/ 2386012 h 3586162"/>
              <a:gd name="connsiteX71" fmla="*/ 4357687 w 5100637"/>
              <a:gd name="connsiteY71" fmla="*/ 2443162 h 3586162"/>
              <a:gd name="connsiteX72" fmla="*/ 4371975 w 5100637"/>
              <a:gd name="connsiteY72" fmla="*/ 2528887 h 3586162"/>
              <a:gd name="connsiteX73" fmla="*/ 4386262 w 5100637"/>
              <a:gd name="connsiteY73" fmla="*/ 2600325 h 3586162"/>
              <a:gd name="connsiteX74" fmla="*/ 4429125 w 5100637"/>
              <a:gd name="connsiteY74" fmla="*/ 2943225 h 3586162"/>
              <a:gd name="connsiteX75" fmla="*/ 4457700 w 5100637"/>
              <a:gd name="connsiteY75" fmla="*/ 3343275 h 3586162"/>
              <a:gd name="connsiteX76" fmla="*/ 4471987 w 5100637"/>
              <a:gd name="connsiteY76" fmla="*/ 3429000 h 3586162"/>
              <a:gd name="connsiteX77" fmla="*/ 4486275 w 5100637"/>
              <a:gd name="connsiteY77" fmla="*/ 3471862 h 3586162"/>
              <a:gd name="connsiteX78" fmla="*/ 4614862 w 5100637"/>
              <a:gd name="connsiteY78" fmla="*/ 3543300 h 3586162"/>
              <a:gd name="connsiteX79" fmla="*/ 4657725 w 5100637"/>
              <a:gd name="connsiteY79" fmla="*/ 3571875 h 3586162"/>
              <a:gd name="connsiteX80" fmla="*/ 5100637 w 5100637"/>
              <a:gd name="connsiteY80" fmla="*/ 3586162 h 3586162"/>
              <a:gd name="connsiteX0" fmla="*/ 0 w 5109781"/>
              <a:gd name="connsiteY0" fmla="*/ 0 h 3659314"/>
              <a:gd name="connsiteX1" fmla="*/ 542925 w 5109781"/>
              <a:gd name="connsiteY1" fmla="*/ 0 h 3659314"/>
              <a:gd name="connsiteX2" fmla="*/ 828675 w 5109781"/>
              <a:gd name="connsiteY2" fmla="*/ 14287 h 3659314"/>
              <a:gd name="connsiteX3" fmla="*/ 942975 w 5109781"/>
              <a:gd name="connsiteY3" fmla="*/ 42862 h 3659314"/>
              <a:gd name="connsiteX4" fmla="*/ 1085850 w 5109781"/>
              <a:gd name="connsiteY4" fmla="*/ 71437 h 3659314"/>
              <a:gd name="connsiteX5" fmla="*/ 1128712 w 5109781"/>
              <a:gd name="connsiteY5" fmla="*/ 100012 h 3659314"/>
              <a:gd name="connsiteX6" fmla="*/ 1157287 w 5109781"/>
              <a:gd name="connsiteY6" fmla="*/ 142875 h 3659314"/>
              <a:gd name="connsiteX7" fmla="*/ 1200150 w 5109781"/>
              <a:gd name="connsiteY7" fmla="*/ 185737 h 3659314"/>
              <a:gd name="connsiteX8" fmla="*/ 1214437 w 5109781"/>
              <a:gd name="connsiteY8" fmla="*/ 228600 h 3659314"/>
              <a:gd name="connsiteX9" fmla="*/ 1257300 w 5109781"/>
              <a:gd name="connsiteY9" fmla="*/ 271462 h 3659314"/>
              <a:gd name="connsiteX10" fmla="*/ 1271587 w 5109781"/>
              <a:gd name="connsiteY10" fmla="*/ 342900 h 3659314"/>
              <a:gd name="connsiteX11" fmla="*/ 1285875 w 5109781"/>
              <a:gd name="connsiteY11" fmla="*/ 400050 h 3659314"/>
              <a:gd name="connsiteX12" fmla="*/ 1300162 w 5109781"/>
              <a:gd name="connsiteY12" fmla="*/ 485775 h 3659314"/>
              <a:gd name="connsiteX13" fmla="*/ 1328737 w 5109781"/>
              <a:gd name="connsiteY13" fmla="*/ 628650 h 3659314"/>
              <a:gd name="connsiteX14" fmla="*/ 1314450 w 5109781"/>
              <a:gd name="connsiteY14" fmla="*/ 1100137 h 3659314"/>
              <a:gd name="connsiteX15" fmla="*/ 1285875 w 5109781"/>
              <a:gd name="connsiteY15" fmla="*/ 1228725 h 3659314"/>
              <a:gd name="connsiteX16" fmla="*/ 1271587 w 5109781"/>
              <a:gd name="connsiteY16" fmla="*/ 1471612 h 3659314"/>
              <a:gd name="connsiteX17" fmla="*/ 1257300 w 5109781"/>
              <a:gd name="connsiteY17" fmla="*/ 1528762 h 3659314"/>
              <a:gd name="connsiteX18" fmla="*/ 1271587 w 5109781"/>
              <a:gd name="connsiteY18" fmla="*/ 2057400 h 3659314"/>
              <a:gd name="connsiteX19" fmla="*/ 1285875 w 5109781"/>
              <a:gd name="connsiteY19" fmla="*/ 2143125 h 3659314"/>
              <a:gd name="connsiteX20" fmla="*/ 1314450 w 5109781"/>
              <a:gd name="connsiteY20" fmla="*/ 2200275 h 3659314"/>
              <a:gd name="connsiteX21" fmla="*/ 1343025 w 5109781"/>
              <a:gd name="connsiteY21" fmla="*/ 2286000 h 3659314"/>
              <a:gd name="connsiteX22" fmla="*/ 1371600 w 5109781"/>
              <a:gd name="connsiteY22" fmla="*/ 2328862 h 3659314"/>
              <a:gd name="connsiteX23" fmla="*/ 1400175 w 5109781"/>
              <a:gd name="connsiteY23" fmla="*/ 2400300 h 3659314"/>
              <a:gd name="connsiteX24" fmla="*/ 1500187 w 5109781"/>
              <a:gd name="connsiteY24" fmla="*/ 2486025 h 3659314"/>
              <a:gd name="connsiteX25" fmla="*/ 1600200 w 5109781"/>
              <a:gd name="connsiteY25" fmla="*/ 2500312 h 3659314"/>
              <a:gd name="connsiteX26" fmla="*/ 1785937 w 5109781"/>
              <a:gd name="connsiteY26" fmla="*/ 2486025 h 3659314"/>
              <a:gd name="connsiteX27" fmla="*/ 1843087 w 5109781"/>
              <a:gd name="connsiteY27" fmla="*/ 2457450 h 3659314"/>
              <a:gd name="connsiteX28" fmla="*/ 1985962 w 5109781"/>
              <a:gd name="connsiteY28" fmla="*/ 2286000 h 3659314"/>
              <a:gd name="connsiteX29" fmla="*/ 2000250 w 5109781"/>
              <a:gd name="connsiteY29" fmla="*/ 2200275 h 3659314"/>
              <a:gd name="connsiteX30" fmla="*/ 2028825 w 5109781"/>
              <a:gd name="connsiteY30" fmla="*/ 2128837 h 3659314"/>
              <a:gd name="connsiteX31" fmla="*/ 2071687 w 5109781"/>
              <a:gd name="connsiteY31" fmla="*/ 2000250 h 3659314"/>
              <a:gd name="connsiteX32" fmla="*/ 2085975 w 5109781"/>
              <a:gd name="connsiteY32" fmla="*/ 1914525 h 3659314"/>
              <a:gd name="connsiteX33" fmla="*/ 2114550 w 5109781"/>
              <a:gd name="connsiteY33" fmla="*/ 1857375 h 3659314"/>
              <a:gd name="connsiteX34" fmla="*/ 2171700 w 5109781"/>
              <a:gd name="connsiteY34" fmla="*/ 1714500 h 3659314"/>
              <a:gd name="connsiteX35" fmla="*/ 2243137 w 5109781"/>
              <a:gd name="connsiteY35" fmla="*/ 1528762 h 3659314"/>
              <a:gd name="connsiteX36" fmla="*/ 2271712 w 5109781"/>
              <a:gd name="connsiteY36" fmla="*/ 1457325 h 3659314"/>
              <a:gd name="connsiteX37" fmla="*/ 2328862 w 5109781"/>
              <a:gd name="connsiteY37" fmla="*/ 1371600 h 3659314"/>
              <a:gd name="connsiteX38" fmla="*/ 2343150 w 5109781"/>
              <a:gd name="connsiteY38" fmla="*/ 1328737 h 3659314"/>
              <a:gd name="connsiteX39" fmla="*/ 2386012 w 5109781"/>
              <a:gd name="connsiteY39" fmla="*/ 1285875 h 3659314"/>
              <a:gd name="connsiteX40" fmla="*/ 2428875 w 5109781"/>
              <a:gd name="connsiteY40" fmla="*/ 1228725 h 3659314"/>
              <a:gd name="connsiteX41" fmla="*/ 2528887 w 5109781"/>
              <a:gd name="connsiteY41" fmla="*/ 1128712 h 3659314"/>
              <a:gd name="connsiteX42" fmla="*/ 2557462 w 5109781"/>
              <a:gd name="connsiteY42" fmla="*/ 1085850 h 3659314"/>
              <a:gd name="connsiteX43" fmla="*/ 2628900 w 5109781"/>
              <a:gd name="connsiteY43" fmla="*/ 1042987 h 3659314"/>
              <a:gd name="connsiteX44" fmla="*/ 2757487 w 5109781"/>
              <a:gd name="connsiteY44" fmla="*/ 957262 h 3659314"/>
              <a:gd name="connsiteX45" fmla="*/ 2814637 w 5109781"/>
              <a:gd name="connsiteY45" fmla="*/ 928687 h 3659314"/>
              <a:gd name="connsiteX46" fmla="*/ 2857500 w 5109781"/>
              <a:gd name="connsiteY46" fmla="*/ 885825 h 3659314"/>
              <a:gd name="connsiteX47" fmla="*/ 2900362 w 5109781"/>
              <a:gd name="connsiteY47" fmla="*/ 857250 h 3659314"/>
              <a:gd name="connsiteX48" fmla="*/ 3014662 w 5109781"/>
              <a:gd name="connsiteY48" fmla="*/ 814387 h 3659314"/>
              <a:gd name="connsiteX49" fmla="*/ 3286125 w 5109781"/>
              <a:gd name="connsiteY49" fmla="*/ 828675 h 3659314"/>
              <a:gd name="connsiteX50" fmla="*/ 3400425 w 5109781"/>
              <a:gd name="connsiteY50" fmla="*/ 885825 h 3659314"/>
              <a:gd name="connsiteX51" fmla="*/ 3443287 w 5109781"/>
              <a:gd name="connsiteY51" fmla="*/ 928687 h 3659314"/>
              <a:gd name="connsiteX52" fmla="*/ 3500437 w 5109781"/>
              <a:gd name="connsiteY52" fmla="*/ 957262 h 3659314"/>
              <a:gd name="connsiteX53" fmla="*/ 3600450 w 5109781"/>
              <a:gd name="connsiteY53" fmla="*/ 1057275 h 3659314"/>
              <a:gd name="connsiteX54" fmla="*/ 3629025 w 5109781"/>
              <a:gd name="connsiteY54" fmla="*/ 1100137 h 3659314"/>
              <a:gd name="connsiteX55" fmla="*/ 3671887 w 5109781"/>
              <a:gd name="connsiteY55" fmla="*/ 1143000 h 3659314"/>
              <a:gd name="connsiteX56" fmla="*/ 3714750 w 5109781"/>
              <a:gd name="connsiteY56" fmla="*/ 1200150 h 3659314"/>
              <a:gd name="connsiteX57" fmla="*/ 3843337 w 5109781"/>
              <a:gd name="connsiteY57" fmla="*/ 1328737 h 3659314"/>
              <a:gd name="connsiteX58" fmla="*/ 3900487 w 5109781"/>
              <a:gd name="connsiteY58" fmla="*/ 1428750 h 3659314"/>
              <a:gd name="connsiteX59" fmla="*/ 3914775 w 5109781"/>
              <a:gd name="connsiteY59" fmla="*/ 1471612 h 3659314"/>
              <a:gd name="connsiteX60" fmla="*/ 3971925 w 5109781"/>
              <a:gd name="connsiteY60" fmla="*/ 1557337 h 3659314"/>
              <a:gd name="connsiteX61" fmla="*/ 4000500 w 5109781"/>
              <a:gd name="connsiteY61" fmla="*/ 1600200 h 3659314"/>
              <a:gd name="connsiteX62" fmla="*/ 4086225 w 5109781"/>
              <a:gd name="connsiteY62" fmla="*/ 1714500 h 3659314"/>
              <a:gd name="connsiteX63" fmla="*/ 4129087 w 5109781"/>
              <a:gd name="connsiteY63" fmla="*/ 1785937 h 3659314"/>
              <a:gd name="connsiteX64" fmla="*/ 4171950 w 5109781"/>
              <a:gd name="connsiteY64" fmla="*/ 1871662 h 3659314"/>
              <a:gd name="connsiteX65" fmla="*/ 4186237 w 5109781"/>
              <a:gd name="connsiteY65" fmla="*/ 1914525 h 3659314"/>
              <a:gd name="connsiteX66" fmla="*/ 4257675 w 5109781"/>
              <a:gd name="connsiteY66" fmla="*/ 2057400 h 3659314"/>
              <a:gd name="connsiteX67" fmla="*/ 4286250 w 5109781"/>
              <a:gd name="connsiteY67" fmla="*/ 2157412 h 3659314"/>
              <a:gd name="connsiteX68" fmla="*/ 4314825 w 5109781"/>
              <a:gd name="connsiteY68" fmla="*/ 2243137 h 3659314"/>
              <a:gd name="connsiteX69" fmla="*/ 4329112 w 5109781"/>
              <a:gd name="connsiteY69" fmla="*/ 2343150 h 3659314"/>
              <a:gd name="connsiteX70" fmla="*/ 4343400 w 5109781"/>
              <a:gd name="connsiteY70" fmla="*/ 2386012 h 3659314"/>
              <a:gd name="connsiteX71" fmla="*/ 4357687 w 5109781"/>
              <a:gd name="connsiteY71" fmla="*/ 2443162 h 3659314"/>
              <a:gd name="connsiteX72" fmla="*/ 4371975 w 5109781"/>
              <a:gd name="connsiteY72" fmla="*/ 2528887 h 3659314"/>
              <a:gd name="connsiteX73" fmla="*/ 4386262 w 5109781"/>
              <a:gd name="connsiteY73" fmla="*/ 2600325 h 3659314"/>
              <a:gd name="connsiteX74" fmla="*/ 4429125 w 5109781"/>
              <a:gd name="connsiteY74" fmla="*/ 2943225 h 3659314"/>
              <a:gd name="connsiteX75" fmla="*/ 4457700 w 5109781"/>
              <a:gd name="connsiteY75" fmla="*/ 3343275 h 3659314"/>
              <a:gd name="connsiteX76" fmla="*/ 4471987 w 5109781"/>
              <a:gd name="connsiteY76" fmla="*/ 3429000 h 3659314"/>
              <a:gd name="connsiteX77" fmla="*/ 4486275 w 5109781"/>
              <a:gd name="connsiteY77" fmla="*/ 3471862 h 3659314"/>
              <a:gd name="connsiteX78" fmla="*/ 4614862 w 5109781"/>
              <a:gd name="connsiteY78" fmla="*/ 3543300 h 3659314"/>
              <a:gd name="connsiteX79" fmla="*/ 4657725 w 5109781"/>
              <a:gd name="connsiteY79" fmla="*/ 3571875 h 3659314"/>
              <a:gd name="connsiteX80" fmla="*/ 5109781 w 5109781"/>
              <a:gd name="connsiteY80" fmla="*/ 3659314 h 3659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5109781" h="3659314">
                <a:moveTo>
                  <a:pt x="0" y="0"/>
                </a:moveTo>
                <a:cubicBezTo>
                  <a:pt x="237220" y="47443"/>
                  <a:pt x="-27950" y="0"/>
                  <a:pt x="542925" y="0"/>
                </a:cubicBezTo>
                <a:cubicBezTo>
                  <a:pt x="638294" y="0"/>
                  <a:pt x="733425" y="9525"/>
                  <a:pt x="828675" y="14287"/>
                </a:cubicBezTo>
                <a:cubicBezTo>
                  <a:pt x="866775" y="23812"/>
                  <a:pt x="904574" y="34633"/>
                  <a:pt x="942975" y="42862"/>
                </a:cubicBezTo>
                <a:cubicBezTo>
                  <a:pt x="1188229" y="95417"/>
                  <a:pt x="905591" y="26374"/>
                  <a:pt x="1085850" y="71437"/>
                </a:cubicBezTo>
                <a:cubicBezTo>
                  <a:pt x="1100137" y="80962"/>
                  <a:pt x="1116570" y="87870"/>
                  <a:pt x="1128712" y="100012"/>
                </a:cubicBezTo>
                <a:cubicBezTo>
                  <a:pt x="1140854" y="112154"/>
                  <a:pt x="1146294" y="129683"/>
                  <a:pt x="1157287" y="142875"/>
                </a:cubicBezTo>
                <a:cubicBezTo>
                  <a:pt x="1170222" y="158397"/>
                  <a:pt x="1185862" y="171450"/>
                  <a:pt x="1200150" y="185737"/>
                </a:cubicBezTo>
                <a:cubicBezTo>
                  <a:pt x="1204912" y="200025"/>
                  <a:pt x="1206083" y="216069"/>
                  <a:pt x="1214437" y="228600"/>
                </a:cubicBezTo>
                <a:cubicBezTo>
                  <a:pt x="1225645" y="245412"/>
                  <a:pt x="1248264" y="253390"/>
                  <a:pt x="1257300" y="271462"/>
                </a:cubicBezTo>
                <a:cubicBezTo>
                  <a:pt x="1268160" y="293182"/>
                  <a:pt x="1266319" y="319194"/>
                  <a:pt x="1271587" y="342900"/>
                </a:cubicBezTo>
                <a:cubicBezTo>
                  <a:pt x="1275847" y="362069"/>
                  <a:pt x="1282024" y="380795"/>
                  <a:pt x="1285875" y="400050"/>
                </a:cubicBezTo>
                <a:cubicBezTo>
                  <a:pt x="1291556" y="428457"/>
                  <a:pt x="1294823" y="457302"/>
                  <a:pt x="1300162" y="485775"/>
                </a:cubicBezTo>
                <a:cubicBezTo>
                  <a:pt x="1309112" y="533511"/>
                  <a:pt x="1328737" y="628650"/>
                  <a:pt x="1328737" y="628650"/>
                </a:cubicBezTo>
                <a:cubicBezTo>
                  <a:pt x="1323975" y="785812"/>
                  <a:pt x="1322714" y="943120"/>
                  <a:pt x="1314450" y="1100137"/>
                </a:cubicBezTo>
                <a:cubicBezTo>
                  <a:pt x="1313241" y="1123107"/>
                  <a:pt x="1292362" y="1202776"/>
                  <a:pt x="1285875" y="1228725"/>
                </a:cubicBezTo>
                <a:cubicBezTo>
                  <a:pt x="1281112" y="1309687"/>
                  <a:pt x="1279276" y="1390875"/>
                  <a:pt x="1271587" y="1471612"/>
                </a:cubicBezTo>
                <a:cubicBezTo>
                  <a:pt x="1269725" y="1491160"/>
                  <a:pt x="1257300" y="1509126"/>
                  <a:pt x="1257300" y="1528762"/>
                </a:cubicBezTo>
                <a:cubicBezTo>
                  <a:pt x="1257300" y="1705039"/>
                  <a:pt x="1263397" y="1881313"/>
                  <a:pt x="1271587" y="2057400"/>
                </a:cubicBezTo>
                <a:cubicBezTo>
                  <a:pt x="1272933" y="2086338"/>
                  <a:pt x="1277551" y="2115378"/>
                  <a:pt x="1285875" y="2143125"/>
                </a:cubicBezTo>
                <a:cubicBezTo>
                  <a:pt x="1291995" y="2163525"/>
                  <a:pt x="1306540" y="2180500"/>
                  <a:pt x="1314450" y="2200275"/>
                </a:cubicBezTo>
                <a:cubicBezTo>
                  <a:pt x="1325637" y="2228241"/>
                  <a:pt x="1326317" y="2260938"/>
                  <a:pt x="1343025" y="2286000"/>
                </a:cubicBezTo>
                <a:cubicBezTo>
                  <a:pt x="1352550" y="2300287"/>
                  <a:pt x="1363921" y="2313504"/>
                  <a:pt x="1371600" y="2328862"/>
                </a:cubicBezTo>
                <a:cubicBezTo>
                  <a:pt x="1383070" y="2351801"/>
                  <a:pt x="1386582" y="2378551"/>
                  <a:pt x="1400175" y="2400300"/>
                </a:cubicBezTo>
                <a:cubicBezTo>
                  <a:pt x="1411462" y="2418360"/>
                  <a:pt x="1483929" y="2480113"/>
                  <a:pt x="1500187" y="2486025"/>
                </a:cubicBezTo>
                <a:cubicBezTo>
                  <a:pt x="1531836" y="2497534"/>
                  <a:pt x="1566862" y="2495550"/>
                  <a:pt x="1600200" y="2500312"/>
                </a:cubicBezTo>
                <a:cubicBezTo>
                  <a:pt x="1662112" y="2495550"/>
                  <a:pt x="1724787" y="2496816"/>
                  <a:pt x="1785937" y="2486025"/>
                </a:cubicBezTo>
                <a:cubicBezTo>
                  <a:pt x="1806911" y="2482324"/>
                  <a:pt x="1826603" y="2470937"/>
                  <a:pt x="1843087" y="2457450"/>
                </a:cubicBezTo>
                <a:cubicBezTo>
                  <a:pt x="1937097" y="2380532"/>
                  <a:pt x="1933945" y="2372696"/>
                  <a:pt x="1985962" y="2286000"/>
                </a:cubicBezTo>
                <a:cubicBezTo>
                  <a:pt x="1990725" y="2257425"/>
                  <a:pt x="1992628" y="2228223"/>
                  <a:pt x="2000250" y="2200275"/>
                </a:cubicBezTo>
                <a:cubicBezTo>
                  <a:pt x="2006998" y="2175532"/>
                  <a:pt x="2020715" y="2153168"/>
                  <a:pt x="2028825" y="2128837"/>
                </a:cubicBezTo>
                <a:cubicBezTo>
                  <a:pt x="2090345" y="1944275"/>
                  <a:pt x="1982253" y="2223833"/>
                  <a:pt x="2071687" y="2000250"/>
                </a:cubicBezTo>
                <a:cubicBezTo>
                  <a:pt x="2076450" y="1971675"/>
                  <a:pt x="2077651" y="1942272"/>
                  <a:pt x="2085975" y="1914525"/>
                </a:cubicBezTo>
                <a:cubicBezTo>
                  <a:pt x="2092095" y="1894125"/>
                  <a:pt x="2108430" y="1877775"/>
                  <a:pt x="2114550" y="1857375"/>
                </a:cubicBezTo>
                <a:cubicBezTo>
                  <a:pt x="2157021" y="1715802"/>
                  <a:pt x="2091506" y="1821425"/>
                  <a:pt x="2171700" y="1714500"/>
                </a:cubicBezTo>
                <a:cubicBezTo>
                  <a:pt x="2202094" y="1562523"/>
                  <a:pt x="2161526" y="1732787"/>
                  <a:pt x="2243137" y="1528762"/>
                </a:cubicBezTo>
                <a:cubicBezTo>
                  <a:pt x="2252662" y="1504950"/>
                  <a:pt x="2259431" y="1479840"/>
                  <a:pt x="2271712" y="1457325"/>
                </a:cubicBezTo>
                <a:cubicBezTo>
                  <a:pt x="2288157" y="1427176"/>
                  <a:pt x="2318002" y="1404180"/>
                  <a:pt x="2328862" y="1371600"/>
                </a:cubicBezTo>
                <a:cubicBezTo>
                  <a:pt x="2333625" y="1357312"/>
                  <a:pt x="2334796" y="1341268"/>
                  <a:pt x="2343150" y="1328737"/>
                </a:cubicBezTo>
                <a:cubicBezTo>
                  <a:pt x="2354358" y="1311925"/>
                  <a:pt x="2372863" y="1301216"/>
                  <a:pt x="2386012" y="1285875"/>
                </a:cubicBezTo>
                <a:cubicBezTo>
                  <a:pt x="2401509" y="1267795"/>
                  <a:pt x="2412857" y="1246345"/>
                  <a:pt x="2428875" y="1228725"/>
                </a:cubicBezTo>
                <a:cubicBezTo>
                  <a:pt x="2460589" y="1193839"/>
                  <a:pt x="2502735" y="1167940"/>
                  <a:pt x="2528887" y="1128712"/>
                </a:cubicBezTo>
                <a:cubicBezTo>
                  <a:pt x="2538412" y="1114425"/>
                  <a:pt x="2544425" y="1097025"/>
                  <a:pt x="2557462" y="1085850"/>
                </a:cubicBezTo>
                <a:cubicBezTo>
                  <a:pt x="2578547" y="1067777"/>
                  <a:pt x="2605794" y="1058391"/>
                  <a:pt x="2628900" y="1042987"/>
                </a:cubicBezTo>
                <a:cubicBezTo>
                  <a:pt x="2736278" y="971402"/>
                  <a:pt x="2632963" y="1026443"/>
                  <a:pt x="2757487" y="957262"/>
                </a:cubicBezTo>
                <a:cubicBezTo>
                  <a:pt x="2776105" y="946918"/>
                  <a:pt x="2797306" y="941066"/>
                  <a:pt x="2814637" y="928687"/>
                </a:cubicBezTo>
                <a:cubicBezTo>
                  <a:pt x="2831079" y="916943"/>
                  <a:pt x="2841978" y="898760"/>
                  <a:pt x="2857500" y="885825"/>
                </a:cubicBezTo>
                <a:cubicBezTo>
                  <a:pt x="2870691" y="874832"/>
                  <a:pt x="2885004" y="864929"/>
                  <a:pt x="2900362" y="857250"/>
                </a:cubicBezTo>
                <a:cubicBezTo>
                  <a:pt x="2934524" y="840169"/>
                  <a:pt x="2977569" y="826752"/>
                  <a:pt x="3014662" y="814387"/>
                </a:cubicBezTo>
                <a:cubicBezTo>
                  <a:pt x="3105150" y="819150"/>
                  <a:pt x="3195884" y="820471"/>
                  <a:pt x="3286125" y="828675"/>
                </a:cubicBezTo>
                <a:cubicBezTo>
                  <a:pt x="3319467" y="831706"/>
                  <a:pt x="3382207" y="872162"/>
                  <a:pt x="3400425" y="885825"/>
                </a:cubicBezTo>
                <a:cubicBezTo>
                  <a:pt x="3416589" y="897948"/>
                  <a:pt x="3426845" y="916943"/>
                  <a:pt x="3443287" y="928687"/>
                </a:cubicBezTo>
                <a:cubicBezTo>
                  <a:pt x="3460618" y="941067"/>
                  <a:pt x="3481387" y="947737"/>
                  <a:pt x="3500437" y="957262"/>
                </a:cubicBezTo>
                <a:cubicBezTo>
                  <a:pt x="3614738" y="1109662"/>
                  <a:pt x="3467099" y="923924"/>
                  <a:pt x="3600450" y="1057275"/>
                </a:cubicBezTo>
                <a:cubicBezTo>
                  <a:pt x="3612592" y="1069417"/>
                  <a:pt x="3618032" y="1086946"/>
                  <a:pt x="3629025" y="1100137"/>
                </a:cubicBezTo>
                <a:cubicBezTo>
                  <a:pt x="3641960" y="1115659"/>
                  <a:pt x="3658737" y="1127659"/>
                  <a:pt x="3671887" y="1143000"/>
                </a:cubicBezTo>
                <a:cubicBezTo>
                  <a:pt x="3687384" y="1161080"/>
                  <a:pt x="3698598" y="1182652"/>
                  <a:pt x="3714750" y="1200150"/>
                </a:cubicBezTo>
                <a:cubicBezTo>
                  <a:pt x="3755865" y="1244691"/>
                  <a:pt x="3809713" y="1278301"/>
                  <a:pt x="3843337" y="1328737"/>
                </a:cubicBezTo>
                <a:cubicBezTo>
                  <a:pt x="3872035" y="1371785"/>
                  <a:pt x="3878734" y="1377993"/>
                  <a:pt x="3900487" y="1428750"/>
                </a:cubicBezTo>
                <a:cubicBezTo>
                  <a:pt x="3906420" y="1442593"/>
                  <a:pt x="3907461" y="1458447"/>
                  <a:pt x="3914775" y="1471612"/>
                </a:cubicBezTo>
                <a:cubicBezTo>
                  <a:pt x="3931454" y="1501633"/>
                  <a:pt x="3952875" y="1528762"/>
                  <a:pt x="3971925" y="1557337"/>
                </a:cubicBezTo>
                <a:cubicBezTo>
                  <a:pt x="3981450" y="1571625"/>
                  <a:pt x="3989773" y="1586791"/>
                  <a:pt x="4000500" y="1600200"/>
                </a:cubicBezTo>
                <a:cubicBezTo>
                  <a:pt x="4045298" y="1656197"/>
                  <a:pt x="4053730" y="1662508"/>
                  <a:pt x="4086225" y="1714500"/>
                </a:cubicBezTo>
                <a:cubicBezTo>
                  <a:pt x="4100943" y="1738049"/>
                  <a:pt x="4116668" y="1761099"/>
                  <a:pt x="4129087" y="1785937"/>
                </a:cubicBezTo>
                <a:cubicBezTo>
                  <a:pt x="4188237" y="1904238"/>
                  <a:pt x="4090062" y="1748832"/>
                  <a:pt x="4171950" y="1871662"/>
                </a:cubicBezTo>
                <a:cubicBezTo>
                  <a:pt x="4176712" y="1885950"/>
                  <a:pt x="4179926" y="1900851"/>
                  <a:pt x="4186237" y="1914525"/>
                </a:cubicBezTo>
                <a:cubicBezTo>
                  <a:pt x="4208550" y="1962871"/>
                  <a:pt x="4243047" y="2006202"/>
                  <a:pt x="4257675" y="2057400"/>
                </a:cubicBezTo>
                <a:cubicBezTo>
                  <a:pt x="4267200" y="2090737"/>
                  <a:pt x="4276054" y="2124274"/>
                  <a:pt x="4286250" y="2157412"/>
                </a:cubicBezTo>
                <a:cubicBezTo>
                  <a:pt x="4295108" y="2186201"/>
                  <a:pt x="4314825" y="2243137"/>
                  <a:pt x="4314825" y="2243137"/>
                </a:cubicBezTo>
                <a:cubicBezTo>
                  <a:pt x="4319587" y="2276475"/>
                  <a:pt x="4322508" y="2310128"/>
                  <a:pt x="4329112" y="2343150"/>
                </a:cubicBezTo>
                <a:cubicBezTo>
                  <a:pt x="4332066" y="2357918"/>
                  <a:pt x="4339263" y="2371531"/>
                  <a:pt x="4343400" y="2386012"/>
                </a:cubicBezTo>
                <a:cubicBezTo>
                  <a:pt x="4348795" y="2404893"/>
                  <a:pt x="4353836" y="2423907"/>
                  <a:pt x="4357687" y="2443162"/>
                </a:cubicBezTo>
                <a:cubicBezTo>
                  <a:pt x="4363368" y="2471569"/>
                  <a:pt x="4366793" y="2500385"/>
                  <a:pt x="4371975" y="2528887"/>
                </a:cubicBezTo>
                <a:cubicBezTo>
                  <a:pt x="4376319" y="2552780"/>
                  <a:pt x="4383121" y="2576245"/>
                  <a:pt x="4386262" y="2600325"/>
                </a:cubicBezTo>
                <a:cubicBezTo>
                  <a:pt x="4443449" y="3038762"/>
                  <a:pt x="4392121" y="2721212"/>
                  <a:pt x="4429125" y="2943225"/>
                </a:cubicBezTo>
                <a:cubicBezTo>
                  <a:pt x="4438650" y="3076575"/>
                  <a:pt x="4435722" y="3211404"/>
                  <a:pt x="4457700" y="3343275"/>
                </a:cubicBezTo>
                <a:cubicBezTo>
                  <a:pt x="4462462" y="3371850"/>
                  <a:pt x="4465703" y="3400721"/>
                  <a:pt x="4471987" y="3429000"/>
                </a:cubicBezTo>
                <a:cubicBezTo>
                  <a:pt x="4475254" y="3443702"/>
                  <a:pt x="4475626" y="3461213"/>
                  <a:pt x="4486275" y="3471862"/>
                </a:cubicBezTo>
                <a:cubicBezTo>
                  <a:pt x="4576371" y="3561957"/>
                  <a:pt x="4542998" y="3507368"/>
                  <a:pt x="4614862" y="3543300"/>
                </a:cubicBezTo>
                <a:cubicBezTo>
                  <a:pt x="4630221" y="3550979"/>
                  <a:pt x="4575239" y="3552539"/>
                  <a:pt x="4657725" y="3571875"/>
                </a:cubicBezTo>
                <a:cubicBezTo>
                  <a:pt x="4740212" y="3591211"/>
                  <a:pt x="4961481" y="3659314"/>
                  <a:pt x="5109781" y="3659314"/>
                </a:cubicBez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5-Point Star 15"/>
          <p:cNvSpPr/>
          <p:nvPr/>
        </p:nvSpPr>
        <p:spPr>
          <a:xfrm>
            <a:off x="11117850" y="5312611"/>
            <a:ext cx="341450" cy="32012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83770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938"/>
            <a:ext cx="8229600" cy="1143000"/>
          </a:xfrm>
        </p:spPr>
        <p:txBody>
          <a:bodyPr/>
          <a:lstStyle/>
          <a:p>
            <a:r>
              <a:rPr lang="en-US" dirty="0"/>
              <a:t>Response Functions</a:t>
            </a:r>
          </a:p>
        </p:txBody>
      </p:sp>
      <p:sp>
        <p:nvSpPr>
          <p:cNvPr id="11" name="Content Placeholder 7"/>
          <p:cNvSpPr>
            <a:spLocks noGrp="1"/>
          </p:cNvSpPr>
          <p:nvPr>
            <p:ph sz="half" idx="1"/>
          </p:nvPr>
        </p:nvSpPr>
        <p:spPr>
          <a:xfrm>
            <a:off x="372780" y="1413163"/>
            <a:ext cx="4842724" cy="3541221"/>
          </a:xfrm>
        </p:spPr>
        <p:txBody>
          <a:bodyPr>
            <a:normAutofit/>
          </a:bodyPr>
          <a:lstStyle/>
          <a:p>
            <a:r>
              <a:rPr lang="en-US" sz="2000" b="1" dirty="0">
                <a:solidFill>
                  <a:schemeClr val="accent1">
                    <a:lumMod val="60000"/>
                    <a:lumOff val="40000"/>
                  </a:schemeClr>
                </a:solidFill>
              </a:rPr>
              <a:t>The current method however calculates perturbations aimed only at changing the response function at a </a:t>
            </a:r>
            <a:r>
              <a:rPr lang="en-US" sz="2000" b="1" dirty="0" smtClean="0">
                <a:solidFill>
                  <a:schemeClr val="accent1">
                    <a:lumMod val="60000"/>
                    <a:lumOff val="40000"/>
                  </a:schemeClr>
                </a:solidFill>
              </a:rPr>
              <a:t>discrete  </a:t>
            </a:r>
            <a:r>
              <a:rPr lang="en-US" sz="2000" b="1" dirty="0">
                <a:solidFill>
                  <a:schemeClr val="accent1">
                    <a:lumMod val="60000"/>
                    <a:lumOff val="40000"/>
                  </a:schemeClr>
                </a:solidFill>
              </a:rPr>
              <a:t>point in time.</a:t>
            </a:r>
          </a:p>
          <a:p>
            <a:r>
              <a:rPr lang="en-US" sz="2000" b="1" dirty="0" smtClean="0">
                <a:solidFill>
                  <a:schemeClr val="accent1">
                    <a:lumMod val="60000"/>
                    <a:lumOff val="40000"/>
                  </a:schemeClr>
                </a:solidFill>
              </a:rPr>
              <a:t>Can we create perturbations aimed at changing a time-dependent field such as intensification rate?</a:t>
            </a:r>
          </a:p>
          <a:p>
            <a:endParaRPr lang="en-US" sz="2000" b="1" dirty="0">
              <a:solidFill>
                <a:schemeClr val="accent1">
                  <a:lumMod val="60000"/>
                  <a:lumOff val="40000"/>
                </a:schemeClr>
              </a:solidFill>
            </a:endParaRPr>
          </a:p>
        </p:txBody>
      </p:sp>
      <p:sp>
        <p:nvSpPr>
          <p:cNvPr id="3" name="Slide Number Placeholder 2"/>
          <p:cNvSpPr>
            <a:spLocks noGrp="1"/>
          </p:cNvSpPr>
          <p:nvPr>
            <p:ph type="sldNum" sz="quarter" idx="12"/>
          </p:nvPr>
        </p:nvSpPr>
        <p:spPr/>
        <p:txBody>
          <a:bodyPr/>
          <a:lstStyle/>
          <a:p>
            <a:fld id="{678C0985-A7EC-1447-A4B9-CE456A7B6E42}" type="slidenum">
              <a:rPr lang="en-US" smtClean="0"/>
              <a:t>8</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6751" y="1413164"/>
            <a:ext cx="6534304" cy="4900728"/>
          </a:xfrm>
          <a:prstGeom prst="rect">
            <a:avLst/>
          </a:prstGeom>
        </p:spPr>
      </p:pic>
    </p:spTree>
    <p:extLst>
      <p:ext uri="{BB962C8B-B14F-4D97-AF65-F5344CB8AC3E}">
        <p14:creationId xmlns:p14="http://schemas.microsoft.com/office/powerpoint/2010/main" val="8562295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938"/>
            <a:ext cx="8229600" cy="1143000"/>
          </a:xfrm>
        </p:spPr>
        <p:txBody>
          <a:bodyPr/>
          <a:lstStyle/>
          <a:p>
            <a:r>
              <a:rPr lang="en-US" dirty="0" smtClean="0"/>
              <a:t>Response Functions</a:t>
            </a:r>
            <a:endParaRPr lang="en-US" dirty="0"/>
          </a:p>
        </p:txBody>
      </p:sp>
      <p:sp>
        <p:nvSpPr>
          <p:cNvPr id="11" name="Content Placeholder 7"/>
          <p:cNvSpPr>
            <a:spLocks noGrp="1"/>
          </p:cNvSpPr>
          <p:nvPr>
            <p:ph sz="half" idx="1"/>
          </p:nvPr>
        </p:nvSpPr>
        <p:spPr>
          <a:xfrm>
            <a:off x="372780" y="1413163"/>
            <a:ext cx="4842724" cy="3541221"/>
          </a:xfrm>
        </p:spPr>
        <p:txBody>
          <a:bodyPr>
            <a:normAutofit/>
          </a:bodyPr>
          <a:lstStyle/>
          <a:p>
            <a:r>
              <a:rPr lang="en-US" sz="2000" b="1" dirty="0">
                <a:solidFill>
                  <a:schemeClr val="accent1">
                    <a:lumMod val="60000"/>
                    <a:lumOff val="40000"/>
                  </a:schemeClr>
                </a:solidFill>
              </a:rPr>
              <a:t>The current method however calculates perturbations aimed only at changing the response function at a </a:t>
            </a:r>
            <a:r>
              <a:rPr lang="en-US" sz="2000" b="1" dirty="0" smtClean="0">
                <a:solidFill>
                  <a:schemeClr val="accent1">
                    <a:lumMod val="60000"/>
                    <a:lumOff val="40000"/>
                  </a:schemeClr>
                </a:solidFill>
              </a:rPr>
              <a:t>discrete  </a:t>
            </a:r>
            <a:r>
              <a:rPr lang="en-US" sz="2000" b="1" dirty="0">
                <a:solidFill>
                  <a:schemeClr val="accent1">
                    <a:lumMod val="60000"/>
                    <a:lumOff val="40000"/>
                  </a:schemeClr>
                </a:solidFill>
              </a:rPr>
              <a:t>point in time.</a:t>
            </a:r>
          </a:p>
          <a:p>
            <a:r>
              <a:rPr lang="en-US" sz="2000" b="1" dirty="0" smtClean="0">
                <a:solidFill>
                  <a:schemeClr val="accent1">
                    <a:lumMod val="60000"/>
                    <a:lumOff val="40000"/>
                  </a:schemeClr>
                </a:solidFill>
              </a:rPr>
              <a:t>Can we create perturbations aimed at changing a time-dependent field such as intensification rate?</a:t>
            </a:r>
          </a:p>
          <a:p>
            <a:endParaRPr lang="en-US" sz="2000" b="1" dirty="0">
              <a:solidFill>
                <a:schemeClr val="accent1">
                  <a:lumMod val="60000"/>
                  <a:lumOff val="40000"/>
                </a:schemeClr>
              </a:solidFill>
            </a:endParaRPr>
          </a:p>
        </p:txBody>
      </p:sp>
      <p:sp>
        <p:nvSpPr>
          <p:cNvPr id="3" name="Slide Number Placeholder 2"/>
          <p:cNvSpPr>
            <a:spLocks noGrp="1"/>
          </p:cNvSpPr>
          <p:nvPr>
            <p:ph type="sldNum" sz="quarter" idx="12"/>
          </p:nvPr>
        </p:nvSpPr>
        <p:spPr/>
        <p:txBody>
          <a:bodyPr/>
          <a:lstStyle/>
          <a:p>
            <a:fld id="{678C0985-A7EC-1447-A4B9-CE456A7B6E42}" type="slidenum">
              <a:rPr lang="en-US" smtClean="0"/>
              <a:t>9</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6751" y="1413164"/>
            <a:ext cx="6534304" cy="4900728"/>
          </a:xfrm>
          <a:prstGeom prst="rect">
            <a:avLst/>
          </a:prstGeom>
        </p:spPr>
      </p:pic>
      <p:sp>
        <p:nvSpPr>
          <p:cNvPr id="4" name="Freeform 3"/>
          <p:cNvSpPr/>
          <p:nvPr/>
        </p:nvSpPr>
        <p:spPr>
          <a:xfrm>
            <a:off x="6217920" y="2248122"/>
            <a:ext cx="5120640" cy="3338031"/>
          </a:xfrm>
          <a:custGeom>
            <a:avLst/>
            <a:gdLst>
              <a:gd name="connsiteX0" fmla="*/ 0 w 5120640"/>
              <a:gd name="connsiteY0" fmla="*/ 0 h 3325091"/>
              <a:gd name="connsiteX1" fmla="*/ 199505 w 5120640"/>
              <a:gd name="connsiteY1" fmla="*/ 0 h 3325091"/>
              <a:gd name="connsiteX2" fmla="*/ 332509 w 5120640"/>
              <a:gd name="connsiteY2" fmla="*/ 16625 h 3325091"/>
              <a:gd name="connsiteX3" fmla="*/ 382385 w 5120640"/>
              <a:gd name="connsiteY3" fmla="*/ 33251 h 3325091"/>
              <a:gd name="connsiteX4" fmla="*/ 432262 w 5120640"/>
              <a:gd name="connsiteY4" fmla="*/ 83127 h 3325091"/>
              <a:gd name="connsiteX5" fmla="*/ 498764 w 5120640"/>
              <a:gd name="connsiteY5" fmla="*/ 182880 h 3325091"/>
              <a:gd name="connsiteX6" fmla="*/ 548640 w 5120640"/>
              <a:gd name="connsiteY6" fmla="*/ 216131 h 3325091"/>
              <a:gd name="connsiteX7" fmla="*/ 615142 w 5120640"/>
              <a:gd name="connsiteY7" fmla="*/ 365760 h 3325091"/>
              <a:gd name="connsiteX8" fmla="*/ 681644 w 5120640"/>
              <a:gd name="connsiteY8" fmla="*/ 448887 h 3325091"/>
              <a:gd name="connsiteX9" fmla="*/ 714895 w 5120640"/>
              <a:gd name="connsiteY9" fmla="*/ 598516 h 3325091"/>
              <a:gd name="connsiteX10" fmla="*/ 748145 w 5120640"/>
              <a:gd name="connsiteY10" fmla="*/ 698269 h 3325091"/>
              <a:gd name="connsiteX11" fmla="*/ 798022 w 5120640"/>
              <a:gd name="connsiteY11" fmla="*/ 847898 h 3325091"/>
              <a:gd name="connsiteX12" fmla="*/ 814647 w 5120640"/>
              <a:gd name="connsiteY12" fmla="*/ 897774 h 3325091"/>
              <a:gd name="connsiteX13" fmla="*/ 847898 w 5120640"/>
              <a:gd name="connsiteY13" fmla="*/ 1030778 h 3325091"/>
              <a:gd name="connsiteX14" fmla="*/ 864524 w 5120640"/>
              <a:gd name="connsiteY14" fmla="*/ 1130531 h 3325091"/>
              <a:gd name="connsiteX15" fmla="*/ 881149 w 5120640"/>
              <a:gd name="connsiteY15" fmla="*/ 1180407 h 3325091"/>
              <a:gd name="connsiteX16" fmla="*/ 897775 w 5120640"/>
              <a:gd name="connsiteY16" fmla="*/ 1246909 h 3325091"/>
              <a:gd name="connsiteX17" fmla="*/ 914400 w 5120640"/>
              <a:gd name="connsiteY17" fmla="*/ 1330036 h 3325091"/>
              <a:gd name="connsiteX18" fmla="*/ 947651 w 5120640"/>
              <a:gd name="connsiteY18" fmla="*/ 1429789 h 3325091"/>
              <a:gd name="connsiteX19" fmla="*/ 1097280 w 5120640"/>
              <a:gd name="connsiteY19" fmla="*/ 1579418 h 3325091"/>
              <a:gd name="connsiteX20" fmla="*/ 1147156 w 5120640"/>
              <a:gd name="connsiteY20" fmla="*/ 1629294 h 3325091"/>
              <a:gd name="connsiteX21" fmla="*/ 1180407 w 5120640"/>
              <a:gd name="connsiteY21" fmla="*/ 1679171 h 3325091"/>
              <a:gd name="connsiteX22" fmla="*/ 1197033 w 5120640"/>
              <a:gd name="connsiteY22" fmla="*/ 1729047 h 3325091"/>
              <a:gd name="connsiteX23" fmla="*/ 1296785 w 5120640"/>
              <a:gd name="connsiteY23" fmla="*/ 1762298 h 3325091"/>
              <a:gd name="connsiteX24" fmla="*/ 1346662 w 5120640"/>
              <a:gd name="connsiteY24" fmla="*/ 1795549 h 3325091"/>
              <a:gd name="connsiteX25" fmla="*/ 1512916 w 5120640"/>
              <a:gd name="connsiteY25" fmla="*/ 1828800 h 3325091"/>
              <a:gd name="connsiteX26" fmla="*/ 1562793 w 5120640"/>
              <a:gd name="connsiteY26" fmla="*/ 1845425 h 3325091"/>
              <a:gd name="connsiteX27" fmla="*/ 1612669 w 5120640"/>
              <a:gd name="connsiteY27" fmla="*/ 1878676 h 3325091"/>
              <a:gd name="connsiteX28" fmla="*/ 1812175 w 5120640"/>
              <a:gd name="connsiteY28" fmla="*/ 1928553 h 3325091"/>
              <a:gd name="connsiteX29" fmla="*/ 1895302 w 5120640"/>
              <a:gd name="connsiteY29" fmla="*/ 1961803 h 3325091"/>
              <a:gd name="connsiteX30" fmla="*/ 1961804 w 5120640"/>
              <a:gd name="connsiteY30" fmla="*/ 1995054 h 3325091"/>
              <a:gd name="connsiteX31" fmla="*/ 2011680 w 5120640"/>
              <a:gd name="connsiteY31" fmla="*/ 2011680 h 3325091"/>
              <a:gd name="connsiteX32" fmla="*/ 2161309 w 5120640"/>
              <a:gd name="connsiteY32" fmla="*/ 2094807 h 3325091"/>
              <a:gd name="connsiteX33" fmla="*/ 2177935 w 5120640"/>
              <a:gd name="connsiteY33" fmla="*/ 2144683 h 3325091"/>
              <a:gd name="connsiteX34" fmla="*/ 2310938 w 5120640"/>
              <a:gd name="connsiteY34" fmla="*/ 2227811 h 3325091"/>
              <a:gd name="connsiteX35" fmla="*/ 2410691 w 5120640"/>
              <a:gd name="connsiteY35" fmla="*/ 2327563 h 3325091"/>
              <a:gd name="connsiteX36" fmla="*/ 2527069 w 5120640"/>
              <a:gd name="connsiteY36" fmla="*/ 2443942 h 3325091"/>
              <a:gd name="connsiteX37" fmla="*/ 2576945 w 5120640"/>
              <a:gd name="connsiteY37" fmla="*/ 2493818 h 3325091"/>
              <a:gd name="connsiteX38" fmla="*/ 2693324 w 5120640"/>
              <a:gd name="connsiteY38" fmla="*/ 2576945 h 3325091"/>
              <a:gd name="connsiteX39" fmla="*/ 2776451 w 5120640"/>
              <a:gd name="connsiteY39" fmla="*/ 2610196 h 3325091"/>
              <a:gd name="connsiteX40" fmla="*/ 2826327 w 5120640"/>
              <a:gd name="connsiteY40" fmla="*/ 2643447 h 3325091"/>
              <a:gd name="connsiteX41" fmla="*/ 2959331 w 5120640"/>
              <a:gd name="connsiteY41" fmla="*/ 2693323 h 3325091"/>
              <a:gd name="connsiteX42" fmla="*/ 3075709 w 5120640"/>
              <a:gd name="connsiteY42" fmla="*/ 2726574 h 3325091"/>
              <a:gd name="connsiteX43" fmla="*/ 3358342 w 5120640"/>
              <a:gd name="connsiteY43" fmla="*/ 2743200 h 3325091"/>
              <a:gd name="connsiteX44" fmla="*/ 3474720 w 5120640"/>
              <a:gd name="connsiteY44" fmla="*/ 2826327 h 3325091"/>
              <a:gd name="connsiteX45" fmla="*/ 3524596 w 5120640"/>
              <a:gd name="connsiteY45" fmla="*/ 2859578 h 3325091"/>
              <a:gd name="connsiteX46" fmla="*/ 3607724 w 5120640"/>
              <a:gd name="connsiteY46" fmla="*/ 2926080 h 3325091"/>
              <a:gd name="connsiteX47" fmla="*/ 3707476 w 5120640"/>
              <a:gd name="connsiteY47" fmla="*/ 2992582 h 3325091"/>
              <a:gd name="connsiteX48" fmla="*/ 3807229 w 5120640"/>
              <a:gd name="connsiteY48" fmla="*/ 3059083 h 3325091"/>
              <a:gd name="connsiteX49" fmla="*/ 3857105 w 5120640"/>
              <a:gd name="connsiteY49" fmla="*/ 3075709 h 3325091"/>
              <a:gd name="connsiteX50" fmla="*/ 3906982 w 5120640"/>
              <a:gd name="connsiteY50" fmla="*/ 3108960 h 3325091"/>
              <a:gd name="connsiteX51" fmla="*/ 4039985 w 5120640"/>
              <a:gd name="connsiteY51" fmla="*/ 3175462 h 3325091"/>
              <a:gd name="connsiteX52" fmla="*/ 4089862 w 5120640"/>
              <a:gd name="connsiteY52" fmla="*/ 3208713 h 3325091"/>
              <a:gd name="connsiteX53" fmla="*/ 4172989 w 5120640"/>
              <a:gd name="connsiteY53" fmla="*/ 3225338 h 3325091"/>
              <a:gd name="connsiteX54" fmla="*/ 4289367 w 5120640"/>
              <a:gd name="connsiteY54" fmla="*/ 3291840 h 3325091"/>
              <a:gd name="connsiteX55" fmla="*/ 4488873 w 5120640"/>
              <a:gd name="connsiteY55" fmla="*/ 3325091 h 3325091"/>
              <a:gd name="connsiteX56" fmla="*/ 4754880 w 5120640"/>
              <a:gd name="connsiteY56" fmla="*/ 3308465 h 3325091"/>
              <a:gd name="connsiteX57" fmla="*/ 4804756 w 5120640"/>
              <a:gd name="connsiteY57" fmla="*/ 3275214 h 3325091"/>
              <a:gd name="connsiteX58" fmla="*/ 4854633 w 5120640"/>
              <a:gd name="connsiteY58" fmla="*/ 3258589 h 3325091"/>
              <a:gd name="connsiteX59" fmla="*/ 4937760 w 5120640"/>
              <a:gd name="connsiteY59" fmla="*/ 3175462 h 3325091"/>
              <a:gd name="connsiteX60" fmla="*/ 4987636 w 5120640"/>
              <a:gd name="connsiteY60" fmla="*/ 3158836 h 3325091"/>
              <a:gd name="connsiteX61" fmla="*/ 5120640 w 5120640"/>
              <a:gd name="connsiteY61" fmla="*/ 3059083 h 3325091"/>
              <a:gd name="connsiteX0" fmla="*/ 0 w 5120640"/>
              <a:gd name="connsiteY0" fmla="*/ 1240 h 3326331"/>
              <a:gd name="connsiteX1" fmla="*/ 199505 w 5120640"/>
              <a:gd name="connsiteY1" fmla="*/ 1240 h 3326331"/>
              <a:gd name="connsiteX2" fmla="*/ 315256 w 5120640"/>
              <a:gd name="connsiteY2" fmla="*/ 56684 h 3326331"/>
              <a:gd name="connsiteX3" fmla="*/ 382385 w 5120640"/>
              <a:gd name="connsiteY3" fmla="*/ 34491 h 3326331"/>
              <a:gd name="connsiteX4" fmla="*/ 432262 w 5120640"/>
              <a:gd name="connsiteY4" fmla="*/ 84367 h 3326331"/>
              <a:gd name="connsiteX5" fmla="*/ 498764 w 5120640"/>
              <a:gd name="connsiteY5" fmla="*/ 184120 h 3326331"/>
              <a:gd name="connsiteX6" fmla="*/ 548640 w 5120640"/>
              <a:gd name="connsiteY6" fmla="*/ 217371 h 3326331"/>
              <a:gd name="connsiteX7" fmla="*/ 615142 w 5120640"/>
              <a:gd name="connsiteY7" fmla="*/ 367000 h 3326331"/>
              <a:gd name="connsiteX8" fmla="*/ 681644 w 5120640"/>
              <a:gd name="connsiteY8" fmla="*/ 450127 h 3326331"/>
              <a:gd name="connsiteX9" fmla="*/ 714895 w 5120640"/>
              <a:gd name="connsiteY9" fmla="*/ 599756 h 3326331"/>
              <a:gd name="connsiteX10" fmla="*/ 748145 w 5120640"/>
              <a:gd name="connsiteY10" fmla="*/ 699509 h 3326331"/>
              <a:gd name="connsiteX11" fmla="*/ 798022 w 5120640"/>
              <a:gd name="connsiteY11" fmla="*/ 849138 h 3326331"/>
              <a:gd name="connsiteX12" fmla="*/ 814647 w 5120640"/>
              <a:gd name="connsiteY12" fmla="*/ 899014 h 3326331"/>
              <a:gd name="connsiteX13" fmla="*/ 847898 w 5120640"/>
              <a:gd name="connsiteY13" fmla="*/ 1032018 h 3326331"/>
              <a:gd name="connsiteX14" fmla="*/ 864524 w 5120640"/>
              <a:gd name="connsiteY14" fmla="*/ 1131771 h 3326331"/>
              <a:gd name="connsiteX15" fmla="*/ 881149 w 5120640"/>
              <a:gd name="connsiteY15" fmla="*/ 1181647 h 3326331"/>
              <a:gd name="connsiteX16" fmla="*/ 897775 w 5120640"/>
              <a:gd name="connsiteY16" fmla="*/ 1248149 h 3326331"/>
              <a:gd name="connsiteX17" fmla="*/ 914400 w 5120640"/>
              <a:gd name="connsiteY17" fmla="*/ 1331276 h 3326331"/>
              <a:gd name="connsiteX18" fmla="*/ 947651 w 5120640"/>
              <a:gd name="connsiteY18" fmla="*/ 1431029 h 3326331"/>
              <a:gd name="connsiteX19" fmla="*/ 1097280 w 5120640"/>
              <a:gd name="connsiteY19" fmla="*/ 1580658 h 3326331"/>
              <a:gd name="connsiteX20" fmla="*/ 1147156 w 5120640"/>
              <a:gd name="connsiteY20" fmla="*/ 1630534 h 3326331"/>
              <a:gd name="connsiteX21" fmla="*/ 1180407 w 5120640"/>
              <a:gd name="connsiteY21" fmla="*/ 1680411 h 3326331"/>
              <a:gd name="connsiteX22" fmla="*/ 1197033 w 5120640"/>
              <a:gd name="connsiteY22" fmla="*/ 1730287 h 3326331"/>
              <a:gd name="connsiteX23" fmla="*/ 1296785 w 5120640"/>
              <a:gd name="connsiteY23" fmla="*/ 1763538 h 3326331"/>
              <a:gd name="connsiteX24" fmla="*/ 1346662 w 5120640"/>
              <a:gd name="connsiteY24" fmla="*/ 1796789 h 3326331"/>
              <a:gd name="connsiteX25" fmla="*/ 1512916 w 5120640"/>
              <a:gd name="connsiteY25" fmla="*/ 1830040 h 3326331"/>
              <a:gd name="connsiteX26" fmla="*/ 1562793 w 5120640"/>
              <a:gd name="connsiteY26" fmla="*/ 1846665 h 3326331"/>
              <a:gd name="connsiteX27" fmla="*/ 1612669 w 5120640"/>
              <a:gd name="connsiteY27" fmla="*/ 1879916 h 3326331"/>
              <a:gd name="connsiteX28" fmla="*/ 1812175 w 5120640"/>
              <a:gd name="connsiteY28" fmla="*/ 1929793 h 3326331"/>
              <a:gd name="connsiteX29" fmla="*/ 1895302 w 5120640"/>
              <a:gd name="connsiteY29" fmla="*/ 1963043 h 3326331"/>
              <a:gd name="connsiteX30" fmla="*/ 1961804 w 5120640"/>
              <a:gd name="connsiteY30" fmla="*/ 1996294 h 3326331"/>
              <a:gd name="connsiteX31" fmla="*/ 2011680 w 5120640"/>
              <a:gd name="connsiteY31" fmla="*/ 2012920 h 3326331"/>
              <a:gd name="connsiteX32" fmla="*/ 2161309 w 5120640"/>
              <a:gd name="connsiteY32" fmla="*/ 2096047 h 3326331"/>
              <a:gd name="connsiteX33" fmla="*/ 2177935 w 5120640"/>
              <a:gd name="connsiteY33" fmla="*/ 2145923 h 3326331"/>
              <a:gd name="connsiteX34" fmla="*/ 2310938 w 5120640"/>
              <a:gd name="connsiteY34" fmla="*/ 2229051 h 3326331"/>
              <a:gd name="connsiteX35" fmla="*/ 2410691 w 5120640"/>
              <a:gd name="connsiteY35" fmla="*/ 2328803 h 3326331"/>
              <a:gd name="connsiteX36" fmla="*/ 2527069 w 5120640"/>
              <a:gd name="connsiteY36" fmla="*/ 2445182 h 3326331"/>
              <a:gd name="connsiteX37" fmla="*/ 2576945 w 5120640"/>
              <a:gd name="connsiteY37" fmla="*/ 2495058 h 3326331"/>
              <a:gd name="connsiteX38" fmla="*/ 2693324 w 5120640"/>
              <a:gd name="connsiteY38" fmla="*/ 2578185 h 3326331"/>
              <a:gd name="connsiteX39" fmla="*/ 2776451 w 5120640"/>
              <a:gd name="connsiteY39" fmla="*/ 2611436 h 3326331"/>
              <a:gd name="connsiteX40" fmla="*/ 2826327 w 5120640"/>
              <a:gd name="connsiteY40" fmla="*/ 2644687 h 3326331"/>
              <a:gd name="connsiteX41" fmla="*/ 2959331 w 5120640"/>
              <a:gd name="connsiteY41" fmla="*/ 2694563 h 3326331"/>
              <a:gd name="connsiteX42" fmla="*/ 3075709 w 5120640"/>
              <a:gd name="connsiteY42" fmla="*/ 2727814 h 3326331"/>
              <a:gd name="connsiteX43" fmla="*/ 3358342 w 5120640"/>
              <a:gd name="connsiteY43" fmla="*/ 2744440 h 3326331"/>
              <a:gd name="connsiteX44" fmla="*/ 3474720 w 5120640"/>
              <a:gd name="connsiteY44" fmla="*/ 2827567 h 3326331"/>
              <a:gd name="connsiteX45" fmla="*/ 3524596 w 5120640"/>
              <a:gd name="connsiteY45" fmla="*/ 2860818 h 3326331"/>
              <a:gd name="connsiteX46" fmla="*/ 3607724 w 5120640"/>
              <a:gd name="connsiteY46" fmla="*/ 2927320 h 3326331"/>
              <a:gd name="connsiteX47" fmla="*/ 3707476 w 5120640"/>
              <a:gd name="connsiteY47" fmla="*/ 2993822 h 3326331"/>
              <a:gd name="connsiteX48" fmla="*/ 3807229 w 5120640"/>
              <a:gd name="connsiteY48" fmla="*/ 3060323 h 3326331"/>
              <a:gd name="connsiteX49" fmla="*/ 3857105 w 5120640"/>
              <a:gd name="connsiteY49" fmla="*/ 3076949 h 3326331"/>
              <a:gd name="connsiteX50" fmla="*/ 3906982 w 5120640"/>
              <a:gd name="connsiteY50" fmla="*/ 3110200 h 3326331"/>
              <a:gd name="connsiteX51" fmla="*/ 4039985 w 5120640"/>
              <a:gd name="connsiteY51" fmla="*/ 3176702 h 3326331"/>
              <a:gd name="connsiteX52" fmla="*/ 4089862 w 5120640"/>
              <a:gd name="connsiteY52" fmla="*/ 3209953 h 3326331"/>
              <a:gd name="connsiteX53" fmla="*/ 4172989 w 5120640"/>
              <a:gd name="connsiteY53" fmla="*/ 3226578 h 3326331"/>
              <a:gd name="connsiteX54" fmla="*/ 4289367 w 5120640"/>
              <a:gd name="connsiteY54" fmla="*/ 3293080 h 3326331"/>
              <a:gd name="connsiteX55" fmla="*/ 4488873 w 5120640"/>
              <a:gd name="connsiteY55" fmla="*/ 3326331 h 3326331"/>
              <a:gd name="connsiteX56" fmla="*/ 4754880 w 5120640"/>
              <a:gd name="connsiteY56" fmla="*/ 3309705 h 3326331"/>
              <a:gd name="connsiteX57" fmla="*/ 4804756 w 5120640"/>
              <a:gd name="connsiteY57" fmla="*/ 3276454 h 3326331"/>
              <a:gd name="connsiteX58" fmla="*/ 4854633 w 5120640"/>
              <a:gd name="connsiteY58" fmla="*/ 3259829 h 3326331"/>
              <a:gd name="connsiteX59" fmla="*/ 4937760 w 5120640"/>
              <a:gd name="connsiteY59" fmla="*/ 3176702 h 3326331"/>
              <a:gd name="connsiteX60" fmla="*/ 4987636 w 5120640"/>
              <a:gd name="connsiteY60" fmla="*/ 3160076 h 3326331"/>
              <a:gd name="connsiteX61" fmla="*/ 5120640 w 5120640"/>
              <a:gd name="connsiteY61" fmla="*/ 3060323 h 3326331"/>
              <a:gd name="connsiteX0" fmla="*/ 0 w 5120640"/>
              <a:gd name="connsiteY0" fmla="*/ 1240 h 3326331"/>
              <a:gd name="connsiteX1" fmla="*/ 199505 w 5120640"/>
              <a:gd name="connsiteY1" fmla="*/ 1240 h 3326331"/>
              <a:gd name="connsiteX2" fmla="*/ 315256 w 5120640"/>
              <a:gd name="connsiteY2" fmla="*/ 56684 h 3326331"/>
              <a:gd name="connsiteX3" fmla="*/ 386698 w 5120640"/>
              <a:gd name="connsiteY3" fmla="*/ 86250 h 3326331"/>
              <a:gd name="connsiteX4" fmla="*/ 432262 w 5120640"/>
              <a:gd name="connsiteY4" fmla="*/ 84367 h 3326331"/>
              <a:gd name="connsiteX5" fmla="*/ 498764 w 5120640"/>
              <a:gd name="connsiteY5" fmla="*/ 184120 h 3326331"/>
              <a:gd name="connsiteX6" fmla="*/ 548640 w 5120640"/>
              <a:gd name="connsiteY6" fmla="*/ 217371 h 3326331"/>
              <a:gd name="connsiteX7" fmla="*/ 615142 w 5120640"/>
              <a:gd name="connsiteY7" fmla="*/ 367000 h 3326331"/>
              <a:gd name="connsiteX8" fmla="*/ 681644 w 5120640"/>
              <a:gd name="connsiteY8" fmla="*/ 450127 h 3326331"/>
              <a:gd name="connsiteX9" fmla="*/ 714895 w 5120640"/>
              <a:gd name="connsiteY9" fmla="*/ 599756 h 3326331"/>
              <a:gd name="connsiteX10" fmla="*/ 748145 w 5120640"/>
              <a:gd name="connsiteY10" fmla="*/ 699509 h 3326331"/>
              <a:gd name="connsiteX11" fmla="*/ 798022 w 5120640"/>
              <a:gd name="connsiteY11" fmla="*/ 849138 h 3326331"/>
              <a:gd name="connsiteX12" fmla="*/ 814647 w 5120640"/>
              <a:gd name="connsiteY12" fmla="*/ 899014 h 3326331"/>
              <a:gd name="connsiteX13" fmla="*/ 847898 w 5120640"/>
              <a:gd name="connsiteY13" fmla="*/ 1032018 h 3326331"/>
              <a:gd name="connsiteX14" fmla="*/ 864524 w 5120640"/>
              <a:gd name="connsiteY14" fmla="*/ 1131771 h 3326331"/>
              <a:gd name="connsiteX15" fmla="*/ 881149 w 5120640"/>
              <a:gd name="connsiteY15" fmla="*/ 1181647 h 3326331"/>
              <a:gd name="connsiteX16" fmla="*/ 897775 w 5120640"/>
              <a:gd name="connsiteY16" fmla="*/ 1248149 h 3326331"/>
              <a:gd name="connsiteX17" fmla="*/ 914400 w 5120640"/>
              <a:gd name="connsiteY17" fmla="*/ 1331276 h 3326331"/>
              <a:gd name="connsiteX18" fmla="*/ 947651 w 5120640"/>
              <a:gd name="connsiteY18" fmla="*/ 1431029 h 3326331"/>
              <a:gd name="connsiteX19" fmla="*/ 1097280 w 5120640"/>
              <a:gd name="connsiteY19" fmla="*/ 1580658 h 3326331"/>
              <a:gd name="connsiteX20" fmla="*/ 1147156 w 5120640"/>
              <a:gd name="connsiteY20" fmla="*/ 1630534 h 3326331"/>
              <a:gd name="connsiteX21" fmla="*/ 1180407 w 5120640"/>
              <a:gd name="connsiteY21" fmla="*/ 1680411 h 3326331"/>
              <a:gd name="connsiteX22" fmla="*/ 1197033 w 5120640"/>
              <a:gd name="connsiteY22" fmla="*/ 1730287 h 3326331"/>
              <a:gd name="connsiteX23" fmla="*/ 1296785 w 5120640"/>
              <a:gd name="connsiteY23" fmla="*/ 1763538 h 3326331"/>
              <a:gd name="connsiteX24" fmla="*/ 1346662 w 5120640"/>
              <a:gd name="connsiteY24" fmla="*/ 1796789 h 3326331"/>
              <a:gd name="connsiteX25" fmla="*/ 1512916 w 5120640"/>
              <a:gd name="connsiteY25" fmla="*/ 1830040 h 3326331"/>
              <a:gd name="connsiteX26" fmla="*/ 1562793 w 5120640"/>
              <a:gd name="connsiteY26" fmla="*/ 1846665 h 3326331"/>
              <a:gd name="connsiteX27" fmla="*/ 1612669 w 5120640"/>
              <a:gd name="connsiteY27" fmla="*/ 1879916 h 3326331"/>
              <a:gd name="connsiteX28" fmla="*/ 1812175 w 5120640"/>
              <a:gd name="connsiteY28" fmla="*/ 1929793 h 3326331"/>
              <a:gd name="connsiteX29" fmla="*/ 1895302 w 5120640"/>
              <a:gd name="connsiteY29" fmla="*/ 1963043 h 3326331"/>
              <a:gd name="connsiteX30" fmla="*/ 1961804 w 5120640"/>
              <a:gd name="connsiteY30" fmla="*/ 1996294 h 3326331"/>
              <a:gd name="connsiteX31" fmla="*/ 2011680 w 5120640"/>
              <a:gd name="connsiteY31" fmla="*/ 2012920 h 3326331"/>
              <a:gd name="connsiteX32" fmla="*/ 2161309 w 5120640"/>
              <a:gd name="connsiteY32" fmla="*/ 2096047 h 3326331"/>
              <a:gd name="connsiteX33" fmla="*/ 2177935 w 5120640"/>
              <a:gd name="connsiteY33" fmla="*/ 2145923 h 3326331"/>
              <a:gd name="connsiteX34" fmla="*/ 2310938 w 5120640"/>
              <a:gd name="connsiteY34" fmla="*/ 2229051 h 3326331"/>
              <a:gd name="connsiteX35" fmla="*/ 2410691 w 5120640"/>
              <a:gd name="connsiteY35" fmla="*/ 2328803 h 3326331"/>
              <a:gd name="connsiteX36" fmla="*/ 2527069 w 5120640"/>
              <a:gd name="connsiteY36" fmla="*/ 2445182 h 3326331"/>
              <a:gd name="connsiteX37" fmla="*/ 2576945 w 5120640"/>
              <a:gd name="connsiteY37" fmla="*/ 2495058 h 3326331"/>
              <a:gd name="connsiteX38" fmla="*/ 2693324 w 5120640"/>
              <a:gd name="connsiteY38" fmla="*/ 2578185 h 3326331"/>
              <a:gd name="connsiteX39" fmla="*/ 2776451 w 5120640"/>
              <a:gd name="connsiteY39" fmla="*/ 2611436 h 3326331"/>
              <a:gd name="connsiteX40" fmla="*/ 2826327 w 5120640"/>
              <a:gd name="connsiteY40" fmla="*/ 2644687 h 3326331"/>
              <a:gd name="connsiteX41" fmla="*/ 2959331 w 5120640"/>
              <a:gd name="connsiteY41" fmla="*/ 2694563 h 3326331"/>
              <a:gd name="connsiteX42" fmla="*/ 3075709 w 5120640"/>
              <a:gd name="connsiteY42" fmla="*/ 2727814 h 3326331"/>
              <a:gd name="connsiteX43" fmla="*/ 3358342 w 5120640"/>
              <a:gd name="connsiteY43" fmla="*/ 2744440 h 3326331"/>
              <a:gd name="connsiteX44" fmla="*/ 3474720 w 5120640"/>
              <a:gd name="connsiteY44" fmla="*/ 2827567 h 3326331"/>
              <a:gd name="connsiteX45" fmla="*/ 3524596 w 5120640"/>
              <a:gd name="connsiteY45" fmla="*/ 2860818 h 3326331"/>
              <a:gd name="connsiteX46" fmla="*/ 3607724 w 5120640"/>
              <a:gd name="connsiteY46" fmla="*/ 2927320 h 3326331"/>
              <a:gd name="connsiteX47" fmla="*/ 3707476 w 5120640"/>
              <a:gd name="connsiteY47" fmla="*/ 2993822 h 3326331"/>
              <a:gd name="connsiteX48" fmla="*/ 3807229 w 5120640"/>
              <a:gd name="connsiteY48" fmla="*/ 3060323 h 3326331"/>
              <a:gd name="connsiteX49" fmla="*/ 3857105 w 5120640"/>
              <a:gd name="connsiteY49" fmla="*/ 3076949 h 3326331"/>
              <a:gd name="connsiteX50" fmla="*/ 3906982 w 5120640"/>
              <a:gd name="connsiteY50" fmla="*/ 3110200 h 3326331"/>
              <a:gd name="connsiteX51" fmla="*/ 4039985 w 5120640"/>
              <a:gd name="connsiteY51" fmla="*/ 3176702 h 3326331"/>
              <a:gd name="connsiteX52" fmla="*/ 4089862 w 5120640"/>
              <a:gd name="connsiteY52" fmla="*/ 3209953 h 3326331"/>
              <a:gd name="connsiteX53" fmla="*/ 4172989 w 5120640"/>
              <a:gd name="connsiteY53" fmla="*/ 3226578 h 3326331"/>
              <a:gd name="connsiteX54" fmla="*/ 4289367 w 5120640"/>
              <a:gd name="connsiteY54" fmla="*/ 3293080 h 3326331"/>
              <a:gd name="connsiteX55" fmla="*/ 4488873 w 5120640"/>
              <a:gd name="connsiteY55" fmla="*/ 3326331 h 3326331"/>
              <a:gd name="connsiteX56" fmla="*/ 4754880 w 5120640"/>
              <a:gd name="connsiteY56" fmla="*/ 3309705 h 3326331"/>
              <a:gd name="connsiteX57" fmla="*/ 4804756 w 5120640"/>
              <a:gd name="connsiteY57" fmla="*/ 3276454 h 3326331"/>
              <a:gd name="connsiteX58" fmla="*/ 4854633 w 5120640"/>
              <a:gd name="connsiteY58" fmla="*/ 3259829 h 3326331"/>
              <a:gd name="connsiteX59" fmla="*/ 4937760 w 5120640"/>
              <a:gd name="connsiteY59" fmla="*/ 3176702 h 3326331"/>
              <a:gd name="connsiteX60" fmla="*/ 4987636 w 5120640"/>
              <a:gd name="connsiteY60" fmla="*/ 3160076 h 3326331"/>
              <a:gd name="connsiteX61" fmla="*/ 5120640 w 5120640"/>
              <a:gd name="connsiteY61" fmla="*/ 3060323 h 3326331"/>
              <a:gd name="connsiteX0" fmla="*/ 0 w 5120640"/>
              <a:gd name="connsiteY0" fmla="*/ 1240 h 3326331"/>
              <a:gd name="connsiteX1" fmla="*/ 199505 w 5120640"/>
              <a:gd name="connsiteY1" fmla="*/ 1240 h 3326331"/>
              <a:gd name="connsiteX2" fmla="*/ 315256 w 5120640"/>
              <a:gd name="connsiteY2" fmla="*/ 56684 h 3326331"/>
              <a:gd name="connsiteX3" fmla="*/ 386698 w 5120640"/>
              <a:gd name="connsiteY3" fmla="*/ 86250 h 3326331"/>
              <a:gd name="connsiteX4" fmla="*/ 462454 w 5120640"/>
              <a:gd name="connsiteY4" fmla="*/ 140439 h 3326331"/>
              <a:gd name="connsiteX5" fmla="*/ 498764 w 5120640"/>
              <a:gd name="connsiteY5" fmla="*/ 184120 h 3326331"/>
              <a:gd name="connsiteX6" fmla="*/ 548640 w 5120640"/>
              <a:gd name="connsiteY6" fmla="*/ 217371 h 3326331"/>
              <a:gd name="connsiteX7" fmla="*/ 615142 w 5120640"/>
              <a:gd name="connsiteY7" fmla="*/ 367000 h 3326331"/>
              <a:gd name="connsiteX8" fmla="*/ 681644 w 5120640"/>
              <a:gd name="connsiteY8" fmla="*/ 450127 h 3326331"/>
              <a:gd name="connsiteX9" fmla="*/ 714895 w 5120640"/>
              <a:gd name="connsiteY9" fmla="*/ 599756 h 3326331"/>
              <a:gd name="connsiteX10" fmla="*/ 748145 w 5120640"/>
              <a:gd name="connsiteY10" fmla="*/ 699509 h 3326331"/>
              <a:gd name="connsiteX11" fmla="*/ 798022 w 5120640"/>
              <a:gd name="connsiteY11" fmla="*/ 849138 h 3326331"/>
              <a:gd name="connsiteX12" fmla="*/ 814647 w 5120640"/>
              <a:gd name="connsiteY12" fmla="*/ 899014 h 3326331"/>
              <a:gd name="connsiteX13" fmla="*/ 847898 w 5120640"/>
              <a:gd name="connsiteY13" fmla="*/ 1032018 h 3326331"/>
              <a:gd name="connsiteX14" fmla="*/ 864524 w 5120640"/>
              <a:gd name="connsiteY14" fmla="*/ 1131771 h 3326331"/>
              <a:gd name="connsiteX15" fmla="*/ 881149 w 5120640"/>
              <a:gd name="connsiteY15" fmla="*/ 1181647 h 3326331"/>
              <a:gd name="connsiteX16" fmla="*/ 897775 w 5120640"/>
              <a:gd name="connsiteY16" fmla="*/ 1248149 h 3326331"/>
              <a:gd name="connsiteX17" fmla="*/ 914400 w 5120640"/>
              <a:gd name="connsiteY17" fmla="*/ 1331276 h 3326331"/>
              <a:gd name="connsiteX18" fmla="*/ 947651 w 5120640"/>
              <a:gd name="connsiteY18" fmla="*/ 1431029 h 3326331"/>
              <a:gd name="connsiteX19" fmla="*/ 1097280 w 5120640"/>
              <a:gd name="connsiteY19" fmla="*/ 1580658 h 3326331"/>
              <a:gd name="connsiteX20" fmla="*/ 1147156 w 5120640"/>
              <a:gd name="connsiteY20" fmla="*/ 1630534 h 3326331"/>
              <a:gd name="connsiteX21" fmla="*/ 1180407 w 5120640"/>
              <a:gd name="connsiteY21" fmla="*/ 1680411 h 3326331"/>
              <a:gd name="connsiteX22" fmla="*/ 1197033 w 5120640"/>
              <a:gd name="connsiteY22" fmla="*/ 1730287 h 3326331"/>
              <a:gd name="connsiteX23" fmla="*/ 1296785 w 5120640"/>
              <a:gd name="connsiteY23" fmla="*/ 1763538 h 3326331"/>
              <a:gd name="connsiteX24" fmla="*/ 1346662 w 5120640"/>
              <a:gd name="connsiteY24" fmla="*/ 1796789 h 3326331"/>
              <a:gd name="connsiteX25" fmla="*/ 1512916 w 5120640"/>
              <a:gd name="connsiteY25" fmla="*/ 1830040 h 3326331"/>
              <a:gd name="connsiteX26" fmla="*/ 1562793 w 5120640"/>
              <a:gd name="connsiteY26" fmla="*/ 1846665 h 3326331"/>
              <a:gd name="connsiteX27" fmla="*/ 1612669 w 5120640"/>
              <a:gd name="connsiteY27" fmla="*/ 1879916 h 3326331"/>
              <a:gd name="connsiteX28" fmla="*/ 1812175 w 5120640"/>
              <a:gd name="connsiteY28" fmla="*/ 1929793 h 3326331"/>
              <a:gd name="connsiteX29" fmla="*/ 1895302 w 5120640"/>
              <a:gd name="connsiteY29" fmla="*/ 1963043 h 3326331"/>
              <a:gd name="connsiteX30" fmla="*/ 1961804 w 5120640"/>
              <a:gd name="connsiteY30" fmla="*/ 1996294 h 3326331"/>
              <a:gd name="connsiteX31" fmla="*/ 2011680 w 5120640"/>
              <a:gd name="connsiteY31" fmla="*/ 2012920 h 3326331"/>
              <a:gd name="connsiteX32" fmla="*/ 2161309 w 5120640"/>
              <a:gd name="connsiteY32" fmla="*/ 2096047 h 3326331"/>
              <a:gd name="connsiteX33" fmla="*/ 2177935 w 5120640"/>
              <a:gd name="connsiteY33" fmla="*/ 2145923 h 3326331"/>
              <a:gd name="connsiteX34" fmla="*/ 2310938 w 5120640"/>
              <a:gd name="connsiteY34" fmla="*/ 2229051 h 3326331"/>
              <a:gd name="connsiteX35" fmla="*/ 2410691 w 5120640"/>
              <a:gd name="connsiteY35" fmla="*/ 2328803 h 3326331"/>
              <a:gd name="connsiteX36" fmla="*/ 2527069 w 5120640"/>
              <a:gd name="connsiteY36" fmla="*/ 2445182 h 3326331"/>
              <a:gd name="connsiteX37" fmla="*/ 2576945 w 5120640"/>
              <a:gd name="connsiteY37" fmla="*/ 2495058 h 3326331"/>
              <a:gd name="connsiteX38" fmla="*/ 2693324 w 5120640"/>
              <a:gd name="connsiteY38" fmla="*/ 2578185 h 3326331"/>
              <a:gd name="connsiteX39" fmla="*/ 2776451 w 5120640"/>
              <a:gd name="connsiteY39" fmla="*/ 2611436 h 3326331"/>
              <a:gd name="connsiteX40" fmla="*/ 2826327 w 5120640"/>
              <a:gd name="connsiteY40" fmla="*/ 2644687 h 3326331"/>
              <a:gd name="connsiteX41" fmla="*/ 2959331 w 5120640"/>
              <a:gd name="connsiteY41" fmla="*/ 2694563 h 3326331"/>
              <a:gd name="connsiteX42" fmla="*/ 3075709 w 5120640"/>
              <a:gd name="connsiteY42" fmla="*/ 2727814 h 3326331"/>
              <a:gd name="connsiteX43" fmla="*/ 3358342 w 5120640"/>
              <a:gd name="connsiteY43" fmla="*/ 2744440 h 3326331"/>
              <a:gd name="connsiteX44" fmla="*/ 3474720 w 5120640"/>
              <a:gd name="connsiteY44" fmla="*/ 2827567 h 3326331"/>
              <a:gd name="connsiteX45" fmla="*/ 3524596 w 5120640"/>
              <a:gd name="connsiteY45" fmla="*/ 2860818 h 3326331"/>
              <a:gd name="connsiteX46" fmla="*/ 3607724 w 5120640"/>
              <a:gd name="connsiteY46" fmla="*/ 2927320 h 3326331"/>
              <a:gd name="connsiteX47" fmla="*/ 3707476 w 5120640"/>
              <a:gd name="connsiteY47" fmla="*/ 2993822 h 3326331"/>
              <a:gd name="connsiteX48" fmla="*/ 3807229 w 5120640"/>
              <a:gd name="connsiteY48" fmla="*/ 3060323 h 3326331"/>
              <a:gd name="connsiteX49" fmla="*/ 3857105 w 5120640"/>
              <a:gd name="connsiteY49" fmla="*/ 3076949 h 3326331"/>
              <a:gd name="connsiteX50" fmla="*/ 3906982 w 5120640"/>
              <a:gd name="connsiteY50" fmla="*/ 3110200 h 3326331"/>
              <a:gd name="connsiteX51" fmla="*/ 4039985 w 5120640"/>
              <a:gd name="connsiteY51" fmla="*/ 3176702 h 3326331"/>
              <a:gd name="connsiteX52" fmla="*/ 4089862 w 5120640"/>
              <a:gd name="connsiteY52" fmla="*/ 3209953 h 3326331"/>
              <a:gd name="connsiteX53" fmla="*/ 4172989 w 5120640"/>
              <a:gd name="connsiteY53" fmla="*/ 3226578 h 3326331"/>
              <a:gd name="connsiteX54" fmla="*/ 4289367 w 5120640"/>
              <a:gd name="connsiteY54" fmla="*/ 3293080 h 3326331"/>
              <a:gd name="connsiteX55" fmla="*/ 4488873 w 5120640"/>
              <a:gd name="connsiteY55" fmla="*/ 3326331 h 3326331"/>
              <a:gd name="connsiteX56" fmla="*/ 4754880 w 5120640"/>
              <a:gd name="connsiteY56" fmla="*/ 3309705 h 3326331"/>
              <a:gd name="connsiteX57" fmla="*/ 4804756 w 5120640"/>
              <a:gd name="connsiteY57" fmla="*/ 3276454 h 3326331"/>
              <a:gd name="connsiteX58" fmla="*/ 4854633 w 5120640"/>
              <a:gd name="connsiteY58" fmla="*/ 3259829 h 3326331"/>
              <a:gd name="connsiteX59" fmla="*/ 4937760 w 5120640"/>
              <a:gd name="connsiteY59" fmla="*/ 3176702 h 3326331"/>
              <a:gd name="connsiteX60" fmla="*/ 4987636 w 5120640"/>
              <a:gd name="connsiteY60" fmla="*/ 3160076 h 3326331"/>
              <a:gd name="connsiteX61" fmla="*/ 5120640 w 5120640"/>
              <a:gd name="connsiteY61" fmla="*/ 3060323 h 3326331"/>
              <a:gd name="connsiteX0" fmla="*/ 0 w 5120640"/>
              <a:gd name="connsiteY0" fmla="*/ 0 h 3325091"/>
              <a:gd name="connsiteX1" fmla="*/ 199505 w 5120640"/>
              <a:gd name="connsiteY1" fmla="*/ 17253 h 3325091"/>
              <a:gd name="connsiteX2" fmla="*/ 315256 w 5120640"/>
              <a:gd name="connsiteY2" fmla="*/ 55444 h 3325091"/>
              <a:gd name="connsiteX3" fmla="*/ 386698 w 5120640"/>
              <a:gd name="connsiteY3" fmla="*/ 85010 h 3325091"/>
              <a:gd name="connsiteX4" fmla="*/ 462454 w 5120640"/>
              <a:gd name="connsiteY4" fmla="*/ 139199 h 3325091"/>
              <a:gd name="connsiteX5" fmla="*/ 498764 w 5120640"/>
              <a:gd name="connsiteY5" fmla="*/ 182880 h 3325091"/>
              <a:gd name="connsiteX6" fmla="*/ 548640 w 5120640"/>
              <a:gd name="connsiteY6" fmla="*/ 216131 h 3325091"/>
              <a:gd name="connsiteX7" fmla="*/ 615142 w 5120640"/>
              <a:gd name="connsiteY7" fmla="*/ 365760 h 3325091"/>
              <a:gd name="connsiteX8" fmla="*/ 681644 w 5120640"/>
              <a:gd name="connsiteY8" fmla="*/ 448887 h 3325091"/>
              <a:gd name="connsiteX9" fmla="*/ 714895 w 5120640"/>
              <a:gd name="connsiteY9" fmla="*/ 598516 h 3325091"/>
              <a:gd name="connsiteX10" fmla="*/ 748145 w 5120640"/>
              <a:gd name="connsiteY10" fmla="*/ 698269 h 3325091"/>
              <a:gd name="connsiteX11" fmla="*/ 798022 w 5120640"/>
              <a:gd name="connsiteY11" fmla="*/ 847898 h 3325091"/>
              <a:gd name="connsiteX12" fmla="*/ 814647 w 5120640"/>
              <a:gd name="connsiteY12" fmla="*/ 897774 h 3325091"/>
              <a:gd name="connsiteX13" fmla="*/ 847898 w 5120640"/>
              <a:gd name="connsiteY13" fmla="*/ 1030778 h 3325091"/>
              <a:gd name="connsiteX14" fmla="*/ 864524 w 5120640"/>
              <a:gd name="connsiteY14" fmla="*/ 1130531 h 3325091"/>
              <a:gd name="connsiteX15" fmla="*/ 881149 w 5120640"/>
              <a:gd name="connsiteY15" fmla="*/ 1180407 h 3325091"/>
              <a:gd name="connsiteX16" fmla="*/ 897775 w 5120640"/>
              <a:gd name="connsiteY16" fmla="*/ 1246909 h 3325091"/>
              <a:gd name="connsiteX17" fmla="*/ 914400 w 5120640"/>
              <a:gd name="connsiteY17" fmla="*/ 1330036 h 3325091"/>
              <a:gd name="connsiteX18" fmla="*/ 947651 w 5120640"/>
              <a:gd name="connsiteY18" fmla="*/ 1429789 h 3325091"/>
              <a:gd name="connsiteX19" fmla="*/ 1097280 w 5120640"/>
              <a:gd name="connsiteY19" fmla="*/ 1579418 h 3325091"/>
              <a:gd name="connsiteX20" fmla="*/ 1147156 w 5120640"/>
              <a:gd name="connsiteY20" fmla="*/ 1629294 h 3325091"/>
              <a:gd name="connsiteX21" fmla="*/ 1180407 w 5120640"/>
              <a:gd name="connsiteY21" fmla="*/ 1679171 h 3325091"/>
              <a:gd name="connsiteX22" fmla="*/ 1197033 w 5120640"/>
              <a:gd name="connsiteY22" fmla="*/ 1729047 h 3325091"/>
              <a:gd name="connsiteX23" fmla="*/ 1296785 w 5120640"/>
              <a:gd name="connsiteY23" fmla="*/ 1762298 h 3325091"/>
              <a:gd name="connsiteX24" fmla="*/ 1346662 w 5120640"/>
              <a:gd name="connsiteY24" fmla="*/ 1795549 h 3325091"/>
              <a:gd name="connsiteX25" fmla="*/ 1512916 w 5120640"/>
              <a:gd name="connsiteY25" fmla="*/ 1828800 h 3325091"/>
              <a:gd name="connsiteX26" fmla="*/ 1562793 w 5120640"/>
              <a:gd name="connsiteY26" fmla="*/ 1845425 h 3325091"/>
              <a:gd name="connsiteX27" fmla="*/ 1612669 w 5120640"/>
              <a:gd name="connsiteY27" fmla="*/ 1878676 h 3325091"/>
              <a:gd name="connsiteX28" fmla="*/ 1812175 w 5120640"/>
              <a:gd name="connsiteY28" fmla="*/ 1928553 h 3325091"/>
              <a:gd name="connsiteX29" fmla="*/ 1895302 w 5120640"/>
              <a:gd name="connsiteY29" fmla="*/ 1961803 h 3325091"/>
              <a:gd name="connsiteX30" fmla="*/ 1961804 w 5120640"/>
              <a:gd name="connsiteY30" fmla="*/ 1995054 h 3325091"/>
              <a:gd name="connsiteX31" fmla="*/ 2011680 w 5120640"/>
              <a:gd name="connsiteY31" fmla="*/ 2011680 h 3325091"/>
              <a:gd name="connsiteX32" fmla="*/ 2161309 w 5120640"/>
              <a:gd name="connsiteY32" fmla="*/ 2094807 h 3325091"/>
              <a:gd name="connsiteX33" fmla="*/ 2177935 w 5120640"/>
              <a:gd name="connsiteY33" fmla="*/ 2144683 h 3325091"/>
              <a:gd name="connsiteX34" fmla="*/ 2310938 w 5120640"/>
              <a:gd name="connsiteY34" fmla="*/ 2227811 h 3325091"/>
              <a:gd name="connsiteX35" fmla="*/ 2410691 w 5120640"/>
              <a:gd name="connsiteY35" fmla="*/ 2327563 h 3325091"/>
              <a:gd name="connsiteX36" fmla="*/ 2527069 w 5120640"/>
              <a:gd name="connsiteY36" fmla="*/ 2443942 h 3325091"/>
              <a:gd name="connsiteX37" fmla="*/ 2576945 w 5120640"/>
              <a:gd name="connsiteY37" fmla="*/ 2493818 h 3325091"/>
              <a:gd name="connsiteX38" fmla="*/ 2693324 w 5120640"/>
              <a:gd name="connsiteY38" fmla="*/ 2576945 h 3325091"/>
              <a:gd name="connsiteX39" fmla="*/ 2776451 w 5120640"/>
              <a:gd name="connsiteY39" fmla="*/ 2610196 h 3325091"/>
              <a:gd name="connsiteX40" fmla="*/ 2826327 w 5120640"/>
              <a:gd name="connsiteY40" fmla="*/ 2643447 h 3325091"/>
              <a:gd name="connsiteX41" fmla="*/ 2959331 w 5120640"/>
              <a:gd name="connsiteY41" fmla="*/ 2693323 h 3325091"/>
              <a:gd name="connsiteX42" fmla="*/ 3075709 w 5120640"/>
              <a:gd name="connsiteY42" fmla="*/ 2726574 h 3325091"/>
              <a:gd name="connsiteX43" fmla="*/ 3358342 w 5120640"/>
              <a:gd name="connsiteY43" fmla="*/ 2743200 h 3325091"/>
              <a:gd name="connsiteX44" fmla="*/ 3474720 w 5120640"/>
              <a:gd name="connsiteY44" fmla="*/ 2826327 h 3325091"/>
              <a:gd name="connsiteX45" fmla="*/ 3524596 w 5120640"/>
              <a:gd name="connsiteY45" fmla="*/ 2859578 h 3325091"/>
              <a:gd name="connsiteX46" fmla="*/ 3607724 w 5120640"/>
              <a:gd name="connsiteY46" fmla="*/ 2926080 h 3325091"/>
              <a:gd name="connsiteX47" fmla="*/ 3707476 w 5120640"/>
              <a:gd name="connsiteY47" fmla="*/ 2992582 h 3325091"/>
              <a:gd name="connsiteX48" fmla="*/ 3807229 w 5120640"/>
              <a:gd name="connsiteY48" fmla="*/ 3059083 h 3325091"/>
              <a:gd name="connsiteX49" fmla="*/ 3857105 w 5120640"/>
              <a:gd name="connsiteY49" fmla="*/ 3075709 h 3325091"/>
              <a:gd name="connsiteX50" fmla="*/ 3906982 w 5120640"/>
              <a:gd name="connsiteY50" fmla="*/ 3108960 h 3325091"/>
              <a:gd name="connsiteX51" fmla="*/ 4039985 w 5120640"/>
              <a:gd name="connsiteY51" fmla="*/ 3175462 h 3325091"/>
              <a:gd name="connsiteX52" fmla="*/ 4089862 w 5120640"/>
              <a:gd name="connsiteY52" fmla="*/ 3208713 h 3325091"/>
              <a:gd name="connsiteX53" fmla="*/ 4172989 w 5120640"/>
              <a:gd name="connsiteY53" fmla="*/ 3225338 h 3325091"/>
              <a:gd name="connsiteX54" fmla="*/ 4289367 w 5120640"/>
              <a:gd name="connsiteY54" fmla="*/ 3291840 h 3325091"/>
              <a:gd name="connsiteX55" fmla="*/ 4488873 w 5120640"/>
              <a:gd name="connsiteY55" fmla="*/ 3325091 h 3325091"/>
              <a:gd name="connsiteX56" fmla="*/ 4754880 w 5120640"/>
              <a:gd name="connsiteY56" fmla="*/ 3308465 h 3325091"/>
              <a:gd name="connsiteX57" fmla="*/ 4804756 w 5120640"/>
              <a:gd name="connsiteY57" fmla="*/ 3275214 h 3325091"/>
              <a:gd name="connsiteX58" fmla="*/ 4854633 w 5120640"/>
              <a:gd name="connsiteY58" fmla="*/ 3258589 h 3325091"/>
              <a:gd name="connsiteX59" fmla="*/ 4937760 w 5120640"/>
              <a:gd name="connsiteY59" fmla="*/ 3175462 h 3325091"/>
              <a:gd name="connsiteX60" fmla="*/ 4987636 w 5120640"/>
              <a:gd name="connsiteY60" fmla="*/ 3158836 h 3325091"/>
              <a:gd name="connsiteX61" fmla="*/ 5120640 w 5120640"/>
              <a:gd name="connsiteY61" fmla="*/ 3059083 h 3325091"/>
              <a:gd name="connsiteX0" fmla="*/ 0 w 5120640"/>
              <a:gd name="connsiteY0" fmla="*/ 0 h 3338031"/>
              <a:gd name="connsiteX1" fmla="*/ 199505 w 5120640"/>
              <a:gd name="connsiteY1" fmla="*/ 30193 h 3338031"/>
              <a:gd name="connsiteX2" fmla="*/ 315256 w 5120640"/>
              <a:gd name="connsiteY2" fmla="*/ 68384 h 3338031"/>
              <a:gd name="connsiteX3" fmla="*/ 386698 w 5120640"/>
              <a:gd name="connsiteY3" fmla="*/ 97950 h 3338031"/>
              <a:gd name="connsiteX4" fmla="*/ 462454 w 5120640"/>
              <a:gd name="connsiteY4" fmla="*/ 152139 h 3338031"/>
              <a:gd name="connsiteX5" fmla="*/ 498764 w 5120640"/>
              <a:gd name="connsiteY5" fmla="*/ 195820 h 3338031"/>
              <a:gd name="connsiteX6" fmla="*/ 548640 w 5120640"/>
              <a:gd name="connsiteY6" fmla="*/ 229071 h 3338031"/>
              <a:gd name="connsiteX7" fmla="*/ 615142 w 5120640"/>
              <a:gd name="connsiteY7" fmla="*/ 378700 h 3338031"/>
              <a:gd name="connsiteX8" fmla="*/ 681644 w 5120640"/>
              <a:gd name="connsiteY8" fmla="*/ 461827 h 3338031"/>
              <a:gd name="connsiteX9" fmla="*/ 714895 w 5120640"/>
              <a:gd name="connsiteY9" fmla="*/ 611456 h 3338031"/>
              <a:gd name="connsiteX10" fmla="*/ 748145 w 5120640"/>
              <a:gd name="connsiteY10" fmla="*/ 711209 h 3338031"/>
              <a:gd name="connsiteX11" fmla="*/ 798022 w 5120640"/>
              <a:gd name="connsiteY11" fmla="*/ 860838 h 3338031"/>
              <a:gd name="connsiteX12" fmla="*/ 814647 w 5120640"/>
              <a:gd name="connsiteY12" fmla="*/ 910714 h 3338031"/>
              <a:gd name="connsiteX13" fmla="*/ 847898 w 5120640"/>
              <a:gd name="connsiteY13" fmla="*/ 1043718 h 3338031"/>
              <a:gd name="connsiteX14" fmla="*/ 864524 w 5120640"/>
              <a:gd name="connsiteY14" fmla="*/ 1143471 h 3338031"/>
              <a:gd name="connsiteX15" fmla="*/ 881149 w 5120640"/>
              <a:gd name="connsiteY15" fmla="*/ 1193347 h 3338031"/>
              <a:gd name="connsiteX16" fmla="*/ 897775 w 5120640"/>
              <a:gd name="connsiteY16" fmla="*/ 1259849 h 3338031"/>
              <a:gd name="connsiteX17" fmla="*/ 914400 w 5120640"/>
              <a:gd name="connsiteY17" fmla="*/ 1342976 h 3338031"/>
              <a:gd name="connsiteX18" fmla="*/ 947651 w 5120640"/>
              <a:gd name="connsiteY18" fmla="*/ 1442729 h 3338031"/>
              <a:gd name="connsiteX19" fmla="*/ 1097280 w 5120640"/>
              <a:gd name="connsiteY19" fmla="*/ 1592358 h 3338031"/>
              <a:gd name="connsiteX20" fmla="*/ 1147156 w 5120640"/>
              <a:gd name="connsiteY20" fmla="*/ 1642234 h 3338031"/>
              <a:gd name="connsiteX21" fmla="*/ 1180407 w 5120640"/>
              <a:gd name="connsiteY21" fmla="*/ 1692111 h 3338031"/>
              <a:gd name="connsiteX22" fmla="*/ 1197033 w 5120640"/>
              <a:gd name="connsiteY22" fmla="*/ 1741987 h 3338031"/>
              <a:gd name="connsiteX23" fmla="*/ 1296785 w 5120640"/>
              <a:gd name="connsiteY23" fmla="*/ 1775238 h 3338031"/>
              <a:gd name="connsiteX24" fmla="*/ 1346662 w 5120640"/>
              <a:gd name="connsiteY24" fmla="*/ 1808489 h 3338031"/>
              <a:gd name="connsiteX25" fmla="*/ 1512916 w 5120640"/>
              <a:gd name="connsiteY25" fmla="*/ 1841740 h 3338031"/>
              <a:gd name="connsiteX26" fmla="*/ 1562793 w 5120640"/>
              <a:gd name="connsiteY26" fmla="*/ 1858365 h 3338031"/>
              <a:gd name="connsiteX27" fmla="*/ 1612669 w 5120640"/>
              <a:gd name="connsiteY27" fmla="*/ 1891616 h 3338031"/>
              <a:gd name="connsiteX28" fmla="*/ 1812175 w 5120640"/>
              <a:gd name="connsiteY28" fmla="*/ 1941493 h 3338031"/>
              <a:gd name="connsiteX29" fmla="*/ 1895302 w 5120640"/>
              <a:gd name="connsiteY29" fmla="*/ 1974743 h 3338031"/>
              <a:gd name="connsiteX30" fmla="*/ 1961804 w 5120640"/>
              <a:gd name="connsiteY30" fmla="*/ 2007994 h 3338031"/>
              <a:gd name="connsiteX31" fmla="*/ 2011680 w 5120640"/>
              <a:gd name="connsiteY31" fmla="*/ 2024620 h 3338031"/>
              <a:gd name="connsiteX32" fmla="*/ 2161309 w 5120640"/>
              <a:gd name="connsiteY32" fmla="*/ 2107747 h 3338031"/>
              <a:gd name="connsiteX33" fmla="*/ 2177935 w 5120640"/>
              <a:gd name="connsiteY33" fmla="*/ 2157623 h 3338031"/>
              <a:gd name="connsiteX34" fmla="*/ 2310938 w 5120640"/>
              <a:gd name="connsiteY34" fmla="*/ 2240751 h 3338031"/>
              <a:gd name="connsiteX35" fmla="*/ 2410691 w 5120640"/>
              <a:gd name="connsiteY35" fmla="*/ 2340503 h 3338031"/>
              <a:gd name="connsiteX36" fmla="*/ 2527069 w 5120640"/>
              <a:gd name="connsiteY36" fmla="*/ 2456882 h 3338031"/>
              <a:gd name="connsiteX37" fmla="*/ 2576945 w 5120640"/>
              <a:gd name="connsiteY37" fmla="*/ 2506758 h 3338031"/>
              <a:gd name="connsiteX38" fmla="*/ 2693324 w 5120640"/>
              <a:gd name="connsiteY38" fmla="*/ 2589885 h 3338031"/>
              <a:gd name="connsiteX39" fmla="*/ 2776451 w 5120640"/>
              <a:gd name="connsiteY39" fmla="*/ 2623136 h 3338031"/>
              <a:gd name="connsiteX40" fmla="*/ 2826327 w 5120640"/>
              <a:gd name="connsiteY40" fmla="*/ 2656387 h 3338031"/>
              <a:gd name="connsiteX41" fmla="*/ 2959331 w 5120640"/>
              <a:gd name="connsiteY41" fmla="*/ 2706263 h 3338031"/>
              <a:gd name="connsiteX42" fmla="*/ 3075709 w 5120640"/>
              <a:gd name="connsiteY42" fmla="*/ 2739514 h 3338031"/>
              <a:gd name="connsiteX43" fmla="*/ 3358342 w 5120640"/>
              <a:gd name="connsiteY43" fmla="*/ 2756140 h 3338031"/>
              <a:gd name="connsiteX44" fmla="*/ 3474720 w 5120640"/>
              <a:gd name="connsiteY44" fmla="*/ 2839267 h 3338031"/>
              <a:gd name="connsiteX45" fmla="*/ 3524596 w 5120640"/>
              <a:gd name="connsiteY45" fmla="*/ 2872518 h 3338031"/>
              <a:gd name="connsiteX46" fmla="*/ 3607724 w 5120640"/>
              <a:gd name="connsiteY46" fmla="*/ 2939020 h 3338031"/>
              <a:gd name="connsiteX47" fmla="*/ 3707476 w 5120640"/>
              <a:gd name="connsiteY47" fmla="*/ 3005522 h 3338031"/>
              <a:gd name="connsiteX48" fmla="*/ 3807229 w 5120640"/>
              <a:gd name="connsiteY48" fmla="*/ 3072023 h 3338031"/>
              <a:gd name="connsiteX49" fmla="*/ 3857105 w 5120640"/>
              <a:gd name="connsiteY49" fmla="*/ 3088649 h 3338031"/>
              <a:gd name="connsiteX50" fmla="*/ 3906982 w 5120640"/>
              <a:gd name="connsiteY50" fmla="*/ 3121900 h 3338031"/>
              <a:gd name="connsiteX51" fmla="*/ 4039985 w 5120640"/>
              <a:gd name="connsiteY51" fmla="*/ 3188402 h 3338031"/>
              <a:gd name="connsiteX52" fmla="*/ 4089862 w 5120640"/>
              <a:gd name="connsiteY52" fmla="*/ 3221653 h 3338031"/>
              <a:gd name="connsiteX53" fmla="*/ 4172989 w 5120640"/>
              <a:gd name="connsiteY53" fmla="*/ 3238278 h 3338031"/>
              <a:gd name="connsiteX54" fmla="*/ 4289367 w 5120640"/>
              <a:gd name="connsiteY54" fmla="*/ 3304780 h 3338031"/>
              <a:gd name="connsiteX55" fmla="*/ 4488873 w 5120640"/>
              <a:gd name="connsiteY55" fmla="*/ 3338031 h 3338031"/>
              <a:gd name="connsiteX56" fmla="*/ 4754880 w 5120640"/>
              <a:gd name="connsiteY56" fmla="*/ 3321405 h 3338031"/>
              <a:gd name="connsiteX57" fmla="*/ 4804756 w 5120640"/>
              <a:gd name="connsiteY57" fmla="*/ 3288154 h 3338031"/>
              <a:gd name="connsiteX58" fmla="*/ 4854633 w 5120640"/>
              <a:gd name="connsiteY58" fmla="*/ 3271529 h 3338031"/>
              <a:gd name="connsiteX59" fmla="*/ 4937760 w 5120640"/>
              <a:gd name="connsiteY59" fmla="*/ 3188402 h 3338031"/>
              <a:gd name="connsiteX60" fmla="*/ 4987636 w 5120640"/>
              <a:gd name="connsiteY60" fmla="*/ 3171776 h 3338031"/>
              <a:gd name="connsiteX61" fmla="*/ 5120640 w 5120640"/>
              <a:gd name="connsiteY61" fmla="*/ 3072023 h 3338031"/>
              <a:gd name="connsiteX0" fmla="*/ 0 w 5120640"/>
              <a:gd name="connsiteY0" fmla="*/ 0 h 3338031"/>
              <a:gd name="connsiteX1" fmla="*/ 199505 w 5120640"/>
              <a:gd name="connsiteY1" fmla="*/ 30193 h 3338031"/>
              <a:gd name="connsiteX2" fmla="*/ 315256 w 5120640"/>
              <a:gd name="connsiteY2" fmla="*/ 68384 h 3338031"/>
              <a:gd name="connsiteX3" fmla="*/ 386698 w 5120640"/>
              <a:gd name="connsiteY3" fmla="*/ 97950 h 3338031"/>
              <a:gd name="connsiteX4" fmla="*/ 462454 w 5120640"/>
              <a:gd name="connsiteY4" fmla="*/ 152139 h 3338031"/>
              <a:gd name="connsiteX5" fmla="*/ 498764 w 5120640"/>
              <a:gd name="connsiteY5" fmla="*/ 195820 h 3338031"/>
              <a:gd name="connsiteX6" fmla="*/ 548640 w 5120640"/>
              <a:gd name="connsiteY6" fmla="*/ 229071 h 3338031"/>
              <a:gd name="connsiteX7" fmla="*/ 615142 w 5120640"/>
              <a:gd name="connsiteY7" fmla="*/ 378700 h 3338031"/>
              <a:gd name="connsiteX8" fmla="*/ 681644 w 5120640"/>
              <a:gd name="connsiteY8" fmla="*/ 461827 h 3338031"/>
              <a:gd name="connsiteX9" fmla="*/ 714895 w 5120640"/>
              <a:gd name="connsiteY9" fmla="*/ 611456 h 3338031"/>
              <a:gd name="connsiteX10" fmla="*/ 748145 w 5120640"/>
              <a:gd name="connsiteY10" fmla="*/ 711209 h 3338031"/>
              <a:gd name="connsiteX11" fmla="*/ 798022 w 5120640"/>
              <a:gd name="connsiteY11" fmla="*/ 860838 h 3338031"/>
              <a:gd name="connsiteX12" fmla="*/ 814647 w 5120640"/>
              <a:gd name="connsiteY12" fmla="*/ 910714 h 3338031"/>
              <a:gd name="connsiteX13" fmla="*/ 847898 w 5120640"/>
              <a:gd name="connsiteY13" fmla="*/ 1043718 h 3338031"/>
              <a:gd name="connsiteX14" fmla="*/ 864524 w 5120640"/>
              <a:gd name="connsiteY14" fmla="*/ 1143471 h 3338031"/>
              <a:gd name="connsiteX15" fmla="*/ 881149 w 5120640"/>
              <a:gd name="connsiteY15" fmla="*/ 1193347 h 3338031"/>
              <a:gd name="connsiteX16" fmla="*/ 897775 w 5120640"/>
              <a:gd name="connsiteY16" fmla="*/ 1259849 h 3338031"/>
              <a:gd name="connsiteX17" fmla="*/ 914400 w 5120640"/>
              <a:gd name="connsiteY17" fmla="*/ 1342976 h 3338031"/>
              <a:gd name="connsiteX18" fmla="*/ 947651 w 5120640"/>
              <a:gd name="connsiteY18" fmla="*/ 1442729 h 3338031"/>
              <a:gd name="connsiteX19" fmla="*/ 1097280 w 5120640"/>
              <a:gd name="connsiteY19" fmla="*/ 1592358 h 3338031"/>
              <a:gd name="connsiteX20" fmla="*/ 1147156 w 5120640"/>
              <a:gd name="connsiteY20" fmla="*/ 1642234 h 3338031"/>
              <a:gd name="connsiteX21" fmla="*/ 1180407 w 5120640"/>
              <a:gd name="connsiteY21" fmla="*/ 1692111 h 3338031"/>
              <a:gd name="connsiteX22" fmla="*/ 1197033 w 5120640"/>
              <a:gd name="connsiteY22" fmla="*/ 1741987 h 3338031"/>
              <a:gd name="connsiteX23" fmla="*/ 1296785 w 5120640"/>
              <a:gd name="connsiteY23" fmla="*/ 1775238 h 3338031"/>
              <a:gd name="connsiteX24" fmla="*/ 1346662 w 5120640"/>
              <a:gd name="connsiteY24" fmla="*/ 1808489 h 3338031"/>
              <a:gd name="connsiteX25" fmla="*/ 1512916 w 5120640"/>
              <a:gd name="connsiteY25" fmla="*/ 1841740 h 3338031"/>
              <a:gd name="connsiteX26" fmla="*/ 1562793 w 5120640"/>
              <a:gd name="connsiteY26" fmla="*/ 1858365 h 3338031"/>
              <a:gd name="connsiteX27" fmla="*/ 1612669 w 5120640"/>
              <a:gd name="connsiteY27" fmla="*/ 1891616 h 3338031"/>
              <a:gd name="connsiteX28" fmla="*/ 1812175 w 5120640"/>
              <a:gd name="connsiteY28" fmla="*/ 1941493 h 3338031"/>
              <a:gd name="connsiteX29" fmla="*/ 1895302 w 5120640"/>
              <a:gd name="connsiteY29" fmla="*/ 1974743 h 3338031"/>
              <a:gd name="connsiteX30" fmla="*/ 1961804 w 5120640"/>
              <a:gd name="connsiteY30" fmla="*/ 2007994 h 3338031"/>
              <a:gd name="connsiteX31" fmla="*/ 2011680 w 5120640"/>
              <a:gd name="connsiteY31" fmla="*/ 2024620 h 3338031"/>
              <a:gd name="connsiteX32" fmla="*/ 2161309 w 5120640"/>
              <a:gd name="connsiteY32" fmla="*/ 2107747 h 3338031"/>
              <a:gd name="connsiteX33" fmla="*/ 2177935 w 5120640"/>
              <a:gd name="connsiteY33" fmla="*/ 2157623 h 3338031"/>
              <a:gd name="connsiteX34" fmla="*/ 2310938 w 5120640"/>
              <a:gd name="connsiteY34" fmla="*/ 2240751 h 3338031"/>
              <a:gd name="connsiteX35" fmla="*/ 2410691 w 5120640"/>
              <a:gd name="connsiteY35" fmla="*/ 2340503 h 3338031"/>
              <a:gd name="connsiteX36" fmla="*/ 2527069 w 5120640"/>
              <a:gd name="connsiteY36" fmla="*/ 2456882 h 3338031"/>
              <a:gd name="connsiteX37" fmla="*/ 2576945 w 5120640"/>
              <a:gd name="connsiteY37" fmla="*/ 2506758 h 3338031"/>
              <a:gd name="connsiteX38" fmla="*/ 2693324 w 5120640"/>
              <a:gd name="connsiteY38" fmla="*/ 2589885 h 3338031"/>
              <a:gd name="connsiteX39" fmla="*/ 2776451 w 5120640"/>
              <a:gd name="connsiteY39" fmla="*/ 2623136 h 3338031"/>
              <a:gd name="connsiteX40" fmla="*/ 2826327 w 5120640"/>
              <a:gd name="connsiteY40" fmla="*/ 2656387 h 3338031"/>
              <a:gd name="connsiteX41" fmla="*/ 2959331 w 5120640"/>
              <a:gd name="connsiteY41" fmla="*/ 2706263 h 3338031"/>
              <a:gd name="connsiteX42" fmla="*/ 3075709 w 5120640"/>
              <a:gd name="connsiteY42" fmla="*/ 2739514 h 3338031"/>
              <a:gd name="connsiteX43" fmla="*/ 3358342 w 5120640"/>
              <a:gd name="connsiteY43" fmla="*/ 2756140 h 3338031"/>
              <a:gd name="connsiteX44" fmla="*/ 3474720 w 5120640"/>
              <a:gd name="connsiteY44" fmla="*/ 2839267 h 3338031"/>
              <a:gd name="connsiteX45" fmla="*/ 3524596 w 5120640"/>
              <a:gd name="connsiteY45" fmla="*/ 2872518 h 3338031"/>
              <a:gd name="connsiteX46" fmla="*/ 3607724 w 5120640"/>
              <a:gd name="connsiteY46" fmla="*/ 2939020 h 3338031"/>
              <a:gd name="connsiteX47" fmla="*/ 3707476 w 5120640"/>
              <a:gd name="connsiteY47" fmla="*/ 3005522 h 3338031"/>
              <a:gd name="connsiteX48" fmla="*/ 3807229 w 5120640"/>
              <a:gd name="connsiteY48" fmla="*/ 3072023 h 3338031"/>
              <a:gd name="connsiteX49" fmla="*/ 3857105 w 5120640"/>
              <a:gd name="connsiteY49" fmla="*/ 3088649 h 3338031"/>
              <a:gd name="connsiteX50" fmla="*/ 3906982 w 5120640"/>
              <a:gd name="connsiteY50" fmla="*/ 3121900 h 3338031"/>
              <a:gd name="connsiteX51" fmla="*/ 4039985 w 5120640"/>
              <a:gd name="connsiteY51" fmla="*/ 3188402 h 3338031"/>
              <a:gd name="connsiteX52" fmla="*/ 4089862 w 5120640"/>
              <a:gd name="connsiteY52" fmla="*/ 3221653 h 3338031"/>
              <a:gd name="connsiteX53" fmla="*/ 4172989 w 5120640"/>
              <a:gd name="connsiteY53" fmla="*/ 3238278 h 3338031"/>
              <a:gd name="connsiteX54" fmla="*/ 4289367 w 5120640"/>
              <a:gd name="connsiteY54" fmla="*/ 3304780 h 3338031"/>
              <a:gd name="connsiteX55" fmla="*/ 4488873 w 5120640"/>
              <a:gd name="connsiteY55" fmla="*/ 3338031 h 3338031"/>
              <a:gd name="connsiteX56" fmla="*/ 4754880 w 5120640"/>
              <a:gd name="connsiteY56" fmla="*/ 3321405 h 3338031"/>
              <a:gd name="connsiteX57" fmla="*/ 4804756 w 5120640"/>
              <a:gd name="connsiteY57" fmla="*/ 3288154 h 3338031"/>
              <a:gd name="connsiteX58" fmla="*/ 4854633 w 5120640"/>
              <a:gd name="connsiteY58" fmla="*/ 3271529 h 3338031"/>
              <a:gd name="connsiteX59" fmla="*/ 4937760 w 5120640"/>
              <a:gd name="connsiteY59" fmla="*/ 3188402 h 3338031"/>
              <a:gd name="connsiteX60" fmla="*/ 4987636 w 5120640"/>
              <a:gd name="connsiteY60" fmla="*/ 3171776 h 3338031"/>
              <a:gd name="connsiteX61" fmla="*/ 5120640 w 5120640"/>
              <a:gd name="connsiteY61" fmla="*/ 3072023 h 3338031"/>
              <a:gd name="connsiteX0" fmla="*/ 0 w 5120640"/>
              <a:gd name="connsiteY0" fmla="*/ 0 h 3338031"/>
              <a:gd name="connsiteX1" fmla="*/ 199505 w 5120640"/>
              <a:gd name="connsiteY1" fmla="*/ 30193 h 3338031"/>
              <a:gd name="connsiteX2" fmla="*/ 315256 w 5120640"/>
              <a:gd name="connsiteY2" fmla="*/ 68384 h 3338031"/>
              <a:gd name="connsiteX3" fmla="*/ 386698 w 5120640"/>
              <a:gd name="connsiteY3" fmla="*/ 97950 h 3338031"/>
              <a:gd name="connsiteX4" fmla="*/ 462454 w 5120640"/>
              <a:gd name="connsiteY4" fmla="*/ 152139 h 3338031"/>
              <a:gd name="connsiteX5" fmla="*/ 498764 w 5120640"/>
              <a:gd name="connsiteY5" fmla="*/ 195820 h 3338031"/>
              <a:gd name="connsiteX6" fmla="*/ 535701 w 5120640"/>
              <a:gd name="connsiteY6" fmla="*/ 246324 h 3338031"/>
              <a:gd name="connsiteX7" fmla="*/ 615142 w 5120640"/>
              <a:gd name="connsiteY7" fmla="*/ 378700 h 3338031"/>
              <a:gd name="connsiteX8" fmla="*/ 681644 w 5120640"/>
              <a:gd name="connsiteY8" fmla="*/ 461827 h 3338031"/>
              <a:gd name="connsiteX9" fmla="*/ 714895 w 5120640"/>
              <a:gd name="connsiteY9" fmla="*/ 611456 h 3338031"/>
              <a:gd name="connsiteX10" fmla="*/ 748145 w 5120640"/>
              <a:gd name="connsiteY10" fmla="*/ 711209 h 3338031"/>
              <a:gd name="connsiteX11" fmla="*/ 798022 w 5120640"/>
              <a:gd name="connsiteY11" fmla="*/ 860838 h 3338031"/>
              <a:gd name="connsiteX12" fmla="*/ 814647 w 5120640"/>
              <a:gd name="connsiteY12" fmla="*/ 910714 h 3338031"/>
              <a:gd name="connsiteX13" fmla="*/ 847898 w 5120640"/>
              <a:gd name="connsiteY13" fmla="*/ 1043718 h 3338031"/>
              <a:gd name="connsiteX14" fmla="*/ 864524 w 5120640"/>
              <a:gd name="connsiteY14" fmla="*/ 1143471 h 3338031"/>
              <a:gd name="connsiteX15" fmla="*/ 881149 w 5120640"/>
              <a:gd name="connsiteY15" fmla="*/ 1193347 h 3338031"/>
              <a:gd name="connsiteX16" fmla="*/ 897775 w 5120640"/>
              <a:gd name="connsiteY16" fmla="*/ 1259849 h 3338031"/>
              <a:gd name="connsiteX17" fmla="*/ 914400 w 5120640"/>
              <a:gd name="connsiteY17" fmla="*/ 1342976 h 3338031"/>
              <a:gd name="connsiteX18" fmla="*/ 947651 w 5120640"/>
              <a:gd name="connsiteY18" fmla="*/ 1442729 h 3338031"/>
              <a:gd name="connsiteX19" fmla="*/ 1097280 w 5120640"/>
              <a:gd name="connsiteY19" fmla="*/ 1592358 h 3338031"/>
              <a:gd name="connsiteX20" fmla="*/ 1147156 w 5120640"/>
              <a:gd name="connsiteY20" fmla="*/ 1642234 h 3338031"/>
              <a:gd name="connsiteX21" fmla="*/ 1180407 w 5120640"/>
              <a:gd name="connsiteY21" fmla="*/ 1692111 h 3338031"/>
              <a:gd name="connsiteX22" fmla="*/ 1197033 w 5120640"/>
              <a:gd name="connsiteY22" fmla="*/ 1741987 h 3338031"/>
              <a:gd name="connsiteX23" fmla="*/ 1296785 w 5120640"/>
              <a:gd name="connsiteY23" fmla="*/ 1775238 h 3338031"/>
              <a:gd name="connsiteX24" fmla="*/ 1346662 w 5120640"/>
              <a:gd name="connsiteY24" fmla="*/ 1808489 h 3338031"/>
              <a:gd name="connsiteX25" fmla="*/ 1512916 w 5120640"/>
              <a:gd name="connsiteY25" fmla="*/ 1841740 h 3338031"/>
              <a:gd name="connsiteX26" fmla="*/ 1562793 w 5120640"/>
              <a:gd name="connsiteY26" fmla="*/ 1858365 h 3338031"/>
              <a:gd name="connsiteX27" fmla="*/ 1612669 w 5120640"/>
              <a:gd name="connsiteY27" fmla="*/ 1891616 h 3338031"/>
              <a:gd name="connsiteX28" fmla="*/ 1812175 w 5120640"/>
              <a:gd name="connsiteY28" fmla="*/ 1941493 h 3338031"/>
              <a:gd name="connsiteX29" fmla="*/ 1895302 w 5120640"/>
              <a:gd name="connsiteY29" fmla="*/ 1974743 h 3338031"/>
              <a:gd name="connsiteX30" fmla="*/ 1961804 w 5120640"/>
              <a:gd name="connsiteY30" fmla="*/ 2007994 h 3338031"/>
              <a:gd name="connsiteX31" fmla="*/ 2011680 w 5120640"/>
              <a:gd name="connsiteY31" fmla="*/ 2024620 h 3338031"/>
              <a:gd name="connsiteX32" fmla="*/ 2161309 w 5120640"/>
              <a:gd name="connsiteY32" fmla="*/ 2107747 h 3338031"/>
              <a:gd name="connsiteX33" fmla="*/ 2177935 w 5120640"/>
              <a:gd name="connsiteY33" fmla="*/ 2157623 h 3338031"/>
              <a:gd name="connsiteX34" fmla="*/ 2310938 w 5120640"/>
              <a:gd name="connsiteY34" fmla="*/ 2240751 h 3338031"/>
              <a:gd name="connsiteX35" fmla="*/ 2410691 w 5120640"/>
              <a:gd name="connsiteY35" fmla="*/ 2340503 h 3338031"/>
              <a:gd name="connsiteX36" fmla="*/ 2527069 w 5120640"/>
              <a:gd name="connsiteY36" fmla="*/ 2456882 h 3338031"/>
              <a:gd name="connsiteX37" fmla="*/ 2576945 w 5120640"/>
              <a:gd name="connsiteY37" fmla="*/ 2506758 h 3338031"/>
              <a:gd name="connsiteX38" fmla="*/ 2693324 w 5120640"/>
              <a:gd name="connsiteY38" fmla="*/ 2589885 h 3338031"/>
              <a:gd name="connsiteX39" fmla="*/ 2776451 w 5120640"/>
              <a:gd name="connsiteY39" fmla="*/ 2623136 h 3338031"/>
              <a:gd name="connsiteX40" fmla="*/ 2826327 w 5120640"/>
              <a:gd name="connsiteY40" fmla="*/ 2656387 h 3338031"/>
              <a:gd name="connsiteX41" fmla="*/ 2959331 w 5120640"/>
              <a:gd name="connsiteY41" fmla="*/ 2706263 h 3338031"/>
              <a:gd name="connsiteX42" fmla="*/ 3075709 w 5120640"/>
              <a:gd name="connsiteY42" fmla="*/ 2739514 h 3338031"/>
              <a:gd name="connsiteX43" fmla="*/ 3358342 w 5120640"/>
              <a:gd name="connsiteY43" fmla="*/ 2756140 h 3338031"/>
              <a:gd name="connsiteX44" fmla="*/ 3474720 w 5120640"/>
              <a:gd name="connsiteY44" fmla="*/ 2839267 h 3338031"/>
              <a:gd name="connsiteX45" fmla="*/ 3524596 w 5120640"/>
              <a:gd name="connsiteY45" fmla="*/ 2872518 h 3338031"/>
              <a:gd name="connsiteX46" fmla="*/ 3607724 w 5120640"/>
              <a:gd name="connsiteY46" fmla="*/ 2939020 h 3338031"/>
              <a:gd name="connsiteX47" fmla="*/ 3707476 w 5120640"/>
              <a:gd name="connsiteY47" fmla="*/ 3005522 h 3338031"/>
              <a:gd name="connsiteX48" fmla="*/ 3807229 w 5120640"/>
              <a:gd name="connsiteY48" fmla="*/ 3072023 h 3338031"/>
              <a:gd name="connsiteX49" fmla="*/ 3857105 w 5120640"/>
              <a:gd name="connsiteY49" fmla="*/ 3088649 h 3338031"/>
              <a:gd name="connsiteX50" fmla="*/ 3906982 w 5120640"/>
              <a:gd name="connsiteY50" fmla="*/ 3121900 h 3338031"/>
              <a:gd name="connsiteX51" fmla="*/ 4039985 w 5120640"/>
              <a:gd name="connsiteY51" fmla="*/ 3188402 h 3338031"/>
              <a:gd name="connsiteX52" fmla="*/ 4089862 w 5120640"/>
              <a:gd name="connsiteY52" fmla="*/ 3221653 h 3338031"/>
              <a:gd name="connsiteX53" fmla="*/ 4172989 w 5120640"/>
              <a:gd name="connsiteY53" fmla="*/ 3238278 h 3338031"/>
              <a:gd name="connsiteX54" fmla="*/ 4289367 w 5120640"/>
              <a:gd name="connsiteY54" fmla="*/ 3304780 h 3338031"/>
              <a:gd name="connsiteX55" fmla="*/ 4488873 w 5120640"/>
              <a:gd name="connsiteY55" fmla="*/ 3338031 h 3338031"/>
              <a:gd name="connsiteX56" fmla="*/ 4754880 w 5120640"/>
              <a:gd name="connsiteY56" fmla="*/ 3321405 h 3338031"/>
              <a:gd name="connsiteX57" fmla="*/ 4804756 w 5120640"/>
              <a:gd name="connsiteY57" fmla="*/ 3288154 h 3338031"/>
              <a:gd name="connsiteX58" fmla="*/ 4854633 w 5120640"/>
              <a:gd name="connsiteY58" fmla="*/ 3271529 h 3338031"/>
              <a:gd name="connsiteX59" fmla="*/ 4937760 w 5120640"/>
              <a:gd name="connsiteY59" fmla="*/ 3188402 h 3338031"/>
              <a:gd name="connsiteX60" fmla="*/ 4987636 w 5120640"/>
              <a:gd name="connsiteY60" fmla="*/ 3171776 h 3338031"/>
              <a:gd name="connsiteX61" fmla="*/ 5120640 w 5120640"/>
              <a:gd name="connsiteY61" fmla="*/ 3072023 h 3338031"/>
              <a:gd name="connsiteX0" fmla="*/ 0 w 5120640"/>
              <a:gd name="connsiteY0" fmla="*/ 0 h 3338031"/>
              <a:gd name="connsiteX1" fmla="*/ 199505 w 5120640"/>
              <a:gd name="connsiteY1" fmla="*/ 30193 h 3338031"/>
              <a:gd name="connsiteX2" fmla="*/ 315256 w 5120640"/>
              <a:gd name="connsiteY2" fmla="*/ 68384 h 3338031"/>
              <a:gd name="connsiteX3" fmla="*/ 386698 w 5120640"/>
              <a:gd name="connsiteY3" fmla="*/ 97950 h 3338031"/>
              <a:gd name="connsiteX4" fmla="*/ 462454 w 5120640"/>
              <a:gd name="connsiteY4" fmla="*/ 152139 h 3338031"/>
              <a:gd name="connsiteX5" fmla="*/ 498764 w 5120640"/>
              <a:gd name="connsiteY5" fmla="*/ 195820 h 3338031"/>
              <a:gd name="connsiteX6" fmla="*/ 535701 w 5120640"/>
              <a:gd name="connsiteY6" fmla="*/ 246324 h 3338031"/>
              <a:gd name="connsiteX7" fmla="*/ 615142 w 5120640"/>
              <a:gd name="connsiteY7" fmla="*/ 378700 h 3338031"/>
              <a:gd name="connsiteX8" fmla="*/ 681644 w 5120640"/>
              <a:gd name="connsiteY8" fmla="*/ 461827 h 3338031"/>
              <a:gd name="connsiteX9" fmla="*/ 714895 w 5120640"/>
              <a:gd name="connsiteY9" fmla="*/ 611456 h 3338031"/>
              <a:gd name="connsiteX10" fmla="*/ 748145 w 5120640"/>
              <a:gd name="connsiteY10" fmla="*/ 711209 h 3338031"/>
              <a:gd name="connsiteX11" fmla="*/ 798022 w 5120640"/>
              <a:gd name="connsiteY11" fmla="*/ 860838 h 3338031"/>
              <a:gd name="connsiteX12" fmla="*/ 814647 w 5120640"/>
              <a:gd name="connsiteY12" fmla="*/ 910714 h 3338031"/>
              <a:gd name="connsiteX13" fmla="*/ 847898 w 5120640"/>
              <a:gd name="connsiteY13" fmla="*/ 1043718 h 3338031"/>
              <a:gd name="connsiteX14" fmla="*/ 864524 w 5120640"/>
              <a:gd name="connsiteY14" fmla="*/ 1143471 h 3338031"/>
              <a:gd name="connsiteX15" fmla="*/ 881149 w 5120640"/>
              <a:gd name="connsiteY15" fmla="*/ 1193347 h 3338031"/>
              <a:gd name="connsiteX16" fmla="*/ 897775 w 5120640"/>
              <a:gd name="connsiteY16" fmla="*/ 1259849 h 3338031"/>
              <a:gd name="connsiteX17" fmla="*/ 914400 w 5120640"/>
              <a:gd name="connsiteY17" fmla="*/ 1342976 h 3338031"/>
              <a:gd name="connsiteX18" fmla="*/ 947651 w 5120640"/>
              <a:gd name="connsiteY18" fmla="*/ 1442729 h 3338031"/>
              <a:gd name="connsiteX19" fmla="*/ 1097280 w 5120640"/>
              <a:gd name="connsiteY19" fmla="*/ 1592358 h 3338031"/>
              <a:gd name="connsiteX20" fmla="*/ 1147156 w 5120640"/>
              <a:gd name="connsiteY20" fmla="*/ 1642234 h 3338031"/>
              <a:gd name="connsiteX21" fmla="*/ 1180407 w 5120640"/>
              <a:gd name="connsiteY21" fmla="*/ 1692111 h 3338031"/>
              <a:gd name="connsiteX22" fmla="*/ 1197033 w 5120640"/>
              <a:gd name="connsiteY22" fmla="*/ 1741987 h 3338031"/>
              <a:gd name="connsiteX23" fmla="*/ 1296785 w 5120640"/>
              <a:gd name="connsiteY23" fmla="*/ 1775238 h 3338031"/>
              <a:gd name="connsiteX24" fmla="*/ 1346662 w 5120640"/>
              <a:gd name="connsiteY24" fmla="*/ 1808489 h 3338031"/>
              <a:gd name="connsiteX25" fmla="*/ 1512916 w 5120640"/>
              <a:gd name="connsiteY25" fmla="*/ 1841740 h 3338031"/>
              <a:gd name="connsiteX26" fmla="*/ 1562793 w 5120640"/>
              <a:gd name="connsiteY26" fmla="*/ 1858365 h 3338031"/>
              <a:gd name="connsiteX27" fmla="*/ 1612669 w 5120640"/>
              <a:gd name="connsiteY27" fmla="*/ 1891616 h 3338031"/>
              <a:gd name="connsiteX28" fmla="*/ 1812175 w 5120640"/>
              <a:gd name="connsiteY28" fmla="*/ 1941493 h 3338031"/>
              <a:gd name="connsiteX29" fmla="*/ 1895302 w 5120640"/>
              <a:gd name="connsiteY29" fmla="*/ 1974743 h 3338031"/>
              <a:gd name="connsiteX30" fmla="*/ 1961804 w 5120640"/>
              <a:gd name="connsiteY30" fmla="*/ 2007994 h 3338031"/>
              <a:gd name="connsiteX31" fmla="*/ 2011680 w 5120640"/>
              <a:gd name="connsiteY31" fmla="*/ 2024620 h 3338031"/>
              <a:gd name="connsiteX32" fmla="*/ 2161309 w 5120640"/>
              <a:gd name="connsiteY32" fmla="*/ 2107747 h 3338031"/>
              <a:gd name="connsiteX33" fmla="*/ 2177935 w 5120640"/>
              <a:gd name="connsiteY33" fmla="*/ 2157623 h 3338031"/>
              <a:gd name="connsiteX34" fmla="*/ 2310938 w 5120640"/>
              <a:gd name="connsiteY34" fmla="*/ 2240751 h 3338031"/>
              <a:gd name="connsiteX35" fmla="*/ 2410691 w 5120640"/>
              <a:gd name="connsiteY35" fmla="*/ 2340503 h 3338031"/>
              <a:gd name="connsiteX36" fmla="*/ 2527069 w 5120640"/>
              <a:gd name="connsiteY36" fmla="*/ 2456882 h 3338031"/>
              <a:gd name="connsiteX37" fmla="*/ 2576945 w 5120640"/>
              <a:gd name="connsiteY37" fmla="*/ 2506758 h 3338031"/>
              <a:gd name="connsiteX38" fmla="*/ 2693324 w 5120640"/>
              <a:gd name="connsiteY38" fmla="*/ 2589885 h 3338031"/>
              <a:gd name="connsiteX39" fmla="*/ 2776451 w 5120640"/>
              <a:gd name="connsiteY39" fmla="*/ 2623136 h 3338031"/>
              <a:gd name="connsiteX40" fmla="*/ 2826327 w 5120640"/>
              <a:gd name="connsiteY40" fmla="*/ 2656387 h 3338031"/>
              <a:gd name="connsiteX41" fmla="*/ 2959331 w 5120640"/>
              <a:gd name="connsiteY41" fmla="*/ 2706263 h 3338031"/>
              <a:gd name="connsiteX42" fmla="*/ 3075709 w 5120640"/>
              <a:gd name="connsiteY42" fmla="*/ 2739514 h 3338031"/>
              <a:gd name="connsiteX43" fmla="*/ 3358342 w 5120640"/>
              <a:gd name="connsiteY43" fmla="*/ 2756140 h 3338031"/>
              <a:gd name="connsiteX44" fmla="*/ 3474720 w 5120640"/>
              <a:gd name="connsiteY44" fmla="*/ 2839267 h 3338031"/>
              <a:gd name="connsiteX45" fmla="*/ 3524596 w 5120640"/>
              <a:gd name="connsiteY45" fmla="*/ 2872518 h 3338031"/>
              <a:gd name="connsiteX46" fmla="*/ 3607724 w 5120640"/>
              <a:gd name="connsiteY46" fmla="*/ 2939020 h 3338031"/>
              <a:gd name="connsiteX47" fmla="*/ 3707476 w 5120640"/>
              <a:gd name="connsiteY47" fmla="*/ 3005522 h 3338031"/>
              <a:gd name="connsiteX48" fmla="*/ 3807229 w 5120640"/>
              <a:gd name="connsiteY48" fmla="*/ 3072023 h 3338031"/>
              <a:gd name="connsiteX49" fmla="*/ 3857105 w 5120640"/>
              <a:gd name="connsiteY49" fmla="*/ 3088649 h 3338031"/>
              <a:gd name="connsiteX50" fmla="*/ 3906982 w 5120640"/>
              <a:gd name="connsiteY50" fmla="*/ 3121900 h 3338031"/>
              <a:gd name="connsiteX51" fmla="*/ 4039985 w 5120640"/>
              <a:gd name="connsiteY51" fmla="*/ 3188402 h 3338031"/>
              <a:gd name="connsiteX52" fmla="*/ 4089862 w 5120640"/>
              <a:gd name="connsiteY52" fmla="*/ 3221653 h 3338031"/>
              <a:gd name="connsiteX53" fmla="*/ 4172989 w 5120640"/>
              <a:gd name="connsiteY53" fmla="*/ 3238278 h 3338031"/>
              <a:gd name="connsiteX54" fmla="*/ 4289367 w 5120640"/>
              <a:gd name="connsiteY54" fmla="*/ 3304780 h 3338031"/>
              <a:gd name="connsiteX55" fmla="*/ 4488873 w 5120640"/>
              <a:gd name="connsiteY55" fmla="*/ 3338031 h 3338031"/>
              <a:gd name="connsiteX56" fmla="*/ 4754880 w 5120640"/>
              <a:gd name="connsiteY56" fmla="*/ 3321405 h 3338031"/>
              <a:gd name="connsiteX57" fmla="*/ 4804756 w 5120640"/>
              <a:gd name="connsiteY57" fmla="*/ 3288154 h 3338031"/>
              <a:gd name="connsiteX58" fmla="*/ 4854633 w 5120640"/>
              <a:gd name="connsiteY58" fmla="*/ 3271529 h 3338031"/>
              <a:gd name="connsiteX59" fmla="*/ 4937760 w 5120640"/>
              <a:gd name="connsiteY59" fmla="*/ 3188402 h 3338031"/>
              <a:gd name="connsiteX60" fmla="*/ 4987636 w 5120640"/>
              <a:gd name="connsiteY60" fmla="*/ 3171776 h 3338031"/>
              <a:gd name="connsiteX61" fmla="*/ 5120640 w 5120640"/>
              <a:gd name="connsiteY61" fmla="*/ 3072023 h 3338031"/>
              <a:gd name="connsiteX0" fmla="*/ 0 w 5120640"/>
              <a:gd name="connsiteY0" fmla="*/ 0 h 3338031"/>
              <a:gd name="connsiteX1" fmla="*/ 199505 w 5120640"/>
              <a:gd name="connsiteY1" fmla="*/ 30193 h 3338031"/>
              <a:gd name="connsiteX2" fmla="*/ 315256 w 5120640"/>
              <a:gd name="connsiteY2" fmla="*/ 68384 h 3338031"/>
              <a:gd name="connsiteX3" fmla="*/ 386698 w 5120640"/>
              <a:gd name="connsiteY3" fmla="*/ 97950 h 3338031"/>
              <a:gd name="connsiteX4" fmla="*/ 462454 w 5120640"/>
              <a:gd name="connsiteY4" fmla="*/ 152139 h 3338031"/>
              <a:gd name="connsiteX5" fmla="*/ 498764 w 5120640"/>
              <a:gd name="connsiteY5" fmla="*/ 195820 h 3338031"/>
              <a:gd name="connsiteX6" fmla="*/ 535701 w 5120640"/>
              <a:gd name="connsiteY6" fmla="*/ 246324 h 3338031"/>
              <a:gd name="connsiteX7" fmla="*/ 615142 w 5120640"/>
              <a:gd name="connsiteY7" fmla="*/ 378700 h 3338031"/>
              <a:gd name="connsiteX8" fmla="*/ 660078 w 5120640"/>
              <a:gd name="connsiteY8" fmla="*/ 492020 h 3338031"/>
              <a:gd name="connsiteX9" fmla="*/ 714895 w 5120640"/>
              <a:gd name="connsiteY9" fmla="*/ 611456 h 3338031"/>
              <a:gd name="connsiteX10" fmla="*/ 748145 w 5120640"/>
              <a:gd name="connsiteY10" fmla="*/ 711209 h 3338031"/>
              <a:gd name="connsiteX11" fmla="*/ 798022 w 5120640"/>
              <a:gd name="connsiteY11" fmla="*/ 860838 h 3338031"/>
              <a:gd name="connsiteX12" fmla="*/ 814647 w 5120640"/>
              <a:gd name="connsiteY12" fmla="*/ 910714 h 3338031"/>
              <a:gd name="connsiteX13" fmla="*/ 847898 w 5120640"/>
              <a:gd name="connsiteY13" fmla="*/ 1043718 h 3338031"/>
              <a:gd name="connsiteX14" fmla="*/ 864524 w 5120640"/>
              <a:gd name="connsiteY14" fmla="*/ 1143471 h 3338031"/>
              <a:gd name="connsiteX15" fmla="*/ 881149 w 5120640"/>
              <a:gd name="connsiteY15" fmla="*/ 1193347 h 3338031"/>
              <a:gd name="connsiteX16" fmla="*/ 897775 w 5120640"/>
              <a:gd name="connsiteY16" fmla="*/ 1259849 h 3338031"/>
              <a:gd name="connsiteX17" fmla="*/ 914400 w 5120640"/>
              <a:gd name="connsiteY17" fmla="*/ 1342976 h 3338031"/>
              <a:gd name="connsiteX18" fmla="*/ 947651 w 5120640"/>
              <a:gd name="connsiteY18" fmla="*/ 1442729 h 3338031"/>
              <a:gd name="connsiteX19" fmla="*/ 1097280 w 5120640"/>
              <a:gd name="connsiteY19" fmla="*/ 1592358 h 3338031"/>
              <a:gd name="connsiteX20" fmla="*/ 1147156 w 5120640"/>
              <a:gd name="connsiteY20" fmla="*/ 1642234 h 3338031"/>
              <a:gd name="connsiteX21" fmla="*/ 1180407 w 5120640"/>
              <a:gd name="connsiteY21" fmla="*/ 1692111 h 3338031"/>
              <a:gd name="connsiteX22" fmla="*/ 1197033 w 5120640"/>
              <a:gd name="connsiteY22" fmla="*/ 1741987 h 3338031"/>
              <a:gd name="connsiteX23" fmla="*/ 1296785 w 5120640"/>
              <a:gd name="connsiteY23" fmla="*/ 1775238 h 3338031"/>
              <a:gd name="connsiteX24" fmla="*/ 1346662 w 5120640"/>
              <a:gd name="connsiteY24" fmla="*/ 1808489 h 3338031"/>
              <a:gd name="connsiteX25" fmla="*/ 1512916 w 5120640"/>
              <a:gd name="connsiteY25" fmla="*/ 1841740 h 3338031"/>
              <a:gd name="connsiteX26" fmla="*/ 1562793 w 5120640"/>
              <a:gd name="connsiteY26" fmla="*/ 1858365 h 3338031"/>
              <a:gd name="connsiteX27" fmla="*/ 1612669 w 5120640"/>
              <a:gd name="connsiteY27" fmla="*/ 1891616 h 3338031"/>
              <a:gd name="connsiteX28" fmla="*/ 1812175 w 5120640"/>
              <a:gd name="connsiteY28" fmla="*/ 1941493 h 3338031"/>
              <a:gd name="connsiteX29" fmla="*/ 1895302 w 5120640"/>
              <a:gd name="connsiteY29" fmla="*/ 1974743 h 3338031"/>
              <a:gd name="connsiteX30" fmla="*/ 1961804 w 5120640"/>
              <a:gd name="connsiteY30" fmla="*/ 2007994 h 3338031"/>
              <a:gd name="connsiteX31" fmla="*/ 2011680 w 5120640"/>
              <a:gd name="connsiteY31" fmla="*/ 2024620 h 3338031"/>
              <a:gd name="connsiteX32" fmla="*/ 2161309 w 5120640"/>
              <a:gd name="connsiteY32" fmla="*/ 2107747 h 3338031"/>
              <a:gd name="connsiteX33" fmla="*/ 2177935 w 5120640"/>
              <a:gd name="connsiteY33" fmla="*/ 2157623 h 3338031"/>
              <a:gd name="connsiteX34" fmla="*/ 2310938 w 5120640"/>
              <a:gd name="connsiteY34" fmla="*/ 2240751 h 3338031"/>
              <a:gd name="connsiteX35" fmla="*/ 2410691 w 5120640"/>
              <a:gd name="connsiteY35" fmla="*/ 2340503 h 3338031"/>
              <a:gd name="connsiteX36" fmla="*/ 2527069 w 5120640"/>
              <a:gd name="connsiteY36" fmla="*/ 2456882 h 3338031"/>
              <a:gd name="connsiteX37" fmla="*/ 2576945 w 5120640"/>
              <a:gd name="connsiteY37" fmla="*/ 2506758 h 3338031"/>
              <a:gd name="connsiteX38" fmla="*/ 2693324 w 5120640"/>
              <a:gd name="connsiteY38" fmla="*/ 2589885 h 3338031"/>
              <a:gd name="connsiteX39" fmla="*/ 2776451 w 5120640"/>
              <a:gd name="connsiteY39" fmla="*/ 2623136 h 3338031"/>
              <a:gd name="connsiteX40" fmla="*/ 2826327 w 5120640"/>
              <a:gd name="connsiteY40" fmla="*/ 2656387 h 3338031"/>
              <a:gd name="connsiteX41" fmla="*/ 2959331 w 5120640"/>
              <a:gd name="connsiteY41" fmla="*/ 2706263 h 3338031"/>
              <a:gd name="connsiteX42" fmla="*/ 3075709 w 5120640"/>
              <a:gd name="connsiteY42" fmla="*/ 2739514 h 3338031"/>
              <a:gd name="connsiteX43" fmla="*/ 3358342 w 5120640"/>
              <a:gd name="connsiteY43" fmla="*/ 2756140 h 3338031"/>
              <a:gd name="connsiteX44" fmla="*/ 3474720 w 5120640"/>
              <a:gd name="connsiteY44" fmla="*/ 2839267 h 3338031"/>
              <a:gd name="connsiteX45" fmla="*/ 3524596 w 5120640"/>
              <a:gd name="connsiteY45" fmla="*/ 2872518 h 3338031"/>
              <a:gd name="connsiteX46" fmla="*/ 3607724 w 5120640"/>
              <a:gd name="connsiteY46" fmla="*/ 2939020 h 3338031"/>
              <a:gd name="connsiteX47" fmla="*/ 3707476 w 5120640"/>
              <a:gd name="connsiteY47" fmla="*/ 3005522 h 3338031"/>
              <a:gd name="connsiteX48" fmla="*/ 3807229 w 5120640"/>
              <a:gd name="connsiteY48" fmla="*/ 3072023 h 3338031"/>
              <a:gd name="connsiteX49" fmla="*/ 3857105 w 5120640"/>
              <a:gd name="connsiteY49" fmla="*/ 3088649 h 3338031"/>
              <a:gd name="connsiteX50" fmla="*/ 3906982 w 5120640"/>
              <a:gd name="connsiteY50" fmla="*/ 3121900 h 3338031"/>
              <a:gd name="connsiteX51" fmla="*/ 4039985 w 5120640"/>
              <a:gd name="connsiteY51" fmla="*/ 3188402 h 3338031"/>
              <a:gd name="connsiteX52" fmla="*/ 4089862 w 5120640"/>
              <a:gd name="connsiteY52" fmla="*/ 3221653 h 3338031"/>
              <a:gd name="connsiteX53" fmla="*/ 4172989 w 5120640"/>
              <a:gd name="connsiteY53" fmla="*/ 3238278 h 3338031"/>
              <a:gd name="connsiteX54" fmla="*/ 4289367 w 5120640"/>
              <a:gd name="connsiteY54" fmla="*/ 3304780 h 3338031"/>
              <a:gd name="connsiteX55" fmla="*/ 4488873 w 5120640"/>
              <a:gd name="connsiteY55" fmla="*/ 3338031 h 3338031"/>
              <a:gd name="connsiteX56" fmla="*/ 4754880 w 5120640"/>
              <a:gd name="connsiteY56" fmla="*/ 3321405 h 3338031"/>
              <a:gd name="connsiteX57" fmla="*/ 4804756 w 5120640"/>
              <a:gd name="connsiteY57" fmla="*/ 3288154 h 3338031"/>
              <a:gd name="connsiteX58" fmla="*/ 4854633 w 5120640"/>
              <a:gd name="connsiteY58" fmla="*/ 3271529 h 3338031"/>
              <a:gd name="connsiteX59" fmla="*/ 4937760 w 5120640"/>
              <a:gd name="connsiteY59" fmla="*/ 3188402 h 3338031"/>
              <a:gd name="connsiteX60" fmla="*/ 4987636 w 5120640"/>
              <a:gd name="connsiteY60" fmla="*/ 3171776 h 3338031"/>
              <a:gd name="connsiteX61" fmla="*/ 5120640 w 5120640"/>
              <a:gd name="connsiteY61" fmla="*/ 3072023 h 3338031"/>
              <a:gd name="connsiteX0" fmla="*/ 0 w 5120640"/>
              <a:gd name="connsiteY0" fmla="*/ 0 h 3338031"/>
              <a:gd name="connsiteX1" fmla="*/ 199505 w 5120640"/>
              <a:gd name="connsiteY1" fmla="*/ 30193 h 3338031"/>
              <a:gd name="connsiteX2" fmla="*/ 315256 w 5120640"/>
              <a:gd name="connsiteY2" fmla="*/ 68384 h 3338031"/>
              <a:gd name="connsiteX3" fmla="*/ 386698 w 5120640"/>
              <a:gd name="connsiteY3" fmla="*/ 97950 h 3338031"/>
              <a:gd name="connsiteX4" fmla="*/ 462454 w 5120640"/>
              <a:gd name="connsiteY4" fmla="*/ 152139 h 3338031"/>
              <a:gd name="connsiteX5" fmla="*/ 498764 w 5120640"/>
              <a:gd name="connsiteY5" fmla="*/ 195820 h 3338031"/>
              <a:gd name="connsiteX6" fmla="*/ 535701 w 5120640"/>
              <a:gd name="connsiteY6" fmla="*/ 246324 h 3338031"/>
              <a:gd name="connsiteX7" fmla="*/ 615142 w 5120640"/>
              <a:gd name="connsiteY7" fmla="*/ 378700 h 3338031"/>
              <a:gd name="connsiteX8" fmla="*/ 635767 w 5120640"/>
              <a:gd name="connsiteY8" fmla="*/ 439006 h 3338031"/>
              <a:gd name="connsiteX9" fmla="*/ 660078 w 5120640"/>
              <a:gd name="connsiteY9" fmla="*/ 492020 h 3338031"/>
              <a:gd name="connsiteX10" fmla="*/ 714895 w 5120640"/>
              <a:gd name="connsiteY10" fmla="*/ 611456 h 3338031"/>
              <a:gd name="connsiteX11" fmla="*/ 748145 w 5120640"/>
              <a:gd name="connsiteY11" fmla="*/ 711209 h 3338031"/>
              <a:gd name="connsiteX12" fmla="*/ 798022 w 5120640"/>
              <a:gd name="connsiteY12" fmla="*/ 860838 h 3338031"/>
              <a:gd name="connsiteX13" fmla="*/ 814647 w 5120640"/>
              <a:gd name="connsiteY13" fmla="*/ 910714 h 3338031"/>
              <a:gd name="connsiteX14" fmla="*/ 847898 w 5120640"/>
              <a:gd name="connsiteY14" fmla="*/ 1043718 h 3338031"/>
              <a:gd name="connsiteX15" fmla="*/ 864524 w 5120640"/>
              <a:gd name="connsiteY15" fmla="*/ 1143471 h 3338031"/>
              <a:gd name="connsiteX16" fmla="*/ 881149 w 5120640"/>
              <a:gd name="connsiteY16" fmla="*/ 1193347 h 3338031"/>
              <a:gd name="connsiteX17" fmla="*/ 897775 w 5120640"/>
              <a:gd name="connsiteY17" fmla="*/ 1259849 h 3338031"/>
              <a:gd name="connsiteX18" fmla="*/ 914400 w 5120640"/>
              <a:gd name="connsiteY18" fmla="*/ 1342976 h 3338031"/>
              <a:gd name="connsiteX19" fmla="*/ 947651 w 5120640"/>
              <a:gd name="connsiteY19" fmla="*/ 1442729 h 3338031"/>
              <a:gd name="connsiteX20" fmla="*/ 1097280 w 5120640"/>
              <a:gd name="connsiteY20" fmla="*/ 1592358 h 3338031"/>
              <a:gd name="connsiteX21" fmla="*/ 1147156 w 5120640"/>
              <a:gd name="connsiteY21" fmla="*/ 1642234 h 3338031"/>
              <a:gd name="connsiteX22" fmla="*/ 1180407 w 5120640"/>
              <a:gd name="connsiteY22" fmla="*/ 1692111 h 3338031"/>
              <a:gd name="connsiteX23" fmla="*/ 1197033 w 5120640"/>
              <a:gd name="connsiteY23" fmla="*/ 1741987 h 3338031"/>
              <a:gd name="connsiteX24" fmla="*/ 1296785 w 5120640"/>
              <a:gd name="connsiteY24" fmla="*/ 1775238 h 3338031"/>
              <a:gd name="connsiteX25" fmla="*/ 1346662 w 5120640"/>
              <a:gd name="connsiteY25" fmla="*/ 1808489 h 3338031"/>
              <a:gd name="connsiteX26" fmla="*/ 1512916 w 5120640"/>
              <a:gd name="connsiteY26" fmla="*/ 1841740 h 3338031"/>
              <a:gd name="connsiteX27" fmla="*/ 1562793 w 5120640"/>
              <a:gd name="connsiteY27" fmla="*/ 1858365 h 3338031"/>
              <a:gd name="connsiteX28" fmla="*/ 1612669 w 5120640"/>
              <a:gd name="connsiteY28" fmla="*/ 1891616 h 3338031"/>
              <a:gd name="connsiteX29" fmla="*/ 1812175 w 5120640"/>
              <a:gd name="connsiteY29" fmla="*/ 1941493 h 3338031"/>
              <a:gd name="connsiteX30" fmla="*/ 1895302 w 5120640"/>
              <a:gd name="connsiteY30" fmla="*/ 1974743 h 3338031"/>
              <a:gd name="connsiteX31" fmla="*/ 1961804 w 5120640"/>
              <a:gd name="connsiteY31" fmla="*/ 2007994 h 3338031"/>
              <a:gd name="connsiteX32" fmla="*/ 2011680 w 5120640"/>
              <a:gd name="connsiteY32" fmla="*/ 2024620 h 3338031"/>
              <a:gd name="connsiteX33" fmla="*/ 2161309 w 5120640"/>
              <a:gd name="connsiteY33" fmla="*/ 2107747 h 3338031"/>
              <a:gd name="connsiteX34" fmla="*/ 2177935 w 5120640"/>
              <a:gd name="connsiteY34" fmla="*/ 2157623 h 3338031"/>
              <a:gd name="connsiteX35" fmla="*/ 2310938 w 5120640"/>
              <a:gd name="connsiteY35" fmla="*/ 2240751 h 3338031"/>
              <a:gd name="connsiteX36" fmla="*/ 2410691 w 5120640"/>
              <a:gd name="connsiteY36" fmla="*/ 2340503 h 3338031"/>
              <a:gd name="connsiteX37" fmla="*/ 2527069 w 5120640"/>
              <a:gd name="connsiteY37" fmla="*/ 2456882 h 3338031"/>
              <a:gd name="connsiteX38" fmla="*/ 2576945 w 5120640"/>
              <a:gd name="connsiteY38" fmla="*/ 2506758 h 3338031"/>
              <a:gd name="connsiteX39" fmla="*/ 2693324 w 5120640"/>
              <a:gd name="connsiteY39" fmla="*/ 2589885 h 3338031"/>
              <a:gd name="connsiteX40" fmla="*/ 2776451 w 5120640"/>
              <a:gd name="connsiteY40" fmla="*/ 2623136 h 3338031"/>
              <a:gd name="connsiteX41" fmla="*/ 2826327 w 5120640"/>
              <a:gd name="connsiteY41" fmla="*/ 2656387 h 3338031"/>
              <a:gd name="connsiteX42" fmla="*/ 2959331 w 5120640"/>
              <a:gd name="connsiteY42" fmla="*/ 2706263 h 3338031"/>
              <a:gd name="connsiteX43" fmla="*/ 3075709 w 5120640"/>
              <a:gd name="connsiteY43" fmla="*/ 2739514 h 3338031"/>
              <a:gd name="connsiteX44" fmla="*/ 3358342 w 5120640"/>
              <a:gd name="connsiteY44" fmla="*/ 2756140 h 3338031"/>
              <a:gd name="connsiteX45" fmla="*/ 3474720 w 5120640"/>
              <a:gd name="connsiteY45" fmla="*/ 2839267 h 3338031"/>
              <a:gd name="connsiteX46" fmla="*/ 3524596 w 5120640"/>
              <a:gd name="connsiteY46" fmla="*/ 2872518 h 3338031"/>
              <a:gd name="connsiteX47" fmla="*/ 3607724 w 5120640"/>
              <a:gd name="connsiteY47" fmla="*/ 2939020 h 3338031"/>
              <a:gd name="connsiteX48" fmla="*/ 3707476 w 5120640"/>
              <a:gd name="connsiteY48" fmla="*/ 3005522 h 3338031"/>
              <a:gd name="connsiteX49" fmla="*/ 3807229 w 5120640"/>
              <a:gd name="connsiteY49" fmla="*/ 3072023 h 3338031"/>
              <a:gd name="connsiteX50" fmla="*/ 3857105 w 5120640"/>
              <a:gd name="connsiteY50" fmla="*/ 3088649 h 3338031"/>
              <a:gd name="connsiteX51" fmla="*/ 3906982 w 5120640"/>
              <a:gd name="connsiteY51" fmla="*/ 3121900 h 3338031"/>
              <a:gd name="connsiteX52" fmla="*/ 4039985 w 5120640"/>
              <a:gd name="connsiteY52" fmla="*/ 3188402 h 3338031"/>
              <a:gd name="connsiteX53" fmla="*/ 4089862 w 5120640"/>
              <a:gd name="connsiteY53" fmla="*/ 3221653 h 3338031"/>
              <a:gd name="connsiteX54" fmla="*/ 4172989 w 5120640"/>
              <a:gd name="connsiteY54" fmla="*/ 3238278 h 3338031"/>
              <a:gd name="connsiteX55" fmla="*/ 4289367 w 5120640"/>
              <a:gd name="connsiteY55" fmla="*/ 3304780 h 3338031"/>
              <a:gd name="connsiteX56" fmla="*/ 4488873 w 5120640"/>
              <a:gd name="connsiteY56" fmla="*/ 3338031 h 3338031"/>
              <a:gd name="connsiteX57" fmla="*/ 4754880 w 5120640"/>
              <a:gd name="connsiteY57" fmla="*/ 3321405 h 3338031"/>
              <a:gd name="connsiteX58" fmla="*/ 4804756 w 5120640"/>
              <a:gd name="connsiteY58" fmla="*/ 3288154 h 3338031"/>
              <a:gd name="connsiteX59" fmla="*/ 4854633 w 5120640"/>
              <a:gd name="connsiteY59" fmla="*/ 3271529 h 3338031"/>
              <a:gd name="connsiteX60" fmla="*/ 4937760 w 5120640"/>
              <a:gd name="connsiteY60" fmla="*/ 3188402 h 3338031"/>
              <a:gd name="connsiteX61" fmla="*/ 4987636 w 5120640"/>
              <a:gd name="connsiteY61" fmla="*/ 3171776 h 3338031"/>
              <a:gd name="connsiteX62" fmla="*/ 5120640 w 5120640"/>
              <a:gd name="connsiteY62" fmla="*/ 3072023 h 3338031"/>
              <a:gd name="connsiteX0" fmla="*/ 0 w 5120640"/>
              <a:gd name="connsiteY0" fmla="*/ 0 h 3338031"/>
              <a:gd name="connsiteX1" fmla="*/ 199505 w 5120640"/>
              <a:gd name="connsiteY1" fmla="*/ 30193 h 3338031"/>
              <a:gd name="connsiteX2" fmla="*/ 315256 w 5120640"/>
              <a:gd name="connsiteY2" fmla="*/ 68384 h 3338031"/>
              <a:gd name="connsiteX3" fmla="*/ 386698 w 5120640"/>
              <a:gd name="connsiteY3" fmla="*/ 97950 h 3338031"/>
              <a:gd name="connsiteX4" fmla="*/ 462454 w 5120640"/>
              <a:gd name="connsiteY4" fmla="*/ 152139 h 3338031"/>
              <a:gd name="connsiteX5" fmla="*/ 498764 w 5120640"/>
              <a:gd name="connsiteY5" fmla="*/ 195820 h 3338031"/>
              <a:gd name="connsiteX6" fmla="*/ 535701 w 5120640"/>
              <a:gd name="connsiteY6" fmla="*/ 246324 h 3338031"/>
              <a:gd name="connsiteX7" fmla="*/ 615142 w 5120640"/>
              <a:gd name="connsiteY7" fmla="*/ 378700 h 3338031"/>
              <a:gd name="connsiteX8" fmla="*/ 635767 w 5120640"/>
              <a:gd name="connsiteY8" fmla="*/ 439006 h 3338031"/>
              <a:gd name="connsiteX9" fmla="*/ 673018 w 5120640"/>
              <a:gd name="connsiteY9" fmla="*/ 500647 h 3338031"/>
              <a:gd name="connsiteX10" fmla="*/ 714895 w 5120640"/>
              <a:gd name="connsiteY10" fmla="*/ 611456 h 3338031"/>
              <a:gd name="connsiteX11" fmla="*/ 748145 w 5120640"/>
              <a:gd name="connsiteY11" fmla="*/ 711209 h 3338031"/>
              <a:gd name="connsiteX12" fmla="*/ 798022 w 5120640"/>
              <a:gd name="connsiteY12" fmla="*/ 860838 h 3338031"/>
              <a:gd name="connsiteX13" fmla="*/ 814647 w 5120640"/>
              <a:gd name="connsiteY13" fmla="*/ 910714 h 3338031"/>
              <a:gd name="connsiteX14" fmla="*/ 847898 w 5120640"/>
              <a:gd name="connsiteY14" fmla="*/ 1043718 h 3338031"/>
              <a:gd name="connsiteX15" fmla="*/ 864524 w 5120640"/>
              <a:gd name="connsiteY15" fmla="*/ 1143471 h 3338031"/>
              <a:gd name="connsiteX16" fmla="*/ 881149 w 5120640"/>
              <a:gd name="connsiteY16" fmla="*/ 1193347 h 3338031"/>
              <a:gd name="connsiteX17" fmla="*/ 897775 w 5120640"/>
              <a:gd name="connsiteY17" fmla="*/ 1259849 h 3338031"/>
              <a:gd name="connsiteX18" fmla="*/ 914400 w 5120640"/>
              <a:gd name="connsiteY18" fmla="*/ 1342976 h 3338031"/>
              <a:gd name="connsiteX19" fmla="*/ 947651 w 5120640"/>
              <a:gd name="connsiteY19" fmla="*/ 1442729 h 3338031"/>
              <a:gd name="connsiteX20" fmla="*/ 1097280 w 5120640"/>
              <a:gd name="connsiteY20" fmla="*/ 1592358 h 3338031"/>
              <a:gd name="connsiteX21" fmla="*/ 1147156 w 5120640"/>
              <a:gd name="connsiteY21" fmla="*/ 1642234 h 3338031"/>
              <a:gd name="connsiteX22" fmla="*/ 1180407 w 5120640"/>
              <a:gd name="connsiteY22" fmla="*/ 1692111 h 3338031"/>
              <a:gd name="connsiteX23" fmla="*/ 1197033 w 5120640"/>
              <a:gd name="connsiteY23" fmla="*/ 1741987 h 3338031"/>
              <a:gd name="connsiteX24" fmla="*/ 1296785 w 5120640"/>
              <a:gd name="connsiteY24" fmla="*/ 1775238 h 3338031"/>
              <a:gd name="connsiteX25" fmla="*/ 1346662 w 5120640"/>
              <a:gd name="connsiteY25" fmla="*/ 1808489 h 3338031"/>
              <a:gd name="connsiteX26" fmla="*/ 1512916 w 5120640"/>
              <a:gd name="connsiteY26" fmla="*/ 1841740 h 3338031"/>
              <a:gd name="connsiteX27" fmla="*/ 1562793 w 5120640"/>
              <a:gd name="connsiteY27" fmla="*/ 1858365 h 3338031"/>
              <a:gd name="connsiteX28" fmla="*/ 1612669 w 5120640"/>
              <a:gd name="connsiteY28" fmla="*/ 1891616 h 3338031"/>
              <a:gd name="connsiteX29" fmla="*/ 1812175 w 5120640"/>
              <a:gd name="connsiteY29" fmla="*/ 1941493 h 3338031"/>
              <a:gd name="connsiteX30" fmla="*/ 1895302 w 5120640"/>
              <a:gd name="connsiteY30" fmla="*/ 1974743 h 3338031"/>
              <a:gd name="connsiteX31" fmla="*/ 1961804 w 5120640"/>
              <a:gd name="connsiteY31" fmla="*/ 2007994 h 3338031"/>
              <a:gd name="connsiteX32" fmla="*/ 2011680 w 5120640"/>
              <a:gd name="connsiteY32" fmla="*/ 2024620 h 3338031"/>
              <a:gd name="connsiteX33" fmla="*/ 2161309 w 5120640"/>
              <a:gd name="connsiteY33" fmla="*/ 2107747 h 3338031"/>
              <a:gd name="connsiteX34" fmla="*/ 2177935 w 5120640"/>
              <a:gd name="connsiteY34" fmla="*/ 2157623 h 3338031"/>
              <a:gd name="connsiteX35" fmla="*/ 2310938 w 5120640"/>
              <a:gd name="connsiteY35" fmla="*/ 2240751 h 3338031"/>
              <a:gd name="connsiteX36" fmla="*/ 2410691 w 5120640"/>
              <a:gd name="connsiteY36" fmla="*/ 2340503 h 3338031"/>
              <a:gd name="connsiteX37" fmla="*/ 2527069 w 5120640"/>
              <a:gd name="connsiteY37" fmla="*/ 2456882 h 3338031"/>
              <a:gd name="connsiteX38" fmla="*/ 2576945 w 5120640"/>
              <a:gd name="connsiteY38" fmla="*/ 2506758 h 3338031"/>
              <a:gd name="connsiteX39" fmla="*/ 2693324 w 5120640"/>
              <a:gd name="connsiteY39" fmla="*/ 2589885 h 3338031"/>
              <a:gd name="connsiteX40" fmla="*/ 2776451 w 5120640"/>
              <a:gd name="connsiteY40" fmla="*/ 2623136 h 3338031"/>
              <a:gd name="connsiteX41" fmla="*/ 2826327 w 5120640"/>
              <a:gd name="connsiteY41" fmla="*/ 2656387 h 3338031"/>
              <a:gd name="connsiteX42" fmla="*/ 2959331 w 5120640"/>
              <a:gd name="connsiteY42" fmla="*/ 2706263 h 3338031"/>
              <a:gd name="connsiteX43" fmla="*/ 3075709 w 5120640"/>
              <a:gd name="connsiteY43" fmla="*/ 2739514 h 3338031"/>
              <a:gd name="connsiteX44" fmla="*/ 3358342 w 5120640"/>
              <a:gd name="connsiteY44" fmla="*/ 2756140 h 3338031"/>
              <a:gd name="connsiteX45" fmla="*/ 3474720 w 5120640"/>
              <a:gd name="connsiteY45" fmla="*/ 2839267 h 3338031"/>
              <a:gd name="connsiteX46" fmla="*/ 3524596 w 5120640"/>
              <a:gd name="connsiteY46" fmla="*/ 2872518 h 3338031"/>
              <a:gd name="connsiteX47" fmla="*/ 3607724 w 5120640"/>
              <a:gd name="connsiteY47" fmla="*/ 2939020 h 3338031"/>
              <a:gd name="connsiteX48" fmla="*/ 3707476 w 5120640"/>
              <a:gd name="connsiteY48" fmla="*/ 3005522 h 3338031"/>
              <a:gd name="connsiteX49" fmla="*/ 3807229 w 5120640"/>
              <a:gd name="connsiteY49" fmla="*/ 3072023 h 3338031"/>
              <a:gd name="connsiteX50" fmla="*/ 3857105 w 5120640"/>
              <a:gd name="connsiteY50" fmla="*/ 3088649 h 3338031"/>
              <a:gd name="connsiteX51" fmla="*/ 3906982 w 5120640"/>
              <a:gd name="connsiteY51" fmla="*/ 3121900 h 3338031"/>
              <a:gd name="connsiteX52" fmla="*/ 4039985 w 5120640"/>
              <a:gd name="connsiteY52" fmla="*/ 3188402 h 3338031"/>
              <a:gd name="connsiteX53" fmla="*/ 4089862 w 5120640"/>
              <a:gd name="connsiteY53" fmla="*/ 3221653 h 3338031"/>
              <a:gd name="connsiteX54" fmla="*/ 4172989 w 5120640"/>
              <a:gd name="connsiteY54" fmla="*/ 3238278 h 3338031"/>
              <a:gd name="connsiteX55" fmla="*/ 4289367 w 5120640"/>
              <a:gd name="connsiteY55" fmla="*/ 3304780 h 3338031"/>
              <a:gd name="connsiteX56" fmla="*/ 4488873 w 5120640"/>
              <a:gd name="connsiteY56" fmla="*/ 3338031 h 3338031"/>
              <a:gd name="connsiteX57" fmla="*/ 4754880 w 5120640"/>
              <a:gd name="connsiteY57" fmla="*/ 3321405 h 3338031"/>
              <a:gd name="connsiteX58" fmla="*/ 4804756 w 5120640"/>
              <a:gd name="connsiteY58" fmla="*/ 3288154 h 3338031"/>
              <a:gd name="connsiteX59" fmla="*/ 4854633 w 5120640"/>
              <a:gd name="connsiteY59" fmla="*/ 3271529 h 3338031"/>
              <a:gd name="connsiteX60" fmla="*/ 4937760 w 5120640"/>
              <a:gd name="connsiteY60" fmla="*/ 3188402 h 3338031"/>
              <a:gd name="connsiteX61" fmla="*/ 4987636 w 5120640"/>
              <a:gd name="connsiteY61" fmla="*/ 3171776 h 3338031"/>
              <a:gd name="connsiteX62" fmla="*/ 5120640 w 5120640"/>
              <a:gd name="connsiteY62" fmla="*/ 3072023 h 333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5120640" h="3338031">
                <a:moveTo>
                  <a:pt x="0" y="0"/>
                </a:moveTo>
                <a:cubicBezTo>
                  <a:pt x="136716" y="15847"/>
                  <a:pt x="146962" y="18796"/>
                  <a:pt x="199505" y="30193"/>
                </a:cubicBezTo>
                <a:cubicBezTo>
                  <a:pt x="252048" y="41590"/>
                  <a:pt x="270921" y="62842"/>
                  <a:pt x="315256" y="68384"/>
                </a:cubicBezTo>
                <a:cubicBezTo>
                  <a:pt x="331881" y="73926"/>
                  <a:pt x="362165" y="83991"/>
                  <a:pt x="386698" y="97950"/>
                </a:cubicBezTo>
                <a:cubicBezTo>
                  <a:pt x="411231" y="111909"/>
                  <a:pt x="443776" y="135827"/>
                  <a:pt x="462454" y="152139"/>
                </a:cubicBezTo>
                <a:cubicBezTo>
                  <a:pt x="481132" y="168451"/>
                  <a:pt x="486556" y="180122"/>
                  <a:pt x="498764" y="195820"/>
                </a:cubicBezTo>
                <a:cubicBezTo>
                  <a:pt x="510972" y="211518"/>
                  <a:pt x="519076" y="235240"/>
                  <a:pt x="535701" y="246324"/>
                </a:cubicBezTo>
                <a:cubicBezTo>
                  <a:pt x="583898" y="321899"/>
                  <a:pt x="562449" y="299660"/>
                  <a:pt x="615142" y="378700"/>
                </a:cubicBezTo>
                <a:cubicBezTo>
                  <a:pt x="628225" y="410095"/>
                  <a:pt x="628278" y="420119"/>
                  <a:pt x="635767" y="439006"/>
                </a:cubicBezTo>
                <a:cubicBezTo>
                  <a:pt x="643256" y="457893"/>
                  <a:pt x="659830" y="471905"/>
                  <a:pt x="673018" y="500647"/>
                </a:cubicBezTo>
                <a:cubicBezTo>
                  <a:pt x="686206" y="529389"/>
                  <a:pt x="702374" y="576362"/>
                  <a:pt x="714895" y="611456"/>
                </a:cubicBezTo>
                <a:cubicBezTo>
                  <a:pt x="727416" y="646550"/>
                  <a:pt x="737061" y="677958"/>
                  <a:pt x="748145" y="711209"/>
                </a:cubicBezTo>
                <a:lnTo>
                  <a:pt x="798022" y="860838"/>
                </a:lnTo>
                <a:cubicBezTo>
                  <a:pt x="803564" y="877463"/>
                  <a:pt x="810397" y="893713"/>
                  <a:pt x="814647" y="910714"/>
                </a:cubicBezTo>
                <a:cubicBezTo>
                  <a:pt x="825731" y="955049"/>
                  <a:pt x="840385" y="998641"/>
                  <a:pt x="847898" y="1043718"/>
                </a:cubicBezTo>
                <a:cubicBezTo>
                  <a:pt x="853440" y="1076969"/>
                  <a:pt x="857211" y="1110564"/>
                  <a:pt x="864524" y="1143471"/>
                </a:cubicBezTo>
                <a:cubicBezTo>
                  <a:pt x="868326" y="1160578"/>
                  <a:pt x="876335" y="1176497"/>
                  <a:pt x="881149" y="1193347"/>
                </a:cubicBezTo>
                <a:cubicBezTo>
                  <a:pt x="887426" y="1215317"/>
                  <a:pt x="892818" y="1237544"/>
                  <a:pt x="897775" y="1259849"/>
                </a:cubicBezTo>
                <a:cubicBezTo>
                  <a:pt x="903905" y="1287434"/>
                  <a:pt x="906965" y="1315714"/>
                  <a:pt x="914400" y="1342976"/>
                </a:cubicBezTo>
                <a:cubicBezTo>
                  <a:pt x="923622" y="1376791"/>
                  <a:pt x="922867" y="1417945"/>
                  <a:pt x="947651" y="1442729"/>
                </a:cubicBezTo>
                <a:lnTo>
                  <a:pt x="1097280" y="1592358"/>
                </a:lnTo>
                <a:cubicBezTo>
                  <a:pt x="1113905" y="1608983"/>
                  <a:pt x="1134114" y="1622671"/>
                  <a:pt x="1147156" y="1642234"/>
                </a:cubicBezTo>
                <a:cubicBezTo>
                  <a:pt x="1158240" y="1658860"/>
                  <a:pt x="1171471" y="1674239"/>
                  <a:pt x="1180407" y="1692111"/>
                </a:cubicBezTo>
                <a:cubicBezTo>
                  <a:pt x="1188244" y="1707786"/>
                  <a:pt x="1182773" y="1731801"/>
                  <a:pt x="1197033" y="1741987"/>
                </a:cubicBezTo>
                <a:cubicBezTo>
                  <a:pt x="1225554" y="1762359"/>
                  <a:pt x="1296785" y="1775238"/>
                  <a:pt x="1296785" y="1775238"/>
                </a:cubicBezTo>
                <a:cubicBezTo>
                  <a:pt x="1313411" y="1786322"/>
                  <a:pt x="1328296" y="1800618"/>
                  <a:pt x="1346662" y="1808489"/>
                </a:cubicBezTo>
                <a:cubicBezTo>
                  <a:pt x="1382329" y="1823775"/>
                  <a:pt x="1484362" y="1835395"/>
                  <a:pt x="1512916" y="1841740"/>
                </a:cubicBezTo>
                <a:cubicBezTo>
                  <a:pt x="1530024" y="1845542"/>
                  <a:pt x="1546167" y="1852823"/>
                  <a:pt x="1562793" y="1858365"/>
                </a:cubicBezTo>
                <a:cubicBezTo>
                  <a:pt x="1579418" y="1869449"/>
                  <a:pt x="1594410" y="1883501"/>
                  <a:pt x="1612669" y="1891616"/>
                </a:cubicBezTo>
                <a:cubicBezTo>
                  <a:pt x="1691707" y="1926744"/>
                  <a:pt x="1728529" y="1927552"/>
                  <a:pt x="1812175" y="1941493"/>
                </a:cubicBezTo>
                <a:cubicBezTo>
                  <a:pt x="1839884" y="1952576"/>
                  <a:pt x="1868031" y="1962623"/>
                  <a:pt x="1895302" y="1974743"/>
                </a:cubicBezTo>
                <a:cubicBezTo>
                  <a:pt x="1917950" y="1984809"/>
                  <a:pt x="1939024" y="1998231"/>
                  <a:pt x="1961804" y="2007994"/>
                </a:cubicBezTo>
                <a:cubicBezTo>
                  <a:pt x="1977912" y="2014897"/>
                  <a:pt x="1995572" y="2017717"/>
                  <a:pt x="2011680" y="2024620"/>
                </a:cubicBezTo>
                <a:cubicBezTo>
                  <a:pt x="2067334" y="2048472"/>
                  <a:pt x="2108758" y="2076216"/>
                  <a:pt x="2161309" y="2107747"/>
                </a:cubicBezTo>
                <a:cubicBezTo>
                  <a:pt x="2166851" y="2124372"/>
                  <a:pt x="2166716" y="2144160"/>
                  <a:pt x="2177935" y="2157623"/>
                </a:cubicBezTo>
                <a:cubicBezTo>
                  <a:pt x="2243691" y="2236530"/>
                  <a:pt x="2238053" y="2182443"/>
                  <a:pt x="2310938" y="2240751"/>
                </a:cubicBezTo>
                <a:cubicBezTo>
                  <a:pt x="2347658" y="2270126"/>
                  <a:pt x="2382477" y="2302884"/>
                  <a:pt x="2410691" y="2340503"/>
                </a:cubicBezTo>
                <a:cubicBezTo>
                  <a:pt x="2497142" y="2455772"/>
                  <a:pt x="2418450" y="2363780"/>
                  <a:pt x="2527069" y="2456882"/>
                </a:cubicBezTo>
                <a:cubicBezTo>
                  <a:pt x="2544920" y="2472183"/>
                  <a:pt x="2559093" y="2491457"/>
                  <a:pt x="2576945" y="2506758"/>
                </a:cubicBezTo>
                <a:cubicBezTo>
                  <a:pt x="2587489" y="2515795"/>
                  <a:pt x="2672271" y="2579359"/>
                  <a:pt x="2693324" y="2589885"/>
                </a:cubicBezTo>
                <a:cubicBezTo>
                  <a:pt x="2720017" y="2603231"/>
                  <a:pt x="2749758" y="2609789"/>
                  <a:pt x="2776451" y="2623136"/>
                </a:cubicBezTo>
                <a:cubicBezTo>
                  <a:pt x="2794323" y="2632072"/>
                  <a:pt x="2808978" y="2646474"/>
                  <a:pt x="2826327" y="2656387"/>
                </a:cubicBezTo>
                <a:cubicBezTo>
                  <a:pt x="2903810" y="2700663"/>
                  <a:pt x="2877503" y="2682884"/>
                  <a:pt x="2959331" y="2706263"/>
                </a:cubicBezTo>
                <a:cubicBezTo>
                  <a:pt x="2996744" y="2716952"/>
                  <a:pt x="3036719" y="2735801"/>
                  <a:pt x="3075709" y="2739514"/>
                </a:cubicBezTo>
                <a:cubicBezTo>
                  <a:pt x="3169658" y="2748462"/>
                  <a:pt x="3264131" y="2750598"/>
                  <a:pt x="3358342" y="2756140"/>
                </a:cubicBezTo>
                <a:cubicBezTo>
                  <a:pt x="3475884" y="2834502"/>
                  <a:pt x="3330368" y="2736159"/>
                  <a:pt x="3474720" y="2839267"/>
                </a:cubicBezTo>
                <a:cubicBezTo>
                  <a:pt x="3490979" y="2850881"/>
                  <a:pt x="3508611" y="2860529"/>
                  <a:pt x="3524596" y="2872518"/>
                </a:cubicBezTo>
                <a:cubicBezTo>
                  <a:pt x="3552984" y="2893809"/>
                  <a:pt x="3579026" y="2918149"/>
                  <a:pt x="3607724" y="2939020"/>
                </a:cubicBezTo>
                <a:cubicBezTo>
                  <a:pt x="3640043" y="2962525"/>
                  <a:pt x="3674225" y="2983355"/>
                  <a:pt x="3707476" y="3005522"/>
                </a:cubicBezTo>
                <a:lnTo>
                  <a:pt x="3807229" y="3072023"/>
                </a:lnTo>
                <a:cubicBezTo>
                  <a:pt x="3823854" y="3077565"/>
                  <a:pt x="3841430" y="3080812"/>
                  <a:pt x="3857105" y="3088649"/>
                </a:cubicBezTo>
                <a:cubicBezTo>
                  <a:pt x="3874977" y="3097585"/>
                  <a:pt x="3889440" y="3112332"/>
                  <a:pt x="3906982" y="3121900"/>
                </a:cubicBezTo>
                <a:cubicBezTo>
                  <a:pt x="3950497" y="3145635"/>
                  <a:pt x="3998742" y="3160907"/>
                  <a:pt x="4039985" y="3188402"/>
                </a:cubicBezTo>
                <a:cubicBezTo>
                  <a:pt x="4056611" y="3199486"/>
                  <a:pt x="4071153" y="3214637"/>
                  <a:pt x="4089862" y="3221653"/>
                </a:cubicBezTo>
                <a:cubicBezTo>
                  <a:pt x="4116321" y="3231575"/>
                  <a:pt x="4145280" y="3232736"/>
                  <a:pt x="4172989" y="3238278"/>
                </a:cubicBezTo>
                <a:cubicBezTo>
                  <a:pt x="4209475" y="3262602"/>
                  <a:pt x="4247180" y="3290718"/>
                  <a:pt x="4289367" y="3304780"/>
                </a:cubicBezTo>
                <a:cubicBezTo>
                  <a:pt x="4325827" y="3316933"/>
                  <a:pt x="4462523" y="3334267"/>
                  <a:pt x="4488873" y="3338031"/>
                </a:cubicBezTo>
                <a:cubicBezTo>
                  <a:pt x="4577542" y="3332489"/>
                  <a:pt x="4667125" y="3335261"/>
                  <a:pt x="4754880" y="3321405"/>
                </a:cubicBezTo>
                <a:cubicBezTo>
                  <a:pt x="4774617" y="3318289"/>
                  <a:pt x="4786884" y="3297090"/>
                  <a:pt x="4804756" y="3288154"/>
                </a:cubicBezTo>
                <a:cubicBezTo>
                  <a:pt x="4820431" y="3280317"/>
                  <a:pt x="4838007" y="3277071"/>
                  <a:pt x="4854633" y="3271529"/>
                </a:cubicBezTo>
                <a:cubicBezTo>
                  <a:pt x="4887884" y="3221653"/>
                  <a:pt x="4882342" y="3216111"/>
                  <a:pt x="4937760" y="3188402"/>
                </a:cubicBezTo>
                <a:cubicBezTo>
                  <a:pt x="4953435" y="3180565"/>
                  <a:pt x="4972317" y="3180287"/>
                  <a:pt x="4987636" y="3171776"/>
                </a:cubicBezTo>
                <a:cubicBezTo>
                  <a:pt x="5072233" y="3124777"/>
                  <a:pt x="5070191" y="3122472"/>
                  <a:pt x="5120640" y="3072023"/>
                </a:cubicBez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6558486"/>
      </p:ext>
    </p:extLst>
  </p:cSld>
  <p:clrMapOvr>
    <a:masterClrMapping/>
  </p:clrMapOvr>
  <p:timing>
    <p:tnLst>
      <p:par>
        <p:cTn id="1" dur="indefinite" restart="never" nodeType="tmRoot"/>
      </p:par>
    </p:tnLst>
  </p:timing>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Depth</Template>
  <TotalTime>54332</TotalTime>
  <Words>1313</Words>
  <Application>Microsoft Macintosh PowerPoint</Application>
  <PresentationFormat>Widescreen</PresentationFormat>
  <Paragraphs>214</Paragraphs>
  <Slides>51</Slides>
  <Notes>11</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51</vt:i4>
      </vt:variant>
    </vt:vector>
  </HeadingPairs>
  <TitlesOfParts>
    <vt:vector size="60" baseType="lpstr">
      <vt:lpstr>Calibri</vt:lpstr>
      <vt:lpstr>Cambria Math</vt:lpstr>
      <vt:lpstr>Corbel</vt:lpstr>
      <vt:lpstr>Helvetica</vt:lpstr>
      <vt:lpstr>Times New Roman</vt:lpstr>
      <vt:lpstr>Wingdings 3</vt:lpstr>
      <vt:lpstr>Arial</vt:lpstr>
      <vt:lpstr>Depth</vt:lpstr>
      <vt:lpstr>Equation</vt:lpstr>
      <vt:lpstr>New Methods for  the  Calculation and Analysis of  Quasi-Iterative Optimal Perturbations </vt:lpstr>
      <vt:lpstr>PowerPoint Presentation</vt:lpstr>
      <vt:lpstr>Response Functions</vt:lpstr>
      <vt:lpstr>Response Functions</vt:lpstr>
      <vt:lpstr>Response Functions</vt:lpstr>
      <vt:lpstr>Response Functions</vt:lpstr>
      <vt:lpstr>Response Functions</vt:lpstr>
      <vt:lpstr>Response Functions</vt:lpstr>
      <vt:lpstr>Response Functions</vt:lpstr>
      <vt:lpstr>Explosive Mid-latitude Cyclogenesis</vt:lpstr>
      <vt:lpstr>A New Response Function</vt:lpstr>
      <vt:lpstr>A New Response Function</vt:lpstr>
      <vt:lpstr>Method</vt:lpstr>
      <vt:lpstr>Method</vt:lpstr>
      <vt:lpstr>Method</vt:lpstr>
      <vt:lpstr>Method</vt:lpstr>
      <vt:lpstr>PowerPoint Presentation</vt:lpstr>
      <vt:lpstr>How can we do better?</vt:lpstr>
      <vt:lpstr>Iterative Technique</vt:lpstr>
      <vt:lpstr>Iterative Technique</vt:lpstr>
      <vt:lpstr>Iterative Technique</vt:lpstr>
      <vt:lpstr>Iterative Technique</vt:lpstr>
      <vt:lpstr>PowerPoint Presentation</vt:lpstr>
      <vt:lpstr>PowerPoint Presentation</vt:lpstr>
      <vt:lpstr>PowerPoint Presentation</vt:lpstr>
      <vt:lpstr>PowerPoint Presentation</vt:lpstr>
      <vt:lpstr>“The Surprise Snowstorm" January 2000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vt:lpstr>
      <vt:lpstr>Conclusions</vt:lpstr>
      <vt:lpstr>Conclusions</vt:lpstr>
      <vt:lpstr>Conclusions</vt:lpstr>
      <vt:lpstr>Future Work</vt:lpstr>
      <vt:lpstr>Acknowledgements </vt:lpstr>
      <vt:lpstr>Extra Slides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NASA GEOS-5</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Martin/Morgan Group Meeting: July 20, 2017</dc:title>
  <dc:creator>Alexander Goldstein</dc:creator>
  <cp:lastModifiedBy>Alexander Goldstein</cp:lastModifiedBy>
  <cp:revision>187</cp:revision>
  <cp:lastPrinted>2017-09-28T19:28:31Z</cp:lastPrinted>
  <dcterms:created xsi:type="dcterms:W3CDTF">2017-07-20T04:24:31Z</dcterms:created>
  <dcterms:modified xsi:type="dcterms:W3CDTF">2018-07-02T07:28:10Z</dcterms:modified>
</cp:coreProperties>
</file>