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22"/>
  </p:notesMasterIdLst>
  <p:handoutMasterIdLst>
    <p:handoutMasterId r:id="rId23"/>
  </p:handoutMasterIdLst>
  <p:sldIdLst>
    <p:sldId id="265" r:id="rId2"/>
    <p:sldId id="300" r:id="rId3"/>
    <p:sldId id="316" r:id="rId4"/>
    <p:sldId id="319" r:id="rId5"/>
    <p:sldId id="328" r:id="rId6"/>
    <p:sldId id="326" r:id="rId7"/>
    <p:sldId id="310" r:id="rId8"/>
    <p:sldId id="314" r:id="rId9"/>
    <p:sldId id="315" r:id="rId10"/>
    <p:sldId id="327" r:id="rId11"/>
    <p:sldId id="313" r:id="rId12"/>
    <p:sldId id="312" r:id="rId13"/>
    <p:sldId id="293" r:id="rId14"/>
    <p:sldId id="324" r:id="rId15"/>
    <p:sldId id="277" r:id="rId16"/>
    <p:sldId id="329" r:id="rId17"/>
    <p:sldId id="294" r:id="rId18"/>
    <p:sldId id="332" r:id="rId19"/>
    <p:sldId id="330" r:id="rId20"/>
    <p:sldId id="331" r:id="rId21"/>
  </p:sldIdLst>
  <p:sldSz cx="9144000" cy="6858000" type="screen4x3"/>
  <p:notesSz cx="6718300" cy="9867900"/>
  <p:embeddedFontLst>
    <p:embeddedFont>
      <p:font typeface="Effra Bold" charset="0"/>
      <p:bold r:id="rId24"/>
    </p:embeddedFont>
    <p:embeddedFont>
      <p:font typeface="Effra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Effra Light" charset="0"/>
      <p:regular r:id="rId33"/>
      <p:italic r:id="rId34"/>
    </p:embeddedFont>
    <p:embeddedFont>
      <p:font typeface="Effra Heavy" charset="0"/>
      <p:bold r:id="rId35"/>
      <p:boldItalic r:id="rId36"/>
    </p:embeddedFont>
    <p:embeddedFont>
      <p:font typeface="AngsanaUPC" charset="0"/>
      <p:regular r:id="rId37"/>
      <p:bold r:id="rId38"/>
      <p:italic r:id="rId39"/>
      <p:boldItalic r:id="rId40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EAF35"/>
    <a:srgbClr val="D799A1"/>
    <a:srgbClr val="BF0071"/>
    <a:srgbClr val="F3F3F3"/>
    <a:srgbClr val="F0F0F0"/>
    <a:srgbClr val="EEEEEE"/>
    <a:srgbClr val="FDFDFD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594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8"/>
        <p:guide pos="211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/>
              <a:t>Education is</a:t>
            </a:r>
            <a:endParaRPr lang="en-GB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Make the box longer for longer phrases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983806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on two lines maximum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8228258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on two lines maximum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846638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on two lines maximum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281706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0567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446538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692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Timetable (suggest three columns – event, Location, time)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373119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Timetable (suggest three columns – event, Location, time)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851231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Timetable (suggest three columns – event, Location, time)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851231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631044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Unit name here, max 2 line, adjust width of box if required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Unit name here, max 2 line, adjust width of box if required</a:t>
            </a:r>
            <a:endParaRPr lang="en-GB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xmlns="" val="26910515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xmlns="" val="24985055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448483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/>
              <a:t>Education is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Make the box longer for longer phrases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95263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rse.2012.06.01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3095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4516" y="620688"/>
            <a:ext cx="8568422" cy="2468733"/>
          </a:xfrm>
        </p:spPr>
        <p:txBody>
          <a:bodyPr/>
          <a:lstStyle/>
          <a:p>
            <a:r>
              <a:rPr lang="en-US" b="0" cap="none" dirty="0"/>
              <a:t>Observation operators for </a:t>
            </a:r>
            <a:br>
              <a:rPr lang="en-US" b="0" cap="none" dirty="0"/>
            </a:br>
            <a:r>
              <a:rPr lang="en-US" b="0" cap="none" dirty="0"/>
              <a:t>assimilation of satellite observations</a:t>
            </a:r>
            <a:br>
              <a:rPr lang="en-US" b="0" cap="none" dirty="0"/>
            </a:br>
            <a:r>
              <a:rPr lang="en-US" b="0" cap="none" dirty="0"/>
              <a:t> in river inundation </a:t>
            </a:r>
            <a:r>
              <a:rPr lang="en-US" b="0" cap="none" dirty="0" smtClean="0"/>
              <a:t>forecasting</a:t>
            </a:r>
            <a:endParaRPr lang="en-GB" cap="non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4155826"/>
            <a:ext cx="9505056" cy="4176464"/>
          </a:xfrm>
        </p:spPr>
        <p:txBody>
          <a:bodyPr/>
          <a:lstStyle/>
          <a:p>
            <a:pPr marL="360000" lvl="1" indent="0">
              <a:buNone/>
            </a:pPr>
            <a:r>
              <a:rPr lang="en-GB" sz="2400" b="1" dirty="0"/>
              <a:t>	</a:t>
            </a:r>
            <a:endParaRPr lang="en-GB" sz="2400" dirty="0"/>
          </a:p>
          <a:p>
            <a:pPr marL="360000" lvl="1" indent="0">
              <a:buNone/>
            </a:pPr>
            <a:r>
              <a:rPr lang="en-GB" sz="1400" baseline="30000" dirty="0"/>
              <a:t>1</a:t>
            </a:r>
            <a:r>
              <a:rPr lang="en-GB" sz="1400" dirty="0"/>
              <a:t> Department of Meteorology, University of Reading, UK</a:t>
            </a:r>
          </a:p>
          <a:p>
            <a:pPr marL="360000" lvl="1" indent="0">
              <a:buNone/>
            </a:pPr>
            <a:r>
              <a:rPr lang="en-GB" sz="1400" baseline="30000" dirty="0"/>
              <a:t>2</a:t>
            </a:r>
            <a:r>
              <a:rPr lang="en-GB" sz="1400" dirty="0"/>
              <a:t> Department of Mathematics and Statistics, University of Reading, UK </a:t>
            </a:r>
          </a:p>
          <a:p>
            <a:pPr marL="360000" lvl="1" indent="0">
              <a:buNone/>
            </a:pPr>
            <a:r>
              <a:rPr lang="en-GB" sz="1400" baseline="30000" dirty="0"/>
              <a:t>3</a:t>
            </a:r>
            <a:r>
              <a:rPr lang="en-GB" sz="1400" dirty="0"/>
              <a:t> MARUM </a:t>
            </a:r>
            <a:r>
              <a:rPr lang="en-GB" sz="1400" dirty="0" err="1"/>
              <a:t>Center</a:t>
            </a:r>
            <a:r>
              <a:rPr lang="en-GB" sz="1400" dirty="0"/>
              <a:t> for Marine Environmental Sciences and Department of Geosciences, </a:t>
            </a:r>
          </a:p>
          <a:p>
            <a:pPr marL="360000" lvl="1" indent="0">
              <a:buNone/>
            </a:pPr>
            <a:r>
              <a:rPr lang="en-GB" sz="1400" dirty="0"/>
              <a:t>	University of Bremen, </a:t>
            </a:r>
            <a:r>
              <a:rPr lang="en-GB" sz="1400" dirty="0" smtClean="0"/>
              <a:t>Germany</a:t>
            </a:r>
          </a:p>
          <a:p>
            <a:pPr>
              <a:buNone/>
            </a:pPr>
            <a:r>
              <a:rPr lang="en-GB" sz="1200" b="1" dirty="0" smtClean="0"/>
              <a:t>      Acknowledgements</a:t>
            </a:r>
            <a:r>
              <a:rPr lang="en-GB" sz="1200" b="1" dirty="0" smtClean="0"/>
              <a:t>:</a:t>
            </a:r>
          </a:p>
          <a:p>
            <a:pPr>
              <a:buNone/>
            </a:pPr>
            <a:r>
              <a:rPr lang="en-GB" sz="1200" dirty="0" smtClean="0"/>
              <a:t>	</a:t>
            </a:r>
            <a:r>
              <a:rPr lang="en-GB" sz="1000" dirty="0" smtClean="0"/>
              <a:t>The authors gratefully acknowledge the </a:t>
            </a:r>
            <a:r>
              <a:rPr lang="en-GB" sz="1000" dirty="0" smtClean="0"/>
              <a:t>NERC SCENARIO </a:t>
            </a:r>
            <a:r>
              <a:rPr lang="en-GB" sz="1000" dirty="0" smtClean="0"/>
              <a:t>studentship supporting Elizabeth Cooper, and CASE sponsorship from the Satellite Applications Catapult. </a:t>
            </a:r>
            <a:endParaRPr lang="en-GB" sz="1000" dirty="0" smtClean="0"/>
          </a:p>
          <a:p>
            <a:pPr>
              <a:buNone/>
            </a:pPr>
            <a:r>
              <a:rPr lang="en-GB" sz="1000" dirty="0" smtClean="0"/>
              <a:t>	This </a:t>
            </a:r>
            <a:r>
              <a:rPr lang="en-GB" sz="1000" dirty="0" smtClean="0"/>
              <a:t>work was also supported in part by NERC grants NE/K00896X/1 and NE/K008900/1 as well as EPSRC grant EP/P002331/1.</a:t>
            </a:r>
          </a:p>
          <a:p>
            <a:pPr marL="360000" lvl="1" indent="0">
              <a:buNone/>
            </a:pPr>
            <a:endParaRPr lang="en-GB" sz="2400" dirty="0"/>
          </a:p>
          <a:p>
            <a:pPr marL="360000" lvl="1" indent="0">
              <a:buNone/>
            </a:pPr>
            <a:endParaRPr lang="en-GB" sz="2400" dirty="0"/>
          </a:p>
          <a:p>
            <a:pPr marL="360000" lvl="1" indent="0">
              <a:buNone/>
            </a:pPr>
            <a:endParaRPr lang="en-GB" sz="2400" dirty="0"/>
          </a:p>
          <a:p>
            <a:pPr marL="360000" lvl="1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73883" y="3191840"/>
            <a:ext cx="8679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Elizabeth Cooper</a:t>
            </a:r>
            <a:r>
              <a:rPr lang="en-GB" b="1" baseline="30000" dirty="0"/>
              <a:t>1</a:t>
            </a:r>
            <a:r>
              <a:rPr lang="en-GB" dirty="0"/>
              <a:t>, Sarah Dance</a:t>
            </a:r>
            <a:r>
              <a:rPr lang="en-GB" baseline="30000" dirty="0"/>
              <a:t>1,2</a:t>
            </a:r>
            <a:r>
              <a:rPr lang="en-GB" dirty="0"/>
              <a:t>, Javier Garcia-Pintado</a:t>
            </a:r>
            <a:r>
              <a:rPr lang="en-GB" baseline="30000" dirty="0"/>
              <a:t>3</a:t>
            </a:r>
            <a:r>
              <a:rPr lang="en-GB" dirty="0"/>
              <a:t>,  Nancy Nichols</a:t>
            </a:r>
            <a:r>
              <a:rPr lang="en-GB" baseline="30000" dirty="0"/>
              <a:t>1,2</a:t>
            </a:r>
            <a:r>
              <a:rPr lang="en-GB" dirty="0"/>
              <a:t>, Polly Smith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103392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1753636" cy="57606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94167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0000" cy="828000"/>
          </a:xfrm>
        </p:spPr>
        <p:txBody>
          <a:bodyPr/>
          <a:lstStyle/>
          <a:p>
            <a:r>
              <a:rPr lang="en-US" cap="none"/>
              <a:t>Nearest wet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99992" y="371703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22768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0940" y="4710223"/>
            <a:ext cx="297711" cy="265814"/>
          </a:xfrm>
          <a:prstGeom prst="rect">
            <a:avLst/>
          </a:prstGeom>
          <a:solidFill>
            <a:srgbClr val="7EAF3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0940" y="5816009"/>
            <a:ext cx="287079" cy="159489"/>
          </a:xfrm>
          <a:prstGeom prst="rect">
            <a:avLst/>
          </a:prstGeom>
          <a:solidFill>
            <a:srgbClr val="7EAF3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1116032"/>
          </a:xfrm>
        </p:spPr>
        <p:txBody>
          <a:bodyPr/>
          <a:lstStyle/>
          <a:p>
            <a:r>
              <a:rPr lang="en-GB" cap="none" dirty="0"/>
              <a:t>New approach: </a:t>
            </a:r>
            <a:br>
              <a:rPr lang="en-GB" cap="none" dirty="0"/>
            </a:br>
            <a:r>
              <a:rPr lang="en-GB" cap="none" dirty="0"/>
              <a:t>backscatter observations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4471" y="1948730"/>
            <a:ext cx="4454321" cy="2376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941168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Fit two Gaussian curves to give mean and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variance of wet and dry pixel distributions</a:t>
            </a:r>
            <a:endParaRPr lang="en-GB" dirty="0">
              <a:solidFill>
                <a:schemeClr val="tx2"/>
              </a:solidFill>
              <a:latin typeface="+mn-lt"/>
            </a:endParaRP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  <a:p>
            <a:pPr marL="457200" indent="-457200"/>
            <a:r>
              <a:rPr lang="en-GB" dirty="0" smtClean="0">
                <a:solidFill>
                  <a:schemeClr val="accent1"/>
                </a:solidFill>
              </a:rPr>
              <a:t>  </a:t>
            </a:r>
            <a:r>
              <a:rPr lang="en-GB" i="1" dirty="0" smtClean="0">
                <a:solidFill>
                  <a:schemeClr val="accent1"/>
                </a:solidFill>
              </a:rPr>
              <a:t>H</a:t>
            </a:r>
            <a:r>
              <a:rPr lang="en-GB" dirty="0" smtClean="0">
                <a:solidFill>
                  <a:schemeClr val="accent1"/>
                </a:solidFill>
                <a:latin typeface="+mn-lt"/>
              </a:rPr>
              <a:t>(</a:t>
            </a:r>
            <a:r>
              <a:rPr lang="en-GB" b="1" dirty="0" smtClean="0">
                <a:solidFill>
                  <a:schemeClr val="accent1"/>
                </a:solidFill>
                <a:latin typeface="+mn-lt"/>
              </a:rPr>
              <a:t>x</a:t>
            </a:r>
            <a:r>
              <a:rPr lang="en-GB" dirty="0">
                <a:solidFill>
                  <a:schemeClr val="accent1"/>
                </a:solidFill>
                <a:latin typeface="+mn-lt"/>
              </a:rPr>
              <a:t>):  </a:t>
            </a:r>
            <a:r>
              <a:rPr lang="en-GB" dirty="0">
                <a:latin typeface="+mn-lt"/>
              </a:rPr>
              <a:t>assign value of </a:t>
            </a:r>
            <a:r>
              <a:rPr lang="en-GB" dirty="0" err="1">
                <a:latin typeface="+mn-lt"/>
              </a:rPr>
              <a:t>md</a:t>
            </a:r>
            <a:r>
              <a:rPr lang="en-GB" dirty="0">
                <a:latin typeface="+mn-lt"/>
              </a:rPr>
              <a:t> to pixel if forecast predicts dry; mw if model predicts wet</a:t>
            </a:r>
            <a:endParaRPr lang="en-GB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562986" y="3487479"/>
            <a:ext cx="2339163" cy="244549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34161" y="3262252"/>
            <a:ext cx="197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pixels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5220072" y="3163700"/>
            <a:ext cx="1296144" cy="14401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6588224" y="294767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Dry pixels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118687" y="3316882"/>
            <a:ext cx="0" cy="72008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982783" y="2596802"/>
            <a:ext cx="0" cy="144016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830655" y="295684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n-lt"/>
              </a:rPr>
              <a:t>mw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94751" y="2164754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tx2"/>
                </a:solidFill>
                <a:latin typeface="+mn-lt"/>
              </a:rPr>
              <a:t>md</a:t>
            </a: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98" y="432609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As per : L</a:t>
            </a:r>
            <a:r>
              <a:rPr lang="en-US" sz="1200" dirty="0"/>
              <a:t>. </a:t>
            </a:r>
            <a:r>
              <a:rPr lang="en-US" sz="1200" dirty="0" err="1"/>
              <a:t>Giustarini</a:t>
            </a:r>
            <a:r>
              <a:rPr lang="en-US" sz="1200" dirty="0"/>
              <a:t> </a:t>
            </a:r>
            <a:r>
              <a:rPr lang="en-US" sz="1200" i="1" dirty="0"/>
              <a:t>et al</a:t>
            </a:r>
            <a:r>
              <a:rPr lang="en-US" sz="1200" dirty="0"/>
              <a:t>., "Probabilistic Flood Mapping Using Synthetic Aperture Radar Data," in </a:t>
            </a:r>
            <a:r>
              <a:rPr lang="en-US" sz="1200" i="1" dirty="0"/>
              <a:t>IEEE Trans on </a:t>
            </a:r>
            <a:r>
              <a:rPr lang="en-US" sz="1200" i="1" dirty="0" err="1"/>
              <a:t>Geoscience</a:t>
            </a:r>
            <a:r>
              <a:rPr lang="en-US" sz="1200" i="1" dirty="0"/>
              <a:t> and Remote </a:t>
            </a:r>
            <a:r>
              <a:rPr lang="en-US" sz="1200" i="1" dirty="0" err="1"/>
              <a:t>Sensing</a:t>
            </a:r>
            <a:r>
              <a:rPr lang="en-US" sz="1200" dirty="0" err="1"/>
              <a:t>,Dec</a:t>
            </a:r>
            <a:r>
              <a:rPr lang="en-US" sz="1200" dirty="0"/>
              <a:t>. 2016</a:t>
            </a:r>
            <a:r>
              <a:rPr lang="en-US" sz="1200" dirty="0" smtClean="0"/>
              <a:t>.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7441" y="1339702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OBSERVATION: </a:t>
            </a:r>
            <a:r>
              <a:rPr lang="en-GB" dirty="0" smtClean="0"/>
              <a:t>measured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smtClean="0"/>
              <a:t>backscatter value in chosen pixels</a:t>
            </a: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959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460"/>
            <a:ext cx="5749445" cy="435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96E1-FE19-476C-9CF0-3BB4903735D9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476672"/>
            <a:ext cx="8280000" cy="6839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cap="none">
                <a:solidFill>
                  <a:srgbClr val="D2002E"/>
                </a:solidFill>
                <a:latin typeface="Effra"/>
              </a:rPr>
              <a:t>Methodology</a:t>
            </a:r>
            <a:endParaRPr lang="en-GB" ker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268760"/>
            <a:ext cx="8964488" cy="3960000"/>
          </a:xfrm>
          <a:prstGeom prst="rect">
            <a:avLst/>
          </a:prstGeo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1" kern="0" dirty="0"/>
              <a:t>Twin experiments in idealised </a:t>
            </a:r>
            <a:r>
              <a:rPr lang="en-GB" b="1" kern="0" dirty="0" smtClean="0"/>
              <a:t>topography</a:t>
            </a:r>
          </a:p>
          <a:p>
            <a:pPr lvl="1"/>
            <a:r>
              <a:rPr lang="en-GB" b="1" kern="0" dirty="0" smtClean="0"/>
              <a:t>3 observation operator approaches</a:t>
            </a:r>
            <a:endParaRPr lang="en-GB" b="1" kern="0" dirty="0"/>
          </a:p>
          <a:p>
            <a:pPr lvl="1"/>
            <a:r>
              <a:rPr lang="en-US" kern="0" dirty="0" smtClean="0"/>
              <a:t>Noisy </a:t>
            </a:r>
            <a:r>
              <a:rPr lang="en-US" kern="0" dirty="0"/>
              <a:t>synthetic observations from `truth’ </a:t>
            </a:r>
          </a:p>
          <a:p>
            <a:pPr lvl="1"/>
            <a:r>
              <a:rPr lang="en-US" kern="0" dirty="0"/>
              <a:t>12 hourly intervals</a:t>
            </a:r>
          </a:p>
          <a:p>
            <a:pPr lvl="1"/>
            <a:r>
              <a:rPr lang="en-US" kern="0" dirty="0" smtClean="0"/>
              <a:t>3  observation positions</a:t>
            </a:r>
            <a:endParaRPr lang="en-US" kern="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713495" y="3982846"/>
            <a:ext cx="2987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/>
              <a:t>Ensemble forecast system with 100 </a:t>
            </a:r>
            <a:r>
              <a:rPr lang="en-GB" dirty="0" smtClean="0"/>
              <a:t>members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 Inflows and channel friction parameter </a:t>
            </a:r>
            <a:r>
              <a:rPr lang="en-GB" dirty="0" smtClean="0"/>
              <a:t>perturbed</a:t>
            </a:r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980728"/>
            <a:ext cx="4042553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5612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168" y="138850"/>
            <a:ext cx="8280000" cy="1154080"/>
          </a:xfrm>
        </p:spPr>
        <p:txBody>
          <a:bodyPr/>
          <a:lstStyle/>
          <a:p>
            <a:r>
              <a:rPr lang="en-GB" cap="none" dirty="0"/>
              <a:t>Results: state estimation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229200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Channel friction parameter too HIGH: forecast water levels too DEEP</a:t>
            </a:r>
          </a:p>
          <a:p>
            <a:endParaRPr lang="en-US" dirty="0">
              <a:solidFill>
                <a:schemeClr val="tx2"/>
              </a:solidFill>
              <a:latin typeface="+mn-lt"/>
            </a:endParaRPr>
          </a:p>
          <a:p>
            <a:r>
              <a:rPr lang="en-US" dirty="0">
                <a:solidFill>
                  <a:schemeClr val="accent1"/>
                </a:solidFill>
              </a:rPr>
              <a:t>CONCLUSION: all of the operators do a good job at assimilation times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666" y="1372995"/>
            <a:ext cx="6964325" cy="372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0"/>
            <a:ext cx="8280000" cy="1154080"/>
          </a:xfrm>
        </p:spPr>
        <p:txBody>
          <a:bodyPr/>
          <a:lstStyle/>
          <a:p>
            <a:r>
              <a:rPr lang="en-GB" cap="none"/>
              <a:t>Results: state estimation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5636" y="5054754"/>
            <a:ext cx="8604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Channel friction parameter too LOW: forecast water levels too SHALLOW</a:t>
            </a:r>
          </a:p>
          <a:p>
            <a:r>
              <a:rPr lang="en-US" dirty="0"/>
              <a:t>CONCLUSION</a:t>
            </a:r>
            <a:r>
              <a:rPr lang="en-US" dirty="0">
                <a:solidFill>
                  <a:schemeClr val="accent1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simple flood edge operator does a bad job (as expected)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earest wet pixel operator slightly better than backscatter </a:t>
            </a:r>
            <a:r>
              <a:rPr lang="en-US" dirty="0" smtClean="0">
                <a:solidFill>
                  <a:schemeClr val="accent1"/>
                </a:solidFill>
                <a:latin typeface="+mn-lt"/>
              </a:rPr>
              <a:t>operator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520" y="1303883"/>
            <a:ext cx="6932429" cy="370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43" y="1436791"/>
            <a:ext cx="7160374" cy="382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80000" cy="828000"/>
          </a:xfrm>
        </p:spPr>
        <p:txBody>
          <a:bodyPr/>
          <a:lstStyle/>
          <a:p>
            <a:r>
              <a:rPr lang="en-GB" cap="none" dirty="0"/>
              <a:t>Results:</a:t>
            </a:r>
            <a:br>
              <a:rPr lang="en-GB" cap="none" dirty="0"/>
            </a:br>
            <a:r>
              <a:rPr lang="en-GB" cap="none" dirty="0"/>
              <a:t>Joint state-parameter estimation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296369"/>
            <a:ext cx="853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 friction parameter too HIGH: forecast water levels too DEEP</a:t>
            </a:r>
          </a:p>
          <a:p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CONCLUSION: </a:t>
            </a:r>
            <a:r>
              <a:rPr lang="en-US" dirty="0"/>
              <a:t> </a:t>
            </a:r>
            <a:r>
              <a:rPr lang="en-US" dirty="0" smtClean="0">
                <a:solidFill>
                  <a:schemeClr val="accent1"/>
                </a:solidFill>
              </a:rPr>
              <a:t>All operators improve the forecast relative to open loop</a:t>
            </a:r>
            <a:r>
              <a:rPr lang="en-US" dirty="0" smtClean="0">
                <a:solidFill>
                  <a:schemeClr val="accent1"/>
                </a:solidFill>
                <a:latin typeface="+mn-lt"/>
              </a:rPr>
              <a:t>.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155" y="1788042"/>
            <a:ext cx="180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515" y="5085575"/>
            <a:ext cx="704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4756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80000" cy="828000"/>
          </a:xfrm>
        </p:spPr>
        <p:txBody>
          <a:bodyPr/>
          <a:lstStyle/>
          <a:p>
            <a:r>
              <a:rPr lang="en-GB" cap="none" dirty="0"/>
              <a:t>Results:</a:t>
            </a:r>
            <a:br>
              <a:rPr lang="en-GB" cap="none" dirty="0"/>
            </a:br>
            <a:r>
              <a:rPr lang="en-GB" cap="none" dirty="0"/>
              <a:t>Joint state-parameter estimation</a:t>
            </a:r>
            <a:endParaRPr lang="en-GB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786" y="1489255"/>
            <a:ext cx="6982607" cy="37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5296369"/>
            <a:ext cx="853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 friction parameter too LOW: forecast water levels too SHALLOW</a:t>
            </a:r>
          </a:p>
          <a:p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CONCLUSION: 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Simple operator does not work</a:t>
            </a:r>
          </a:p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     	</a:t>
            </a:r>
            <a:r>
              <a:rPr lang="en-US" dirty="0" smtClean="0">
                <a:solidFill>
                  <a:schemeClr val="accent1"/>
                </a:solidFill>
              </a:rPr>
              <a:t>	Backscatter operator shows potential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756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80000" cy="828000"/>
          </a:xfrm>
        </p:spPr>
        <p:txBody>
          <a:bodyPr/>
          <a:lstStyle/>
          <a:p>
            <a:r>
              <a:rPr lang="en-GB" cap="none"/>
              <a:t>Conclusions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000" cy="5328592"/>
          </a:xfrm>
        </p:spPr>
        <p:txBody>
          <a:bodyPr/>
          <a:lstStyle/>
          <a:p>
            <a:pPr>
              <a:buNone/>
            </a:pPr>
            <a:r>
              <a:rPr lang="en-US" dirty="0"/>
              <a:t>Our experiments have shown:</a:t>
            </a:r>
          </a:p>
          <a:p>
            <a:pPr lvl="2"/>
            <a:r>
              <a:rPr lang="en-US" dirty="0" smtClean="0"/>
              <a:t>Choice of observation operator is REALLY IMPORTANT!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 smtClean="0"/>
              <a:t>`Nearest wet pixel’ in these experiments works well…. but best case scenario as no complicated terrain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Our novel approach using backscatter </a:t>
            </a:r>
            <a:r>
              <a:rPr lang="en-US" dirty="0" smtClean="0"/>
              <a:t>observations is promising </a:t>
            </a:r>
          </a:p>
          <a:p>
            <a:pPr lvl="3"/>
            <a:r>
              <a:rPr lang="en-US" dirty="0" smtClean="0"/>
              <a:t>Can use more observations from all of domain</a:t>
            </a:r>
          </a:p>
          <a:p>
            <a:pPr lvl="3"/>
            <a:r>
              <a:rPr lang="en-US" dirty="0" smtClean="0"/>
              <a:t>No terrain complications: may be cheaper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Further experiments required to determine </a:t>
            </a:r>
          </a:p>
          <a:p>
            <a:pPr lvl="3"/>
            <a:r>
              <a:rPr lang="en-US" dirty="0"/>
              <a:t>how operators compare in operation  (real SAR and topography</a:t>
            </a:r>
            <a:r>
              <a:rPr lang="en-US" dirty="0" smtClean="0"/>
              <a:t>)</a:t>
            </a:r>
            <a:endParaRPr lang="en-US" dirty="0"/>
          </a:p>
          <a:p>
            <a:pPr lvl="3"/>
            <a:r>
              <a:rPr lang="en-US" dirty="0"/>
              <a:t>how many observations can we use</a:t>
            </a:r>
            <a:r>
              <a:rPr lang="en-US" dirty="0" smtClean="0"/>
              <a:t>?</a:t>
            </a:r>
            <a:endParaRPr lang="en-US" dirty="0"/>
          </a:p>
          <a:p>
            <a:pPr lvl="3">
              <a:buNone/>
            </a:pPr>
            <a:r>
              <a:rPr lang="en-GB" sz="4000" b="1" dirty="0" smtClean="0">
                <a:solidFill>
                  <a:srgbClr val="D2002E"/>
                </a:solidFill>
                <a:latin typeface="Effra Bold"/>
                <a:ea typeface="+mj-ea"/>
                <a:cs typeface="+mj-cs"/>
              </a:rPr>
              <a:t>		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80000" cy="828000"/>
          </a:xfrm>
        </p:spPr>
        <p:txBody>
          <a:bodyPr/>
          <a:lstStyle/>
          <a:p>
            <a:r>
              <a:rPr lang="en-GB" cap="none"/>
              <a:t>Conclusions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000" cy="5328592"/>
          </a:xfrm>
        </p:spPr>
        <p:txBody>
          <a:bodyPr/>
          <a:lstStyle/>
          <a:p>
            <a:pPr>
              <a:buNone/>
            </a:pPr>
            <a:r>
              <a:rPr lang="en-US" dirty="0"/>
              <a:t>Our experiments have shown:</a:t>
            </a:r>
          </a:p>
          <a:p>
            <a:pPr lvl="2"/>
            <a:r>
              <a:rPr lang="en-US" dirty="0" smtClean="0"/>
              <a:t>Choice of observation operator is REALLY IMPORTANT!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`Nearest wet pixel’ </a:t>
            </a:r>
            <a:r>
              <a:rPr lang="en-US" dirty="0" smtClean="0"/>
              <a:t>in these experiments works well…. but best case scenario as no complicated terrain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Our novel approach using backscatter observations </a:t>
            </a:r>
            <a:r>
              <a:rPr lang="en-US" dirty="0" smtClean="0"/>
              <a:t>is promising  </a:t>
            </a:r>
          </a:p>
          <a:p>
            <a:pPr lvl="3"/>
            <a:r>
              <a:rPr lang="en-US" dirty="0" smtClean="0"/>
              <a:t>Can use more observations from all of domain</a:t>
            </a:r>
          </a:p>
          <a:p>
            <a:pPr lvl="3"/>
            <a:r>
              <a:rPr lang="en-US" dirty="0" smtClean="0"/>
              <a:t>No terrain complications: may be cheaper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Further experiments required to determine </a:t>
            </a:r>
          </a:p>
          <a:p>
            <a:pPr lvl="3"/>
            <a:r>
              <a:rPr lang="en-US" dirty="0"/>
              <a:t>how operators compare in operation  (real SAR and topography</a:t>
            </a:r>
            <a:r>
              <a:rPr lang="en-US" dirty="0" smtClean="0"/>
              <a:t>)</a:t>
            </a:r>
            <a:endParaRPr lang="en-US" dirty="0"/>
          </a:p>
          <a:p>
            <a:pPr lvl="3"/>
            <a:r>
              <a:rPr lang="en-US" dirty="0"/>
              <a:t>how many observations can we use</a:t>
            </a:r>
            <a:r>
              <a:rPr lang="en-US" dirty="0" smtClean="0"/>
              <a:t>?</a:t>
            </a:r>
            <a:endParaRPr lang="en-US" dirty="0"/>
          </a:p>
          <a:p>
            <a:pPr lvl="3">
              <a:buNone/>
            </a:pPr>
            <a:r>
              <a:rPr lang="en-GB" sz="4000" b="1" dirty="0" smtClean="0">
                <a:solidFill>
                  <a:srgbClr val="D2002E"/>
                </a:solidFill>
                <a:latin typeface="Effra Bold"/>
                <a:ea typeface="+mj-ea"/>
                <a:cs typeface="+mj-cs"/>
              </a:rPr>
              <a:t>		Thanks </a:t>
            </a:r>
            <a:r>
              <a:rPr lang="en-GB" sz="4000" b="1" dirty="0" smtClean="0">
                <a:solidFill>
                  <a:srgbClr val="D2002E"/>
                </a:solidFill>
                <a:latin typeface="Effra Bold"/>
                <a:ea typeface="+mj-ea"/>
                <a:cs typeface="+mj-cs"/>
              </a:rPr>
              <a:t>for listening!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234800"/>
            <a:ext cx="8280000" cy="828000"/>
          </a:xfrm>
        </p:spPr>
        <p:txBody>
          <a:bodyPr/>
          <a:lstStyle/>
          <a:p>
            <a:r>
              <a:rPr lang="en-GB" cap="none" dirty="0" smtClean="0"/>
              <a:t>Positive </a:t>
            </a:r>
            <a:r>
              <a:rPr lang="en-GB" cap="none" dirty="0" err="1" smtClean="0"/>
              <a:t>nch</a:t>
            </a:r>
            <a:r>
              <a:rPr lang="en-GB" cap="none" dirty="0" smtClean="0"/>
              <a:t> bias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endParaRPr lang="en-GB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4409" y="199690"/>
            <a:ext cx="3189768" cy="6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1196752"/>
            <a:ext cx="4341038" cy="2057606"/>
            <a:chOff x="2079" y="1298"/>
            <a:chExt cx="8288" cy="3348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043" y="1891"/>
              <a:ext cx="4407" cy="2755"/>
              <a:chOff x="3043" y="1891"/>
              <a:chExt cx="4407" cy="2755"/>
            </a:xfrm>
          </p:grpSpPr>
          <p:cxnSp>
            <p:nvCxnSpPr>
              <p:cNvPr id="1029" name="AutoShape 5"/>
              <p:cNvCxnSpPr>
                <a:cxnSpLocks noChangeShapeType="1"/>
              </p:cNvCxnSpPr>
              <p:nvPr/>
            </p:nvCxnSpPr>
            <p:spPr bwMode="auto">
              <a:xfrm flipH="1" flipV="1">
                <a:off x="3043" y="1891"/>
                <a:ext cx="25" cy="2755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30" name="AutoShape 6"/>
              <p:cNvCxnSpPr>
                <a:cxnSpLocks noChangeShapeType="1"/>
              </p:cNvCxnSpPr>
              <p:nvPr/>
            </p:nvCxnSpPr>
            <p:spPr bwMode="auto">
              <a:xfrm>
                <a:off x="3068" y="4646"/>
                <a:ext cx="4382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3068" y="2045"/>
                <a:ext cx="4382" cy="1877"/>
              </a:xfrm>
              <a:custGeom>
                <a:avLst/>
                <a:gdLst/>
                <a:ahLst/>
                <a:cxnLst>
                  <a:cxn ang="0">
                    <a:pos x="0" y="1474"/>
                  </a:cxn>
                  <a:cxn ang="0">
                    <a:pos x="463" y="697"/>
                  </a:cxn>
                  <a:cxn ang="0">
                    <a:pos x="1640" y="1436"/>
                  </a:cxn>
                  <a:cxn ang="0">
                    <a:pos x="2842" y="46"/>
                  </a:cxn>
                  <a:cxn ang="0">
                    <a:pos x="3794" y="1712"/>
                  </a:cxn>
                  <a:cxn ang="0">
                    <a:pos x="4382" y="1035"/>
                  </a:cxn>
                </a:cxnLst>
                <a:rect l="0" t="0" r="r" b="b"/>
                <a:pathLst>
                  <a:path w="4382" h="1877">
                    <a:moveTo>
                      <a:pt x="0" y="1474"/>
                    </a:moveTo>
                    <a:cubicBezTo>
                      <a:pt x="95" y="1088"/>
                      <a:pt x="190" y="703"/>
                      <a:pt x="463" y="697"/>
                    </a:cubicBezTo>
                    <a:cubicBezTo>
                      <a:pt x="736" y="691"/>
                      <a:pt x="1244" y="1545"/>
                      <a:pt x="1640" y="1436"/>
                    </a:cubicBezTo>
                    <a:cubicBezTo>
                      <a:pt x="2036" y="1327"/>
                      <a:pt x="2483" y="0"/>
                      <a:pt x="2842" y="46"/>
                    </a:cubicBezTo>
                    <a:cubicBezTo>
                      <a:pt x="3201" y="92"/>
                      <a:pt x="3537" y="1547"/>
                      <a:pt x="3794" y="1712"/>
                    </a:cubicBezTo>
                    <a:cubicBezTo>
                      <a:pt x="4051" y="1877"/>
                      <a:pt x="4284" y="1141"/>
                      <a:pt x="4382" y="1035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2079" y="1298"/>
              <a:ext cx="3243" cy="5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Inflow (m</a:t>
              </a:r>
              <a:r>
                <a:rPr kumimoji="0" lang="en-US" sz="20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/s)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7124" y="3933"/>
              <a:ext cx="3243" cy="5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Time (h)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000" cy="828000"/>
          </a:xfrm>
        </p:spPr>
        <p:txBody>
          <a:bodyPr/>
          <a:lstStyle/>
          <a:p>
            <a:r>
              <a:rPr lang="en-GB" cap="none"/>
              <a:t>Inundation Forecasting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  <p:pic>
        <p:nvPicPr>
          <p:cNvPr id="1026" name="Picture 2" descr="C:\Users\Elizabeth\Desktop\flood 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412776"/>
            <a:ext cx="6286851" cy="47129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5576" y="5805264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solidFill>
                <a:schemeClr val="tx2"/>
              </a:solidFill>
              <a:latin typeface="+mn-lt"/>
            </a:endParaRPr>
          </a:p>
          <a:p>
            <a:r>
              <a:rPr lang="en-GB" b="1">
                <a:solidFill>
                  <a:srgbClr val="FF0000"/>
                </a:solidFill>
              </a:rPr>
              <a:t>Uncertainty in inputs leads to uncertainty in inundation forecast</a:t>
            </a:r>
            <a:r>
              <a:rPr lang="en-GB">
                <a:solidFill>
                  <a:srgbClr val="FF0000"/>
                </a:solidFill>
              </a:rPr>
              <a:t>.</a:t>
            </a:r>
            <a:endParaRPr lang="en-US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364502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Topographical information e.g. (DTM)</a:t>
            </a:r>
            <a:endParaRPr lang="en-US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2051720" y="4005064"/>
            <a:ext cx="3312368" cy="7200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0" y="4797152"/>
            <a:ext cx="3347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Shallow water equations with good parameter values</a:t>
            </a:r>
          </a:p>
          <a:p>
            <a:pPr algn="ctr"/>
            <a:r>
              <a:rPr lang="en-US"/>
              <a:t>e.g. channel friction parameter</a:t>
            </a:r>
            <a:endParaRPr lang="en-US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3059832" y="5229200"/>
            <a:ext cx="1584176" cy="28803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2339752" y="1772816"/>
            <a:ext cx="2304256" cy="14401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234800"/>
            <a:ext cx="8280000" cy="828000"/>
          </a:xfrm>
        </p:spPr>
        <p:txBody>
          <a:bodyPr/>
          <a:lstStyle/>
          <a:p>
            <a:r>
              <a:rPr lang="en-GB" cap="none" dirty="0" smtClean="0"/>
              <a:t>Negative </a:t>
            </a:r>
            <a:r>
              <a:rPr lang="en-GB" cap="none" dirty="0" err="1" smtClean="0"/>
              <a:t>nch</a:t>
            </a:r>
            <a:r>
              <a:rPr lang="en-GB" cap="none" dirty="0" smtClean="0"/>
              <a:t> bias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endParaRPr lang="en-GB" alt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460" y="584459"/>
            <a:ext cx="3348813" cy="583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80000" cy="828000"/>
          </a:xfrm>
        </p:spPr>
        <p:txBody>
          <a:bodyPr/>
          <a:lstStyle/>
          <a:p>
            <a:r>
              <a:rPr lang="en-GB" cap="none">
                <a:solidFill>
                  <a:srgbClr val="D2002E"/>
                </a:solidFill>
                <a:latin typeface="Effra"/>
              </a:rPr>
              <a:t>Observations from </a:t>
            </a:r>
            <a:br>
              <a:rPr lang="en-GB" cap="none">
                <a:solidFill>
                  <a:srgbClr val="D2002E"/>
                </a:solidFill>
                <a:latin typeface="Effra"/>
              </a:rPr>
            </a:br>
            <a:r>
              <a:rPr lang="en-GB" cap="none">
                <a:solidFill>
                  <a:srgbClr val="D2002E"/>
                </a:solidFill>
                <a:latin typeface="Effra"/>
              </a:rPr>
              <a:t>synthetic aperture radar (SAR)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19832"/>
            <a:ext cx="3384376" cy="421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2468" y="5822204"/>
            <a:ext cx="3240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n-lt"/>
              </a:rPr>
              <a:t>TerraSar</a:t>
            </a:r>
            <a:r>
              <a:rPr lang="en-US" sz="1400" dirty="0">
                <a:solidFill>
                  <a:schemeClr val="tx2"/>
                </a:solidFill>
                <a:latin typeface="+mn-lt"/>
              </a:rPr>
              <a:t>-X image taken from Mason et al. </a:t>
            </a:r>
            <a:r>
              <a:rPr lang="en-US" sz="1400" i="1" dirty="0"/>
              <a:t>doi:</a:t>
            </a:r>
            <a:r>
              <a:rPr lang="en-US" sz="1400" dirty="0">
                <a:hlinkClick r:id="rId3"/>
              </a:rPr>
              <a:t>10.1016/j.rse.2012.06.017</a:t>
            </a:r>
            <a:endParaRPr lang="en-US" sz="1400" dirty="0"/>
          </a:p>
          <a:p>
            <a:r>
              <a:rPr lang="en-US" sz="1400" dirty="0">
                <a:solidFill>
                  <a:schemeClr val="tx2"/>
                </a:solidFill>
                <a:latin typeface="+mn-lt"/>
              </a:rPr>
              <a:t>© DLR 2007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2814330" y="2717649"/>
            <a:ext cx="1728192" cy="930005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1733107" y="3147237"/>
            <a:ext cx="2838893" cy="141792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542522" y="3325608"/>
            <a:ext cx="4229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Light areas are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dry (rough surface, higher backscatter values)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1998" y="4365104"/>
            <a:ext cx="4189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areas are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wet (smooth surfaces, lower backscatter values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4617208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Ensemble transform Kalman filter (ETKF) approach.</a:t>
            </a:r>
          </a:p>
          <a:p>
            <a:pPr>
              <a:buNone/>
            </a:pPr>
            <a:r>
              <a:rPr lang="en-US" dirty="0"/>
              <a:t>Mean and perturbations updated </a:t>
            </a:r>
            <a:r>
              <a:rPr lang="en-US" dirty="0" smtClean="0"/>
              <a:t>separately.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accent1"/>
                </a:solidFill>
              </a:rPr>
              <a:t>Observation operator, </a:t>
            </a:r>
            <a:r>
              <a:rPr lang="en-US" i="1" dirty="0">
                <a:solidFill>
                  <a:schemeClr val="accent1"/>
                </a:solidFill>
              </a:rPr>
              <a:t>H</a:t>
            </a:r>
            <a:r>
              <a:rPr lang="en-US" dirty="0" smtClean="0">
                <a:solidFill>
                  <a:schemeClr val="accent1"/>
                </a:solidFill>
              </a:rPr>
              <a:t>, </a:t>
            </a:r>
            <a:r>
              <a:rPr lang="en-US" dirty="0">
                <a:solidFill>
                  <a:schemeClr val="accent1"/>
                </a:solidFill>
              </a:rPr>
              <a:t>maps state vector into observation </a:t>
            </a:r>
            <a:r>
              <a:rPr lang="en-US" dirty="0" smtClean="0">
                <a:solidFill>
                  <a:schemeClr val="accent1"/>
                </a:solidFill>
              </a:rPr>
              <a:t>space.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Update </a:t>
            </a:r>
            <a:r>
              <a:rPr lang="en-US" dirty="0"/>
              <a:t>equation: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</a:t>
            </a:r>
            <a:endParaRPr lang="en-US" i="1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               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                             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	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</a:t>
            </a:r>
          </a:p>
          <a:p>
            <a:pPr algn="ctr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03528" cy="1376680"/>
          </a:xfrm>
        </p:spPr>
        <p:txBody>
          <a:bodyPr/>
          <a:lstStyle/>
          <a:p>
            <a:r>
              <a:rPr lang="en-GB" cap="none" dirty="0"/>
              <a:t>Data assimilation: </a:t>
            </a:r>
            <a:br>
              <a:rPr lang="en-GB" cap="none" dirty="0"/>
            </a:br>
            <a:r>
              <a:rPr lang="en-GB" cap="none" dirty="0"/>
              <a:t>ensemble transform Kalman filter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9449" y="5657875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Innovation, </a:t>
            </a:r>
            <a:r>
              <a:rPr lang="en-US" b="1" dirty="0"/>
              <a:t>d</a:t>
            </a:r>
            <a:endParaRPr lang="en-GB" b="1" dirty="0"/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26" name="Right Brace 25"/>
          <p:cNvSpPr/>
          <p:nvPr/>
        </p:nvSpPr>
        <p:spPr bwMode="auto">
          <a:xfrm>
            <a:off x="4508204" y="4954219"/>
            <a:ext cx="414669" cy="1265827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 bwMode="auto">
          <a:xfrm>
            <a:off x="4875505" y="4269412"/>
            <a:ext cx="288032" cy="792088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991121" y="421624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Mean forecast observation equivalent 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5123426" y="4474802"/>
            <a:ext cx="864096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688958" y="5895164"/>
            <a:ext cx="1584176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6643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6093" y="2732567"/>
            <a:ext cx="1914525" cy="381000"/>
          </a:xfrm>
          <a:prstGeom prst="rect">
            <a:avLst/>
          </a:prstGeom>
          <a:noFill/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6646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4102" y="4837814"/>
            <a:ext cx="3295650" cy="5524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80000" cy="828000"/>
          </a:xfrm>
        </p:spPr>
        <p:txBody>
          <a:bodyPr/>
          <a:lstStyle/>
          <a:p>
            <a:r>
              <a:rPr lang="en-GB" cap="none">
                <a:solidFill>
                  <a:srgbClr val="D2002E"/>
                </a:solidFill>
                <a:latin typeface="Effra"/>
              </a:rPr>
              <a:t>Using observations from SAR in DA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4716" y="1667442"/>
            <a:ext cx="2088232" cy="25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284043" y="2529119"/>
            <a:ext cx="1728192" cy="794802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4127500"/>
            <a:ext cx="215900" cy="4191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44549" y="4807785"/>
            <a:ext cx="174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of </a:t>
            </a:r>
            <a:r>
              <a:rPr lang="en-US" dirty="0" smtClean="0"/>
              <a:t> 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= 1,</a:t>
            </a:r>
            <a:r>
              <a:rPr lang="en-US" dirty="0" smtClean="0"/>
              <a:t>N s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tate vectors </a:t>
            </a:r>
            <a:endParaRPr lang="en-US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120280" y="5144140"/>
            <a:ext cx="936104" cy="288032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9023" y="2604978"/>
            <a:ext cx="411479" cy="457199"/>
          </a:xfrm>
          <a:prstGeom prst="rect">
            <a:avLst/>
          </a:prstGeom>
          <a:noFill/>
        </p:spPr>
      </p:pic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3563" y="5103628"/>
            <a:ext cx="704850" cy="466725"/>
          </a:xfrm>
          <a:prstGeom prst="rect">
            <a:avLst/>
          </a:prstGeom>
          <a:noFill/>
        </p:spPr>
      </p:pic>
      <p:sp>
        <p:nvSpPr>
          <p:cNvPr id="26" name="Right Arrow 25"/>
          <p:cNvSpPr/>
          <p:nvPr/>
        </p:nvSpPr>
        <p:spPr>
          <a:xfrm>
            <a:off x="4090847" y="5179582"/>
            <a:ext cx="936104" cy="288032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8696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4859079"/>
            <a:ext cx="2505075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24042"/>
            <a:ext cx="8280000" cy="828000"/>
          </a:xfrm>
        </p:spPr>
        <p:txBody>
          <a:bodyPr/>
          <a:lstStyle/>
          <a:p>
            <a:r>
              <a:rPr lang="en-GB" cap="none" dirty="0">
                <a:solidFill>
                  <a:srgbClr val="D2002E"/>
                </a:solidFill>
                <a:latin typeface="Effra"/>
              </a:rPr>
              <a:t>Flood edge WLOs from </a:t>
            </a:r>
            <a:r>
              <a:rPr lang="en-GB" cap="none" dirty="0" smtClean="0">
                <a:solidFill>
                  <a:srgbClr val="D2002E"/>
                </a:solidFill>
                <a:latin typeface="Effra"/>
              </a:rPr>
              <a:t>SAR</a:t>
            </a:r>
            <a:br>
              <a:rPr lang="en-GB" cap="none" dirty="0" smtClean="0">
                <a:solidFill>
                  <a:srgbClr val="D2002E"/>
                </a:solidFill>
                <a:latin typeface="Effra"/>
              </a:rPr>
            </a:br>
            <a:r>
              <a:rPr lang="en-GB" cap="none" dirty="0" smtClean="0">
                <a:solidFill>
                  <a:srgbClr val="D2002E"/>
                </a:solidFill>
                <a:latin typeface="Effra"/>
              </a:rPr>
              <a:t>water level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656" y="1787336"/>
            <a:ext cx="3181111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 bwMode="auto">
          <a:xfrm flipH="1">
            <a:off x="3955312" y="2626242"/>
            <a:ext cx="1658679" cy="112705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99396" y="1982094"/>
            <a:ext cx="23397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1.Observation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At flood edge, water elevation = terrain elevation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i="1" dirty="0" smtClean="0">
                <a:solidFill>
                  <a:schemeClr val="accent1"/>
                </a:solidFill>
                <a:latin typeface="+mn-lt"/>
              </a:rPr>
              <a:t>H </a:t>
            </a:r>
            <a:r>
              <a:rPr lang="en-US" dirty="0" smtClean="0">
                <a:solidFill>
                  <a:schemeClr val="accent1"/>
                </a:solidFill>
              </a:rPr>
              <a:t>[x]</a:t>
            </a:r>
            <a:endParaRPr lang="en-US" dirty="0">
              <a:solidFill>
                <a:schemeClr val="accent1"/>
              </a:solidFill>
              <a:latin typeface="+mn-lt"/>
            </a:endParaRPr>
          </a:p>
          <a:p>
            <a:r>
              <a:rPr lang="en-US" dirty="0"/>
              <a:t>Extracts elevation at observation position from each ensemble member</a:t>
            </a:r>
            <a:endParaRPr lang="en-US" dirty="0">
              <a:latin typeface="+mn-lt"/>
            </a:endParaRPr>
          </a:p>
          <a:p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86" y="476672"/>
            <a:ext cx="8280000" cy="828000"/>
          </a:xfrm>
        </p:spPr>
        <p:txBody>
          <a:bodyPr/>
          <a:lstStyle/>
          <a:p>
            <a:r>
              <a:rPr lang="en-GB" cap="none"/>
              <a:t>Water level observations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23528" y="2779365"/>
            <a:ext cx="8208912" cy="3394635"/>
            <a:chOff x="1105564" y="1664095"/>
            <a:chExt cx="10002644" cy="3902196"/>
          </a:xfrm>
        </p:grpSpPr>
        <p:sp>
          <p:nvSpPr>
            <p:cNvPr id="24" name="TextBox 23"/>
            <p:cNvSpPr txBox="1"/>
            <p:nvPr/>
          </p:nvSpPr>
          <p:spPr>
            <a:xfrm>
              <a:off x="1502231" y="3140404"/>
              <a:ext cx="1867828" cy="424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Observation</a:t>
              </a:r>
            </a:p>
          </p:txBody>
        </p:sp>
        <p:cxnSp>
          <p:nvCxnSpPr>
            <p:cNvPr id="25" name="Straight Arrow Connector 24"/>
            <p:cNvCxnSpPr>
              <a:stCxn id="27" idx="0"/>
            </p:cNvCxnSpPr>
            <p:nvPr/>
          </p:nvCxnSpPr>
          <p:spPr>
            <a:xfrm flipH="1" flipV="1">
              <a:off x="3107094" y="2388637"/>
              <a:ext cx="1" cy="709571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triangle"/>
              <a:tailEnd type="none"/>
            </a:ln>
            <a:effectLst/>
          </p:spPr>
        </p:cxnSp>
        <p:grpSp>
          <p:nvGrpSpPr>
            <p:cNvPr id="26" name="Group 25"/>
            <p:cNvGrpSpPr/>
            <p:nvPr/>
          </p:nvGrpSpPr>
          <p:grpSpPr>
            <a:xfrm>
              <a:off x="1105564" y="2209312"/>
              <a:ext cx="10002644" cy="3356979"/>
              <a:chOff x="2743200" y="2537927"/>
              <a:chExt cx="6307494" cy="214604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743200" y="2537927"/>
                <a:ext cx="3153747" cy="2146047"/>
                <a:chOff x="2743200" y="2537927"/>
                <a:chExt cx="3153747" cy="2146047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743200" y="2537927"/>
                  <a:ext cx="2715208" cy="13995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0" name="Freeform 39"/>
                <p:cNvSpPr/>
                <p:nvPr/>
              </p:nvSpPr>
              <p:spPr>
                <a:xfrm>
                  <a:off x="5458408" y="3937518"/>
                  <a:ext cx="438539" cy="746456"/>
                </a:xfrm>
                <a:custGeom>
                  <a:avLst/>
                  <a:gdLst>
                    <a:gd name="connsiteX0" fmla="*/ 0 w 438539"/>
                    <a:gd name="connsiteY0" fmla="*/ 0 h 746456"/>
                    <a:gd name="connsiteX1" fmla="*/ 111967 w 438539"/>
                    <a:gd name="connsiteY1" fmla="*/ 625151 h 746456"/>
                    <a:gd name="connsiteX2" fmla="*/ 438539 w 438539"/>
                    <a:gd name="connsiteY2" fmla="*/ 746449 h 746456"/>
                    <a:gd name="connsiteX3" fmla="*/ 438539 w 438539"/>
                    <a:gd name="connsiteY3" fmla="*/ 746449 h 74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9" h="746456">
                      <a:moveTo>
                        <a:pt x="0" y="0"/>
                      </a:moveTo>
                      <a:cubicBezTo>
                        <a:pt x="19438" y="250371"/>
                        <a:pt x="38877" y="500743"/>
                        <a:pt x="111967" y="625151"/>
                      </a:cubicBezTo>
                      <a:cubicBezTo>
                        <a:pt x="185057" y="749559"/>
                        <a:pt x="438539" y="746449"/>
                        <a:pt x="438539" y="746449"/>
                      </a:cubicBezTo>
                      <a:lnTo>
                        <a:pt x="438539" y="746449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896947" y="2537927"/>
                <a:ext cx="3153747" cy="2146047"/>
                <a:chOff x="2743200" y="2537927"/>
                <a:chExt cx="3153747" cy="2146047"/>
              </a:xfrm>
              <a:scene3d>
                <a:camera prst="orthographicFront">
                  <a:rot lat="0" lon="10799977" rev="0"/>
                </a:camera>
                <a:lightRig rig="threePt" dir="t"/>
              </a:scene3d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743200" y="2537927"/>
                  <a:ext cx="2715208" cy="13995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8" name="Freeform 37"/>
                <p:cNvSpPr/>
                <p:nvPr/>
              </p:nvSpPr>
              <p:spPr>
                <a:xfrm>
                  <a:off x="5458408" y="3937518"/>
                  <a:ext cx="438539" cy="746456"/>
                </a:xfrm>
                <a:custGeom>
                  <a:avLst/>
                  <a:gdLst>
                    <a:gd name="connsiteX0" fmla="*/ 0 w 438539"/>
                    <a:gd name="connsiteY0" fmla="*/ 0 h 746456"/>
                    <a:gd name="connsiteX1" fmla="*/ 111967 w 438539"/>
                    <a:gd name="connsiteY1" fmla="*/ 625151 h 746456"/>
                    <a:gd name="connsiteX2" fmla="*/ 438539 w 438539"/>
                    <a:gd name="connsiteY2" fmla="*/ 746449 h 746456"/>
                    <a:gd name="connsiteX3" fmla="*/ 438539 w 438539"/>
                    <a:gd name="connsiteY3" fmla="*/ 746449 h 74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9" h="746456">
                      <a:moveTo>
                        <a:pt x="0" y="0"/>
                      </a:moveTo>
                      <a:cubicBezTo>
                        <a:pt x="19438" y="250371"/>
                        <a:pt x="38877" y="500743"/>
                        <a:pt x="111967" y="625151"/>
                      </a:cubicBezTo>
                      <a:cubicBezTo>
                        <a:pt x="185057" y="749559"/>
                        <a:pt x="438539" y="746449"/>
                        <a:pt x="438539" y="746449"/>
                      </a:cubicBezTo>
                      <a:lnTo>
                        <a:pt x="438539" y="746449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lowchart: Connector 26"/>
            <p:cNvSpPr/>
            <p:nvPr/>
          </p:nvSpPr>
          <p:spPr>
            <a:xfrm>
              <a:off x="3034612" y="3098208"/>
              <a:ext cx="144965" cy="148698"/>
            </a:xfrm>
            <a:prstGeom prst="flowChartConnector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7" idx="5"/>
            </p:cNvCxnSpPr>
            <p:nvPr/>
          </p:nvCxnSpPr>
          <p:spPr>
            <a:xfrm flipV="1">
              <a:off x="3158347" y="3221805"/>
              <a:ext cx="5985654" cy="3325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 flipV="1">
              <a:off x="1502229" y="2332653"/>
              <a:ext cx="9339942" cy="65314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30" name="Flowchart: Connector 29"/>
            <p:cNvSpPr/>
            <p:nvPr/>
          </p:nvSpPr>
          <p:spPr>
            <a:xfrm>
              <a:off x="3034611" y="2312982"/>
              <a:ext cx="144965" cy="148698"/>
            </a:xfrm>
            <a:prstGeom prst="flowChartConnector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86832" y="1664095"/>
              <a:ext cx="19165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Mean forecast observation</a:t>
              </a: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9743868" y="1849038"/>
                  <a:ext cx="677743" cy="432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3868" y="1849038"/>
                  <a:ext cx="677743" cy="432683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3107093" y="2598157"/>
              <a:ext cx="1579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innovation</a:t>
              </a: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8519532" y="2888166"/>
                  <a:ext cx="4348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532" y="2888166"/>
                  <a:ext cx="434897" cy="400110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TextBox 40"/>
          <p:cNvSpPr txBox="1"/>
          <p:nvPr/>
        </p:nvSpPr>
        <p:spPr>
          <a:xfrm>
            <a:off x="357078" y="141277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+mn-lt"/>
              </a:rPr>
              <a:t>Simple assimilation of the water elevation at the flood edge works well when the forecast is deeper than the truth…... </a:t>
            </a:r>
          </a:p>
        </p:txBody>
      </p:sp>
    </p:spTree>
    <p:extLst>
      <p:ext uri="{BB962C8B-B14F-4D97-AF65-F5344CB8AC3E}">
        <p14:creationId xmlns:p14="http://schemas.microsoft.com/office/powerpoint/2010/main" xmlns="" val="949291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86" y="476672"/>
            <a:ext cx="8280000" cy="828000"/>
          </a:xfrm>
        </p:spPr>
        <p:txBody>
          <a:bodyPr/>
          <a:lstStyle/>
          <a:p>
            <a:r>
              <a:rPr lang="en-GB" cap="none"/>
              <a:t>Water level observations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357078" y="177281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+mn-lt"/>
              </a:rPr>
              <a:t>…. but not when the forecast is shallower than the truth…..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528" y="2755403"/>
            <a:ext cx="8568952" cy="3207207"/>
            <a:chOff x="1132420" y="2543849"/>
            <a:chExt cx="10020393" cy="3356979"/>
          </a:xfrm>
        </p:grpSpPr>
        <p:grpSp>
          <p:nvGrpSpPr>
            <p:cNvPr id="74" name="Group 73"/>
            <p:cNvGrpSpPr/>
            <p:nvPr/>
          </p:nvGrpSpPr>
          <p:grpSpPr>
            <a:xfrm>
              <a:off x="1150169" y="2543849"/>
              <a:ext cx="10002644" cy="3356979"/>
              <a:chOff x="2743200" y="2537927"/>
              <a:chExt cx="6307494" cy="214604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2743200" y="2537927"/>
                <a:ext cx="3153747" cy="2146047"/>
                <a:chOff x="2743200" y="2537927"/>
                <a:chExt cx="3153747" cy="2146047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743200" y="2537927"/>
                  <a:ext cx="2715208" cy="13995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6" name="Freeform 85"/>
                <p:cNvSpPr/>
                <p:nvPr/>
              </p:nvSpPr>
              <p:spPr>
                <a:xfrm>
                  <a:off x="5458408" y="3937518"/>
                  <a:ext cx="438539" cy="746456"/>
                </a:xfrm>
                <a:custGeom>
                  <a:avLst/>
                  <a:gdLst>
                    <a:gd name="connsiteX0" fmla="*/ 0 w 438539"/>
                    <a:gd name="connsiteY0" fmla="*/ 0 h 746456"/>
                    <a:gd name="connsiteX1" fmla="*/ 111967 w 438539"/>
                    <a:gd name="connsiteY1" fmla="*/ 625151 h 746456"/>
                    <a:gd name="connsiteX2" fmla="*/ 438539 w 438539"/>
                    <a:gd name="connsiteY2" fmla="*/ 746449 h 746456"/>
                    <a:gd name="connsiteX3" fmla="*/ 438539 w 438539"/>
                    <a:gd name="connsiteY3" fmla="*/ 746449 h 74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9" h="746456">
                      <a:moveTo>
                        <a:pt x="0" y="0"/>
                      </a:moveTo>
                      <a:cubicBezTo>
                        <a:pt x="19438" y="250371"/>
                        <a:pt x="38877" y="500743"/>
                        <a:pt x="111967" y="625151"/>
                      </a:cubicBezTo>
                      <a:cubicBezTo>
                        <a:pt x="185057" y="749559"/>
                        <a:pt x="438539" y="746449"/>
                        <a:pt x="438539" y="746449"/>
                      </a:cubicBezTo>
                      <a:lnTo>
                        <a:pt x="438539" y="746449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>
                <a:off x="5896947" y="2537927"/>
                <a:ext cx="3153747" cy="2146047"/>
                <a:chOff x="2743200" y="2537927"/>
                <a:chExt cx="3153747" cy="2146047"/>
              </a:xfrm>
              <a:scene3d>
                <a:camera prst="orthographicFront">
                  <a:rot lat="0" lon="10799977" rev="0"/>
                </a:camera>
                <a:lightRig rig="threePt" dir="t"/>
              </a:scene3d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743200" y="2537927"/>
                  <a:ext cx="2715208" cy="13995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4" name="Freeform 83"/>
                <p:cNvSpPr/>
                <p:nvPr/>
              </p:nvSpPr>
              <p:spPr>
                <a:xfrm>
                  <a:off x="5458408" y="3937518"/>
                  <a:ext cx="438539" cy="746456"/>
                </a:xfrm>
                <a:custGeom>
                  <a:avLst/>
                  <a:gdLst>
                    <a:gd name="connsiteX0" fmla="*/ 0 w 438539"/>
                    <a:gd name="connsiteY0" fmla="*/ 0 h 746456"/>
                    <a:gd name="connsiteX1" fmla="*/ 111967 w 438539"/>
                    <a:gd name="connsiteY1" fmla="*/ 625151 h 746456"/>
                    <a:gd name="connsiteX2" fmla="*/ 438539 w 438539"/>
                    <a:gd name="connsiteY2" fmla="*/ 746449 h 746456"/>
                    <a:gd name="connsiteX3" fmla="*/ 438539 w 438539"/>
                    <a:gd name="connsiteY3" fmla="*/ 746449 h 74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9" h="746456">
                      <a:moveTo>
                        <a:pt x="0" y="0"/>
                      </a:moveTo>
                      <a:cubicBezTo>
                        <a:pt x="19438" y="250371"/>
                        <a:pt x="38877" y="500743"/>
                        <a:pt x="111967" y="625151"/>
                      </a:cubicBezTo>
                      <a:cubicBezTo>
                        <a:pt x="185057" y="749559"/>
                        <a:pt x="438539" y="746449"/>
                        <a:pt x="438539" y="746449"/>
                      </a:cubicBezTo>
                      <a:lnTo>
                        <a:pt x="438539" y="746449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5" name="Flowchart: Connector 74"/>
            <p:cNvSpPr/>
            <p:nvPr/>
          </p:nvSpPr>
          <p:spPr>
            <a:xfrm>
              <a:off x="3079217" y="3432745"/>
              <a:ext cx="144965" cy="148698"/>
            </a:xfrm>
            <a:prstGeom prst="flowChartConnector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Straight Connector 75"/>
            <p:cNvCxnSpPr>
              <a:stCxn id="75" idx="5"/>
            </p:cNvCxnSpPr>
            <p:nvPr/>
          </p:nvCxnSpPr>
          <p:spPr>
            <a:xfrm flipV="1">
              <a:off x="3202952" y="3556342"/>
              <a:ext cx="5985654" cy="3325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flipV="1">
              <a:off x="4372031" y="4169419"/>
              <a:ext cx="3557126" cy="933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766493" y="4178749"/>
                  <a:ext cx="677743" cy="432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493" y="4178749"/>
                  <a:ext cx="677743" cy="432683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8419172" y="3181333"/>
                  <a:ext cx="4348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172" y="3181333"/>
                  <a:ext cx="434897" cy="400110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/>
            <p:cNvSpPr txBox="1"/>
            <p:nvPr/>
          </p:nvSpPr>
          <p:spPr>
            <a:xfrm>
              <a:off x="1132420" y="4605574"/>
              <a:ext cx="2638579" cy="70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Innovation = zero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4571" y="3661866"/>
            <a:ext cx="1572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Observation = mean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forecast observation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429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86" y="476672"/>
            <a:ext cx="8280000" cy="828000"/>
          </a:xfrm>
        </p:spPr>
        <p:txBody>
          <a:bodyPr/>
          <a:lstStyle/>
          <a:p>
            <a:r>
              <a:rPr lang="en-GB" cap="none"/>
              <a:t>Water level observations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357078" y="177281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+mn-lt"/>
              </a:rPr>
              <a:t>….  unless we use a ‘nearest wet pixel’ approach.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38706" y="2755403"/>
            <a:ext cx="8553774" cy="3207207"/>
            <a:chOff x="1150169" y="2543849"/>
            <a:chExt cx="10002644" cy="3356979"/>
          </a:xfrm>
        </p:grpSpPr>
        <p:grpSp>
          <p:nvGrpSpPr>
            <p:cNvPr id="74" name="Group 73"/>
            <p:cNvGrpSpPr/>
            <p:nvPr/>
          </p:nvGrpSpPr>
          <p:grpSpPr>
            <a:xfrm>
              <a:off x="1150169" y="2543849"/>
              <a:ext cx="10002644" cy="3356979"/>
              <a:chOff x="2743200" y="2537927"/>
              <a:chExt cx="6307494" cy="214604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2743200" y="2537927"/>
                <a:ext cx="3153747" cy="2146047"/>
                <a:chOff x="2743200" y="2537927"/>
                <a:chExt cx="3153747" cy="2146047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743200" y="2537927"/>
                  <a:ext cx="2715208" cy="13995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6" name="Freeform 85"/>
                <p:cNvSpPr/>
                <p:nvPr/>
              </p:nvSpPr>
              <p:spPr>
                <a:xfrm>
                  <a:off x="5458408" y="3937518"/>
                  <a:ext cx="438539" cy="746456"/>
                </a:xfrm>
                <a:custGeom>
                  <a:avLst/>
                  <a:gdLst>
                    <a:gd name="connsiteX0" fmla="*/ 0 w 438539"/>
                    <a:gd name="connsiteY0" fmla="*/ 0 h 746456"/>
                    <a:gd name="connsiteX1" fmla="*/ 111967 w 438539"/>
                    <a:gd name="connsiteY1" fmla="*/ 625151 h 746456"/>
                    <a:gd name="connsiteX2" fmla="*/ 438539 w 438539"/>
                    <a:gd name="connsiteY2" fmla="*/ 746449 h 746456"/>
                    <a:gd name="connsiteX3" fmla="*/ 438539 w 438539"/>
                    <a:gd name="connsiteY3" fmla="*/ 746449 h 74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9" h="746456">
                      <a:moveTo>
                        <a:pt x="0" y="0"/>
                      </a:moveTo>
                      <a:cubicBezTo>
                        <a:pt x="19438" y="250371"/>
                        <a:pt x="38877" y="500743"/>
                        <a:pt x="111967" y="625151"/>
                      </a:cubicBezTo>
                      <a:cubicBezTo>
                        <a:pt x="185057" y="749559"/>
                        <a:pt x="438539" y="746449"/>
                        <a:pt x="438539" y="746449"/>
                      </a:cubicBezTo>
                      <a:lnTo>
                        <a:pt x="438539" y="746449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>
                <a:off x="5896947" y="2537927"/>
                <a:ext cx="3153747" cy="2146047"/>
                <a:chOff x="2743200" y="2537927"/>
                <a:chExt cx="3153747" cy="2146047"/>
              </a:xfrm>
              <a:scene3d>
                <a:camera prst="orthographicFront">
                  <a:rot lat="0" lon="10799977" rev="0"/>
                </a:camera>
                <a:lightRig rig="threePt" dir="t"/>
              </a:scene3d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743200" y="2537927"/>
                  <a:ext cx="2715208" cy="13995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4" name="Freeform 83"/>
                <p:cNvSpPr/>
                <p:nvPr/>
              </p:nvSpPr>
              <p:spPr>
                <a:xfrm>
                  <a:off x="5458408" y="3937518"/>
                  <a:ext cx="438539" cy="746456"/>
                </a:xfrm>
                <a:custGeom>
                  <a:avLst/>
                  <a:gdLst>
                    <a:gd name="connsiteX0" fmla="*/ 0 w 438539"/>
                    <a:gd name="connsiteY0" fmla="*/ 0 h 746456"/>
                    <a:gd name="connsiteX1" fmla="*/ 111967 w 438539"/>
                    <a:gd name="connsiteY1" fmla="*/ 625151 h 746456"/>
                    <a:gd name="connsiteX2" fmla="*/ 438539 w 438539"/>
                    <a:gd name="connsiteY2" fmla="*/ 746449 h 746456"/>
                    <a:gd name="connsiteX3" fmla="*/ 438539 w 438539"/>
                    <a:gd name="connsiteY3" fmla="*/ 746449 h 74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9" h="746456">
                      <a:moveTo>
                        <a:pt x="0" y="0"/>
                      </a:moveTo>
                      <a:cubicBezTo>
                        <a:pt x="19438" y="250371"/>
                        <a:pt x="38877" y="500743"/>
                        <a:pt x="111967" y="625151"/>
                      </a:cubicBezTo>
                      <a:cubicBezTo>
                        <a:pt x="185057" y="749559"/>
                        <a:pt x="438539" y="746449"/>
                        <a:pt x="438539" y="746449"/>
                      </a:cubicBezTo>
                      <a:lnTo>
                        <a:pt x="438539" y="746449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5" name="Flowchart: Connector 74"/>
            <p:cNvSpPr/>
            <p:nvPr/>
          </p:nvSpPr>
          <p:spPr>
            <a:xfrm>
              <a:off x="3079217" y="3432745"/>
              <a:ext cx="144965" cy="148698"/>
            </a:xfrm>
            <a:prstGeom prst="flowChartConnector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Straight Connector 75"/>
            <p:cNvCxnSpPr>
              <a:stCxn id="75" idx="5"/>
            </p:cNvCxnSpPr>
            <p:nvPr/>
          </p:nvCxnSpPr>
          <p:spPr>
            <a:xfrm flipV="1">
              <a:off x="3202952" y="3556342"/>
              <a:ext cx="5985654" cy="3325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flipV="1">
              <a:off x="4372031" y="4169419"/>
              <a:ext cx="3557126" cy="933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766493" y="4178749"/>
                  <a:ext cx="677743" cy="432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GB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493" y="4178749"/>
                  <a:ext cx="677743" cy="432683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8419172" y="3181333"/>
                  <a:ext cx="4348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172" y="3181333"/>
                  <a:ext cx="434897" cy="400110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/>
          <p:cNvCxnSpPr>
            <a:stCxn id="75" idx="5"/>
          </p:cNvCxnSpPr>
          <p:nvPr/>
        </p:nvCxnSpPr>
        <p:spPr bwMode="auto">
          <a:xfrm flipV="1">
            <a:off x="2094146" y="3722724"/>
            <a:ext cx="1109702" cy="317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Flowchart: Connector 21"/>
          <p:cNvSpPr/>
          <p:nvPr/>
        </p:nvSpPr>
        <p:spPr>
          <a:xfrm>
            <a:off x="3203848" y="3623657"/>
            <a:ext cx="144016" cy="170099"/>
          </a:xfrm>
          <a:prstGeom prst="flowChartConnector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265831" y="3801227"/>
            <a:ext cx="0" cy="5072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3238403" y="3894190"/>
            <a:ext cx="1296361" cy="32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innovation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0232" y="4437112"/>
            <a:ext cx="2161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+mn-lt"/>
              </a:rPr>
              <a:t>Not easy to locate ‘nearest wet pixel’ in practise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1592" y="3606451"/>
            <a:ext cx="153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Observation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39845" y="4299820"/>
            <a:ext cx="1572847" cy="615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Mean forecast observation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3203819" y="4247618"/>
            <a:ext cx="118969" cy="129357"/>
          </a:xfrm>
          <a:prstGeom prst="flowChartConnector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376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657</Words>
  <Application>Microsoft Office PowerPoint</Application>
  <PresentationFormat>On-screen Show (4:3)</PresentationFormat>
  <Paragraphs>168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Effra Bold</vt:lpstr>
      <vt:lpstr>Effra</vt:lpstr>
      <vt:lpstr>Calibri</vt:lpstr>
      <vt:lpstr>Effra Light</vt:lpstr>
      <vt:lpstr>Effra Heavy</vt:lpstr>
      <vt:lpstr>AngsanaUPC</vt:lpstr>
      <vt:lpstr>UoR Theme</vt:lpstr>
      <vt:lpstr>Observation operators for  assimilation of satellite observations  in river inundation forecasting</vt:lpstr>
      <vt:lpstr>Inundation Forecasting</vt:lpstr>
      <vt:lpstr>Observations from  synthetic aperture radar (SAR)</vt:lpstr>
      <vt:lpstr>Data assimilation:  ensemble transform Kalman filter </vt:lpstr>
      <vt:lpstr>Using observations from SAR in DA</vt:lpstr>
      <vt:lpstr>Flood edge WLOs from SAR water level observations</vt:lpstr>
      <vt:lpstr>Water level observations</vt:lpstr>
      <vt:lpstr>Water level observations</vt:lpstr>
      <vt:lpstr>Water level observations</vt:lpstr>
      <vt:lpstr>Nearest wet pixel</vt:lpstr>
      <vt:lpstr>New approach:  backscatter observations</vt:lpstr>
      <vt:lpstr>Slide 12</vt:lpstr>
      <vt:lpstr>Results: state estimation</vt:lpstr>
      <vt:lpstr>Results: state estimation</vt:lpstr>
      <vt:lpstr>Results: Joint state-parameter estimation</vt:lpstr>
      <vt:lpstr>Results: Joint state-parameter estimation</vt:lpstr>
      <vt:lpstr>Conclusions </vt:lpstr>
      <vt:lpstr>Conclusions </vt:lpstr>
      <vt:lpstr>Positive nch bias</vt:lpstr>
      <vt:lpstr>Negative nch bias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operators for  assimilation of satellite observations  in river inundation forecasting</dc:title>
  <dc:creator>Elizabeth Cooper</dc:creator>
  <cp:lastModifiedBy>Elizabeth</cp:lastModifiedBy>
  <cp:revision>57</cp:revision>
  <dcterms:modified xsi:type="dcterms:W3CDTF">2018-06-29T12:59:13Z</dcterms:modified>
</cp:coreProperties>
</file>