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5" r:id="rId2"/>
    <p:sldMasterId id="2147483799" r:id="rId3"/>
    <p:sldMasterId id="2147483813" r:id="rId4"/>
    <p:sldMasterId id="2147483827" r:id="rId5"/>
    <p:sldMasterId id="2147483881" r:id="rId6"/>
    <p:sldMasterId id="2147483850" r:id="rId7"/>
    <p:sldMasterId id="2147483885" r:id="rId8"/>
  </p:sldMasterIdLst>
  <p:notesMasterIdLst>
    <p:notesMasterId r:id="rId30"/>
  </p:notesMasterIdLst>
  <p:handoutMasterIdLst>
    <p:handoutMasterId r:id="rId31"/>
  </p:handoutMasterIdLst>
  <p:sldIdLst>
    <p:sldId id="257" r:id="rId9"/>
    <p:sldId id="539" r:id="rId10"/>
    <p:sldId id="499" r:id="rId11"/>
    <p:sldId id="568" r:id="rId12"/>
    <p:sldId id="569" r:id="rId13"/>
    <p:sldId id="570" r:id="rId14"/>
    <p:sldId id="572" r:id="rId15"/>
    <p:sldId id="573" r:id="rId16"/>
    <p:sldId id="577" r:id="rId17"/>
    <p:sldId id="563" r:id="rId18"/>
    <p:sldId id="566" r:id="rId19"/>
    <p:sldId id="567" r:id="rId20"/>
    <p:sldId id="580" r:id="rId21"/>
    <p:sldId id="584" r:id="rId22"/>
    <p:sldId id="582" r:id="rId23"/>
    <p:sldId id="586" r:id="rId24"/>
    <p:sldId id="598" r:id="rId25"/>
    <p:sldId id="593" r:id="rId26"/>
    <p:sldId id="602" r:id="rId27"/>
    <p:sldId id="535" r:id="rId28"/>
    <p:sldId id="600" r:id="rId29"/>
  </p:sldIdLst>
  <p:sldSz cx="9144000" cy="6858000" type="screen4x3"/>
  <p:notesSz cx="6946900" cy="9220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3399"/>
    <a:srgbClr val="993300"/>
    <a:srgbClr val="00FF00"/>
    <a:srgbClr val="FFDA3B"/>
    <a:srgbClr val="FFFF00"/>
    <a:srgbClr val="FFDB43"/>
    <a:srgbClr val="FFD89F"/>
    <a:srgbClr val="FFE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6" autoAdjust="0"/>
    <p:restoredTop sz="87744" autoAdjust="0"/>
  </p:normalViewPr>
  <p:slideViewPr>
    <p:cSldViewPr>
      <p:cViewPr varScale="1">
        <p:scale>
          <a:sx n="76" d="100"/>
          <a:sy n="76" d="100"/>
        </p:scale>
        <p:origin x="1421" y="43"/>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0" d="100"/>
        <a:sy n="70" d="100"/>
      </p:scale>
      <p:origin x="0" y="0"/>
    </p:cViewPr>
  </p:sorterViewPr>
  <p:notesViewPr>
    <p:cSldViewPr>
      <p:cViewPr>
        <p:scale>
          <a:sx n="80" d="100"/>
          <a:sy n="80" d="100"/>
        </p:scale>
        <p:origin x="-4008" y="-67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hdr" sz="quarter"/>
          </p:nvPr>
        </p:nvSpPr>
        <p:spPr bwMode="auto">
          <a:xfrm>
            <a:off x="0"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t" anchorCtr="0" compatLnSpc="1">
            <a:prstTxWarp prst="textNoShape">
              <a:avLst/>
            </a:prstTxWarp>
          </a:bodyPr>
          <a:lstStyle>
            <a:lvl1pPr>
              <a:defRPr sz="1200"/>
            </a:lvl1pPr>
          </a:lstStyle>
          <a:p>
            <a:pPr>
              <a:defRPr/>
            </a:pPr>
            <a:endParaRPr lang="en-US"/>
          </a:p>
        </p:txBody>
      </p:sp>
      <p:sp>
        <p:nvSpPr>
          <p:cNvPr id="547843" name="Rectangle 3"/>
          <p:cNvSpPr>
            <a:spLocks noGrp="1" noChangeArrowheads="1"/>
          </p:cNvSpPr>
          <p:nvPr>
            <p:ph type="dt" sz="quarter" idx="1"/>
          </p:nvPr>
        </p:nvSpPr>
        <p:spPr bwMode="auto">
          <a:xfrm>
            <a:off x="3935413"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t" anchorCtr="0" compatLnSpc="1">
            <a:prstTxWarp prst="textNoShape">
              <a:avLst/>
            </a:prstTxWarp>
          </a:bodyPr>
          <a:lstStyle>
            <a:lvl1pPr algn="r">
              <a:defRPr sz="1200"/>
            </a:lvl1pPr>
          </a:lstStyle>
          <a:p>
            <a:pPr>
              <a:defRPr/>
            </a:pPr>
            <a:endParaRPr lang="en-US"/>
          </a:p>
        </p:txBody>
      </p:sp>
      <p:sp>
        <p:nvSpPr>
          <p:cNvPr id="547844" name="Rectangle 4"/>
          <p:cNvSpPr>
            <a:spLocks noGrp="1" noChangeArrowheads="1"/>
          </p:cNvSpPr>
          <p:nvPr>
            <p:ph type="ftr" sz="quarter" idx="2"/>
          </p:nvPr>
        </p:nvSpPr>
        <p:spPr bwMode="auto">
          <a:xfrm>
            <a:off x="0" y="8758238"/>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b" anchorCtr="0" compatLnSpc="1">
            <a:prstTxWarp prst="textNoShape">
              <a:avLst/>
            </a:prstTxWarp>
          </a:bodyPr>
          <a:lstStyle>
            <a:lvl1pPr>
              <a:defRPr sz="1200"/>
            </a:lvl1pPr>
          </a:lstStyle>
          <a:p>
            <a:pPr>
              <a:defRPr/>
            </a:pPr>
            <a:endParaRPr lang="en-US"/>
          </a:p>
        </p:txBody>
      </p:sp>
      <p:sp>
        <p:nvSpPr>
          <p:cNvPr id="547845" name="Rectangle 5"/>
          <p:cNvSpPr>
            <a:spLocks noGrp="1" noChangeArrowheads="1"/>
          </p:cNvSpPr>
          <p:nvPr>
            <p:ph type="sldNum" sz="quarter" idx="3"/>
          </p:nvPr>
        </p:nvSpPr>
        <p:spPr bwMode="auto">
          <a:xfrm>
            <a:off x="3935413" y="8758238"/>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b" anchorCtr="0" compatLnSpc="1">
            <a:prstTxWarp prst="textNoShape">
              <a:avLst/>
            </a:prstTxWarp>
          </a:bodyPr>
          <a:lstStyle>
            <a:lvl1pPr algn="r">
              <a:defRPr sz="1200"/>
            </a:lvl1pPr>
          </a:lstStyle>
          <a:p>
            <a:pPr>
              <a:defRPr/>
            </a:pPr>
            <a:fld id="{464B84EF-3147-4061-9C64-59B968051A86}" type="slidenum">
              <a:rPr lang="en-US"/>
              <a:pPr>
                <a:defRPr/>
              </a:pPr>
              <a:t>‹#›</a:t>
            </a:fld>
            <a:endParaRPr lang="en-US"/>
          </a:p>
        </p:txBody>
      </p:sp>
    </p:spTree>
    <p:extLst>
      <p:ext uri="{BB962C8B-B14F-4D97-AF65-F5344CB8AC3E}">
        <p14:creationId xmlns:p14="http://schemas.microsoft.com/office/powerpoint/2010/main" val="9176952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lvl1pPr defTabSz="922205">
              <a:defRPr sz="1200"/>
            </a:lvl1pPr>
          </a:lstStyle>
          <a:p>
            <a:pPr>
              <a:defRPr/>
            </a:pPr>
            <a:endParaRPr lang="en-US"/>
          </a:p>
        </p:txBody>
      </p:sp>
      <p:sp>
        <p:nvSpPr>
          <p:cNvPr id="4099" name="Rectangle 3"/>
          <p:cNvSpPr>
            <a:spLocks noGrp="1" noChangeArrowheads="1"/>
          </p:cNvSpPr>
          <p:nvPr>
            <p:ph type="dt" idx="1"/>
          </p:nvPr>
        </p:nvSpPr>
        <p:spPr bwMode="auto">
          <a:xfrm>
            <a:off x="3935413"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lvl1pPr algn="r" defTabSz="922205">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95325" y="4379914"/>
            <a:ext cx="555625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58238"/>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b" anchorCtr="0" compatLnSpc="1">
            <a:prstTxWarp prst="textNoShape">
              <a:avLst/>
            </a:prstTxWarp>
          </a:bodyPr>
          <a:lstStyle>
            <a:lvl1pPr defTabSz="922205">
              <a:defRPr sz="1200"/>
            </a:lvl1pPr>
          </a:lstStyle>
          <a:p>
            <a:pPr>
              <a:defRPr/>
            </a:pPr>
            <a:endParaRPr lang="en-US"/>
          </a:p>
        </p:txBody>
      </p:sp>
      <p:sp>
        <p:nvSpPr>
          <p:cNvPr id="4103" name="Rectangle 7"/>
          <p:cNvSpPr>
            <a:spLocks noGrp="1" noChangeArrowheads="1"/>
          </p:cNvSpPr>
          <p:nvPr>
            <p:ph type="sldNum" sz="quarter" idx="5"/>
          </p:nvPr>
        </p:nvSpPr>
        <p:spPr bwMode="auto">
          <a:xfrm>
            <a:off x="3935413" y="8758238"/>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b" anchorCtr="0" compatLnSpc="1">
            <a:prstTxWarp prst="textNoShape">
              <a:avLst/>
            </a:prstTxWarp>
          </a:bodyPr>
          <a:lstStyle>
            <a:lvl1pPr algn="r" defTabSz="922205">
              <a:defRPr sz="1200"/>
            </a:lvl1pPr>
          </a:lstStyle>
          <a:p>
            <a:pPr>
              <a:defRPr/>
            </a:pPr>
            <a:fld id="{5AB3D1D4-3243-4D3D-B4E2-ADE5D7E69ED1}" type="slidenum">
              <a:rPr lang="en-US"/>
              <a:pPr>
                <a:defRPr/>
              </a:pPr>
              <a:t>‹#›</a:t>
            </a:fld>
            <a:endParaRPr lang="en-US"/>
          </a:p>
        </p:txBody>
      </p:sp>
    </p:spTree>
    <p:extLst>
      <p:ext uri="{BB962C8B-B14F-4D97-AF65-F5344CB8AC3E}">
        <p14:creationId xmlns:p14="http://schemas.microsoft.com/office/powerpoint/2010/main" val="273511970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r>
              <a:rPr lang="en-US" dirty="0"/>
              <a:t>Thanks Alan for outlining some of the coming NWP challenges.</a:t>
            </a:r>
            <a:r>
              <a:rPr lang="en-US" baseline="0" dirty="0"/>
              <a:t> Thanks also for helping inspire in so many of us, scientific curiosity and a sense of how privileged we were to live in a time </a:t>
            </a:r>
            <a:r>
              <a:rPr lang="en-US" dirty="0"/>
              <a:t> where we would actually be paid to do research</a:t>
            </a:r>
            <a:r>
              <a:rPr lang="en-US" baseline="0" dirty="0"/>
              <a:t> – even if it wasn’t very much – 11000 pounds per year in my case.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pPr>
                <a:defRPr/>
              </a:pPr>
              <a:t>1</a:t>
            </a:fld>
            <a:endParaRPr lang="en-US"/>
          </a:p>
        </p:txBody>
      </p:sp>
    </p:spTree>
    <p:extLst>
      <p:ext uri="{BB962C8B-B14F-4D97-AF65-F5344CB8AC3E}">
        <p14:creationId xmlns:p14="http://schemas.microsoft.com/office/powerpoint/2010/main" val="244625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6640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pPr>
                <a:defRPr/>
              </a:pPr>
              <a:t>2</a:t>
            </a:fld>
            <a:endParaRPr lang="en-US"/>
          </a:p>
        </p:txBody>
      </p:sp>
    </p:spTree>
    <p:extLst>
      <p:ext uri="{BB962C8B-B14F-4D97-AF65-F5344CB8AC3E}">
        <p14:creationId xmlns:p14="http://schemas.microsoft.com/office/powerpoint/2010/main" val="181438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pPr>
                <a:defRPr/>
              </a:pPr>
              <a:t>3</a:t>
            </a:fld>
            <a:endParaRPr lang="en-US"/>
          </a:p>
        </p:txBody>
      </p:sp>
    </p:spTree>
    <p:extLst>
      <p:ext uri="{BB962C8B-B14F-4D97-AF65-F5344CB8AC3E}">
        <p14:creationId xmlns:p14="http://schemas.microsoft.com/office/powerpoint/2010/main" val="181438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AB3D1D4-3243-4D3D-B4E2-ADE5D7E69ED1}"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81438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3505200" y="6610350"/>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Tree>
    <p:extLst>
      <p:ext uri="{BB962C8B-B14F-4D97-AF65-F5344CB8AC3E}">
        <p14:creationId xmlns:p14="http://schemas.microsoft.com/office/powerpoint/2010/main" val="204842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a:ln/>
        </p:spPr>
        <p:txBody>
          <a:bodyPr/>
          <a:lstStyle>
            <a:lvl1pPr>
              <a:defRPr/>
            </a:lvl1pPr>
          </a:lstStyle>
          <a:p>
            <a:pPr>
              <a:defRPr/>
            </a:pPr>
            <a:fld id="{7771801C-696F-4CBF-AFF1-82E1B279A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218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CC8E1735-026D-43C6-BEB7-DCE9BAECD0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125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B29AA234-824E-4298-A64A-0F35FFA35D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3599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1C7CD942-79A9-4E01-A205-37F71E6494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40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C4F26FC6-6EEE-4A0A-8495-1F63C55096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492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D627FA5-4606-45D9-8F93-B5AB3C2D40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712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605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605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947511C6-4E6C-4695-BCD4-767448740F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994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310188"/>
          </a:xfrm>
        </p:spPr>
        <p:txBody>
          <a:bodyPr/>
          <a:lstStyle/>
          <a:p>
            <a:pPr lvl="0"/>
            <a:endParaRPr 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558DFF75-7BEE-49A6-948B-BF291E7834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6952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FE365C90-29F7-4A99-BA1E-D767076C97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276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a:ln/>
        </p:spPr>
        <p:txBody>
          <a:bodyPr/>
          <a:lstStyle>
            <a:lvl1pPr>
              <a:defRPr/>
            </a:lvl1pPr>
          </a:lstStyle>
          <a:p>
            <a:pPr>
              <a:defRPr/>
            </a:pPr>
            <a:fld id="{AF370B61-200C-4BA2-AF4A-39B16DBB64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184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6E7637A3-63B8-4AF9-970D-75A354999E93}" type="datetime1">
              <a:rPr lang="en-US" smtClean="0"/>
              <a:t>6/28/2018</a:t>
            </a:fld>
            <a:endParaRPr lang="en-US"/>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6312C9-4682-469F-B1E3-AC534E83E3BB}" type="slidenum">
              <a:rPr lang="en-US" smtClean="0"/>
              <a:t>‹#›</a:t>
            </a:fld>
            <a:endParaRPr lang="en-US"/>
          </a:p>
        </p:txBody>
      </p:sp>
    </p:spTree>
    <p:extLst>
      <p:ext uri="{BB962C8B-B14F-4D97-AF65-F5344CB8AC3E}">
        <p14:creationId xmlns:p14="http://schemas.microsoft.com/office/powerpoint/2010/main" val="3162391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987EADC-3468-4BC8-9D76-FC43E55C5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5709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7F2FA39B-DCB3-4A07-AC96-C803279588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335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CF4DBAA7-0B7E-4C16-AE39-000B68BAE9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1419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a:ln/>
        </p:spPr>
        <p:txBody>
          <a:bodyPr/>
          <a:lstStyle>
            <a:lvl1pPr>
              <a:defRPr/>
            </a:lvl1pPr>
          </a:lstStyle>
          <a:p>
            <a:pPr>
              <a:defRPr/>
            </a:pPr>
            <a:fld id="{7771801C-696F-4CBF-AFF1-82E1B279A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746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CC8E1735-026D-43C6-BEB7-DCE9BAECD0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2412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B29AA234-824E-4298-A64A-0F35FFA35D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6422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1C7CD942-79A9-4E01-A205-37F71E6494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967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C4F26FC6-6EEE-4A0A-8495-1F63C55096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6361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D627FA5-4606-45D9-8F93-B5AB3C2D40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6168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605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605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947511C6-4E6C-4695-BCD4-767448740F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637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D63930DE-E5F4-4FEA-8049-5E4398563EC5}" type="datetime1">
              <a:rPr lang="en-US" smtClean="0"/>
              <a:t>6/28/2018</a:t>
            </a:fld>
            <a:endParaRPr lang="en-US"/>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6312C9-4682-469F-B1E3-AC534E83E3BB}" type="slidenum">
              <a:rPr lang="en-US" smtClean="0"/>
              <a:t>‹#›</a:t>
            </a:fld>
            <a:endParaRPr lang="en-US"/>
          </a:p>
        </p:txBody>
      </p:sp>
    </p:spTree>
    <p:extLst>
      <p:ext uri="{BB962C8B-B14F-4D97-AF65-F5344CB8AC3E}">
        <p14:creationId xmlns:p14="http://schemas.microsoft.com/office/powerpoint/2010/main" val="908250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310188"/>
          </a:xfrm>
        </p:spPr>
        <p:txBody>
          <a:bodyPr/>
          <a:lstStyle/>
          <a:p>
            <a:pPr lvl="0"/>
            <a:endParaRPr 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558DFF75-7BEE-49A6-948B-BF291E7834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5223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FE365C90-29F7-4A99-BA1E-D767076C97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3148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a:ln/>
        </p:spPr>
        <p:txBody>
          <a:bodyPr/>
          <a:lstStyle>
            <a:lvl1pPr>
              <a:defRPr/>
            </a:lvl1pPr>
          </a:lstStyle>
          <a:p>
            <a:pPr>
              <a:defRPr/>
            </a:pPr>
            <a:fld id="{AF370B61-200C-4BA2-AF4A-39B16DBB64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9937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987EADC-3468-4BC8-9D76-FC43E55C5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30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7F2FA39B-DCB3-4A07-AC96-C803279588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916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CF4DBAA7-0B7E-4C16-AE39-000B68BAE9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8674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a:ln/>
        </p:spPr>
        <p:txBody>
          <a:bodyPr/>
          <a:lstStyle>
            <a:lvl1pPr>
              <a:defRPr/>
            </a:lvl1pPr>
          </a:lstStyle>
          <a:p>
            <a:pPr>
              <a:defRPr/>
            </a:pPr>
            <a:fld id="{7771801C-696F-4CBF-AFF1-82E1B279A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5966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CC8E1735-026D-43C6-BEB7-DCE9BAECD0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7705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B29AA234-824E-4298-A64A-0F35FFA35D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1864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1C7CD942-79A9-4E01-A205-37F71E6494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410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3505200" y="6610350"/>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Tree>
    <p:extLst>
      <p:ext uri="{BB962C8B-B14F-4D97-AF65-F5344CB8AC3E}">
        <p14:creationId xmlns:p14="http://schemas.microsoft.com/office/powerpoint/2010/main" val="4191382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C4F26FC6-6EEE-4A0A-8495-1F63C55096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2438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D627FA5-4606-45D9-8F93-B5AB3C2D40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1263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605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605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947511C6-4E6C-4695-BCD4-767448740F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0893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310188"/>
          </a:xfrm>
        </p:spPr>
        <p:txBody>
          <a:bodyPr/>
          <a:lstStyle/>
          <a:p>
            <a:pPr lvl="0"/>
            <a:endParaRPr 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558DFF75-7BEE-49A6-948B-BF291E7834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9093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FE365C90-29F7-4A99-BA1E-D767076C97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10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a:ln/>
        </p:spPr>
        <p:txBody>
          <a:bodyPr/>
          <a:lstStyle>
            <a:lvl1pPr>
              <a:defRPr/>
            </a:lvl1pPr>
          </a:lstStyle>
          <a:p>
            <a:pPr>
              <a:defRPr/>
            </a:pPr>
            <a:fld id="{AF370B61-200C-4BA2-AF4A-39B16DBB64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3962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987EADC-3468-4BC8-9D76-FC43E55C5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5183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7F2FA39B-DCB3-4A07-AC96-C803279588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9113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CF4DBAA7-0B7E-4C16-AE39-000B68BAE9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887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a:ln/>
        </p:spPr>
        <p:txBody>
          <a:bodyPr/>
          <a:lstStyle>
            <a:lvl1pPr>
              <a:defRPr/>
            </a:lvl1pPr>
          </a:lstStyle>
          <a:p>
            <a:pPr>
              <a:defRPr/>
            </a:pPr>
            <a:fld id="{7771801C-696F-4CBF-AFF1-82E1B279A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028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D63930DE-E5F4-4FEA-8049-5E4398563EC5}" type="datetime1">
              <a:rPr lang="en-US" smtClean="0">
                <a:solidFill>
                  <a:srgbClr val="000000"/>
                </a:solidFill>
              </a:rPr>
              <a:pPr/>
              <a:t>6/28/2018</a:t>
            </a:fld>
            <a:endParaRPr lang="en-US">
              <a:solidFill>
                <a:srgbClr val="000000"/>
              </a:solidFill>
            </a:endParaRPr>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06312C9-4682-469F-B1E3-AC534E83E3BB}" type="slidenum">
              <a:rPr lang="en-US" smtClean="0"/>
              <a:pPr/>
              <a:t>‹#›</a:t>
            </a:fld>
            <a:endParaRPr lang="en-US"/>
          </a:p>
        </p:txBody>
      </p:sp>
      <p:sp>
        <p:nvSpPr>
          <p:cNvPr id="7" name="Title 1"/>
          <p:cNvSpPr>
            <a:spLocks noGrp="1"/>
          </p:cNvSpPr>
          <p:nvPr>
            <p:ph type="title"/>
          </p:nvPr>
        </p:nvSpPr>
        <p:spPr>
          <a:xfrm>
            <a:off x="457200" y="76200"/>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2801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CC8E1735-026D-43C6-BEB7-DCE9BAECD0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928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B29AA234-824E-4298-A64A-0F35FFA35D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8731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1C7CD942-79A9-4E01-A205-37F71E6494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0956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C4F26FC6-6EEE-4A0A-8495-1F63C55096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4321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D627FA5-4606-45D9-8F93-B5AB3C2D40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6778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605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605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947511C6-4E6C-4695-BCD4-767448740F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9570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310188"/>
          </a:xfrm>
        </p:spPr>
        <p:txBody>
          <a:bodyPr/>
          <a:lstStyle/>
          <a:p>
            <a:pPr lvl="0"/>
            <a:endParaRPr 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558DFF75-7BEE-49A6-948B-BF291E7834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247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FE365C90-29F7-4A99-BA1E-D767076C97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0797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3505200" y="6610350"/>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Tree>
    <p:extLst>
      <p:ext uri="{BB962C8B-B14F-4D97-AF65-F5344CB8AC3E}">
        <p14:creationId xmlns:p14="http://schemas.microsoft.com/office/powerpoint/2010/main" val="4103952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6E7637A3-63B8-4AF9-970D-75A354999E93}" type="datetime1">
              <a:rPr lang="en-US" smtClean="0"/>
              <a:t>6/28/2018</a:t>
            </a:fld>
            <a:endParaRPr lang="en-US"/>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6312C9-4682-469F-B1E3-AC534E83E3BB}" type="slidenum">
              <a:rPr lang="en-US" smtClean="0"/>
              <a:t>‹#›</a:t>
            </a:fld>
            <a:endParaRPr lang="en-US"/>
          </a:p>
        </p:txBody>
      </p:sp>
    </p:spTree>
    <p:extLst>
      <p:ext uri="{BB962C8B-B14F-4D97-AF65-F5344CB8AC3E}">
        <p14:creationId xmlns:p14="http://schemas.microsoft.com/office/powerpoint/2010/main" val="220468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a:ln/>
        </p:spPr>
        <p:txBody>
          <a:bodyPr/>
          <a:lstStyle>
            <a:lvl1pPr>
              <a:defRPr/>
            </a:lvl1pPr>
          </a:lstStyle>
          <a:p>
            <a:pPr>
              <a:defRPr/>
            </a:pPr>
            <a:fld id="{AF370B61-200C-4BA2-AF4A-39B16DBB64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40280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D63930DE-E5F4-4FEA-8049-5E4398563EC5}" type="datetime1">
              <a:rPr lang="en-US" smtClean="0"/>
              <a:t>6/28/2018</a:t>
            </a:fld>
            <a:endParaRPr lang="en-US"/>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6312C9-4682-469F-B1E3-AC534E83E3BB}" type="slidenum">
              <a:rPr lang="en-US" smtClean="0"/>
              <a:t>‹#›</a:t>
            </a:fld>
            <a:endParaRPr lang="en-US"/>
          </a:p>
        </p:txBody>
      </p:sp>
    </p:spTree>
    <p:extLst>
      <p:ext uri="{BB962C8B-B14F-4D97-AF65-F5344CB8AC3E}">
        <p14:creationId xmlns:p14="http://schemas.microsoft.com/office/powerpoint/2010/main" val="561765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a:ln/>
        </p:spPr>
        <p:txBody>
          <a:bodyPr/>
          <a:lstStyle>
            <a:lvl1pPr>
              <a:defRPr/>
            </a:lvl1pPr>
          </a:lstStyle>
          <a:p>
            <a:pPr>
              <a:defRPr/>
            </a:pPr>
            <a:fld id="{AF370B61-200C-4BA2-AF4A-39B16DBB64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6831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987EADC-3468-4BC8-9D76-FC43E55C5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0324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7F2FA39B-DCB3-4A07-AC96-C803279588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2573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CF4DBAA7-0B7E-4C16-AE39-000B68BAE9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9185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a:ln/>
        </p:spPr>
        <p:txBody>
          <a:bodyPr/>
          <a:lstStyle>
            <a:lvl1pPr>
              <a:defRPr/>
            </a:lvl1pPr>
          </a:lstStyle>
          <a:p>
            <a:pPr>
              <a:defRPr/>
            </a:pPr>
            <a:fld id="{7771801C-696F-4CBF-AFF1-82E1B279A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9886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CC8E1735-026D-43C6-BEB7-DCE9BAECD0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4213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B29AA234-824E-4298-A64A-0F35FFA35D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3365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1C7CD942-79A9-4E01-A205-37F71E6494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3567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C4F26FC6-6EEE-4A0A-8495-1F63C55096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850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987EADC-3468-4BC8-9D76-FC43E55C5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38621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DD627FA5-4606-45D9-8F93-B5AB3C2D40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5059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605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605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947511C6-4E6C-4695-BCD4-767448740F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1295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310188"/>
          </a:xfrm>
        </p:spPr>
        <p:txBody>
          <a:bodyPr/>
          <a:lstStyle/>
          <a:p>
            <a:pPr lvl="0"/>
            <a:endParaRPr 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558DFF75-7BEE-49A6-948B-BF291E7834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37027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513" y="0"/>
            <a:ext cx="7040562" cy="11430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FE365C90-29F7-4A99-BA1E-D767076C97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06597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3505200" y="6610350"/>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Tree>
    <p:extLst>
      <p:ext uri="{BB962C8B-B14F-4D97-AF65-F5344CB8AC3E}">
        <p14:creationId xmlns:p14="http://schemas.microsoft.com/office/powerpoint/2010/main" val="2009539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6E7637A3-63B8-4AF9-970D-75A354999E93}" type="datetime1">
              <a:rPr lang="en-US" smtClean="0"/>
              <a:t>6/28/2018</a:t>
            </a:fld>
            <a:endParaRPr lang="en-US"/>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6312C9-4682-469F-B1E3-AC534E83E3BB}" type="slidenum">
              <a:rPr lang="en-US" smtClean="0"/>
              <a:t>‹#›</a:t>
            </a:fld>
            <a:endParaRPr lang="en-US"/>
          </a:p>
        </p:txBody>
      </p:sp>
    </p:spTree>
    <p:extLst>
      <p:ext uri="{BB962C8B-B14F-4D97-AF65-F5344CB8AC3E}">
        <p14:creationId xmlns:p14="http://schemas.microsoft.com/office/powerpoint/2010/main" val="3374360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D63930DE-E5F4-4FEA-8049-5E4398563EC5}" type="datetime1">
              <a:rPr lang="en-US" smtClean="0"/>
              <a:t>6/28/2018</a:t>
            </a:fld>
            <a:endParaRPr lang="en-US"/>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6312C9-4682-469F-B1E3-AC534E83E3BB}" type="slidenum">
              <a:rPr lang="en-US" smtClean="0"/>
              <a:t>‹#›</a:t>
            </a:fld>
            <a:endParaRPr lang="en-US"/>
          </a:p>
        </p:txBody>
      </p:sp>
    </p:spTree>
    <p:extLst>
      <p:ext uri="{BB962C8B-B14F-4D97-AF65-F5344CB8AC3E}">
        <p14:creationId xmlns:p14="http://schemas.microsoft.com/office/powerpoint/2010/main" val="1789348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3505200" y="6610350"/>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Tree>
    <p:extLst>
      <p:ext uri="{BB962C8B-B14F-4D97-AF65-F5344CB8AC3E}">
        <p14:creationId xmlns:p14="http://schemas.microsoft.com/office/powerpoint/2010/main" val="13907364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00"/>
            <a:ext cx="2133600" cy="365125"/>
          </a:xfrm>
          <a:prstGeom prst="rect">
            <a:avLst/>
          </a:prstGeom>
        </p:spPr>
        <p:txBody>
          <a:bodyPr/>
          <a:lstStyle/>
          <a:p>
            <a:fld id="{D63930DE-E5F4-4FEA-8049-5E4398563EC5}" type="datetime1">
              <a:rPr lang="en-US" smtClean="0">
                <a:solidFill>
                  <a:srgbClr val="000000"/>
                </a:solidFill>
              </a:rPr>
              <a:pPr/>
              <a:t>6/28/2018</a:t>
            </a:fld>
            <a:endParaRPr lang="en-US">
              <a:solidFill>
                <a:srgbClr val="000000"/>
              </a:solidFill>
            </a:endParaRPr>
          </a:p>
        </p:txBody>
      </p:sp>
      <p:sp>
        <p:nvSpPr>
          <p:cNvPr id="5" name="Footer Placeholder 4"/>
          <p:cNvSpPr>
            <a:spLocks noGrp="1"/>
          </p:cNvSpPr>
          <p:nvPr>
            <p:ph type="ftr" sz="quarter" idx="11"/>
          </p:nvPr>
        </p:nvSpPr>
        <p:spPr>
          <a:xfrm>
            <a:off x="3124200" y="635640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06312C9-4682-469F-B1E3-AC534E83E3BB}" type="slidenum">
              <a:rPr lang="en-US" smtClean="0"/>
              <a:pPr/>
              <a:t>‹#›</a:t>
            </a:fld>
            <a:endParaRPr lang="en-US"/>
          </a:p>
        </p:txBody>
      </p:sp>
      <p:sp>
        <p:nvSpPr>
          <p:cNvPr id="7" name="Title 1"/>
          <p:cNvSpPr>
            <a:spLocks noGrp="1"/>
          </p:cNvSpPr>
          <p:nvPr>
            <p:ph type="title"/>
          </p:nvPr>
        </p:nvSpPr>
        <p:spPr>
          <a:xfrm>
            <a:off x="457200" y="76200"/>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7008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7F2FA39B-DCB3-4A07-AC96-C803279588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473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a:ln/>
        </p:spPr>
        <p:txBody>
          <a:bodyPr/>
          <a:lstStyle>
            <a:lvl1pPr>
              <a:defRPr/>
            </a:lvl1pPr>
          </a:lstStyle>
          <a:p>
            <a:pPr>
              <a:defRPr/>
            </a:pPr>
            <a:fld id="{CF4DBAA7-0B7E-4C16-AE39-000B68BAE9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0122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2.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8.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16"/>
          <p:cNvSpPr>
            <a:spLocks noChangeArrowheads="1"/>
          </p:cNvSpPr>
          <p:nvPr userDrawn="1"/>
        </p:nvSpPr>
        <p:spPr bwMode="auto">
          <a:xfrm>
            <a:off x="0" y="6705600"/>
            <a:ext cx="9144000" cy="152400"/>
          </a:xfrm>
          <a:prstGeom prst="rect">
            <a:avLst/>
          </a:prstGeom>
          <a:solidFill>
            <a:srgbClr val="0000FF"/>
          </a:solidFill>
          <a:ln>
            <a:solidFill>
              <a:srgbClr val="0000FF"/>
            </a:solidFill>
          </a:ln>
          <a:effectLst/>
          <a:extLst/>
        </p:spPr>
        <p:txBody>
          <a:bodyPr wrap="none" anchor="ctr"/>
          <a:lstStyle/>
          <a:p>
            <a:endParaRPr lang="en-US"/>
          </a:p>
        </p:txBody>
      </p:sp>
      <p:sp>
        <p:nvSpPr>
          <p:cNvPr id="11" name="Rectangle 22"/>
          <p:cNvSpPr>
            <a:spLocks noGrp="1" noChangeArrowheads="1"/>
          </p:cNvSpPr>
          <p:nvPr>
            <p:ph type="sldNum" sz="quarter" idx="4"/>
          </p:nvPr>
        </p:nvSpPr>
        <p:spPr>
          <a:xfrm>
            <a:off x="3505200" y="6638926"/>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
        <p:nvSpPr>
          <p:cNvPr id="4" name="Rectangle 3">
            <a:extLst>
              <a:ext uri="{FF2B5EF4-FFF2-40B4-BE49-F238E27FC236}">
                <a16:creationId xmlns:a16="http://schemas.microsoft.com/office/drawing/2014/main" id="{25E06B17-2DC0-4E88-BEF5-4C7D07C98100}"/>
              </a:ext>
            </a:extLst>
          </p:cNvPr>
          <p:cNvSpPr/>
          <p:nvPr userDrawn="1"/>
        </p:nvSpPr>
        <p:spPr>
          <a:xfrm>
            <a:off x="0" y="12700"/>
            <a:ext cx="9144000"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3" r:id="rId2"/>
    <p:sldLayoutId id="2147483784" r:id="rId3"/>
    <p:sldLayoutId id="2147483842" r:id="rId4"/>
    <p:sldLayoutId id="2147483844" r:id="rId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algn="ctr" eaLnBrk="1" hangingPunct="1">
              <a:spcBef>
                <a:spcPct val="20000"/>
              </a:spcBef>
              <a:defRPr/>
            </a:pPr>
            <a:endParaRPr lang="en-US" altLang="en-US" sz="3200">
              <a:solidFill>
                <a:srgbClr val="FFFFFF"/>
              </a:solidFill>
              <a:latin typeface="Times New Roman" pitchFamily="68" charset="0"/>
            </a:endParaRPr>
          </a:p>
        </p:txBody>
      </p:sp>
      <p:sp>
        <p:nvSpPr>
          <p:cNvPr id="1028" name="Rectangle 15"/>
          <p:cNvSpPr>
            <a:spLocks noChangeArrowheads="1"/>
          </p:cNvSpPr>
          <p:nvPr userDrawn="1"/>
        </p:nvSpPr>
        <p:spPr bwMode="auto">
          <a:xfrm>
            <a:off x="0" y="106680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sp>
        <p:nvSpPr>
          <p:cNvPr id="1030" name="Rectangle 19"/>
          <p:cNvSpPr>
            <a:spLocks noGrp="1" noChangeArrowheads="1"/>
          </p:cNvSpPr>
          <p:nvPr>
            <p:ph type="title"/>
          </p:nvPr>
        </p:nvSpPr>
        <p:spPr bwMode="auto">
          <a:xfrm>
            <a:off x="1052513" y="0"/>
            <a:ext cx="70405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20"/>
          <p:cNvSpPr>
            <a:spLocks noGrp="1" noChangeArrowheads="1"/>
          </p:cNvSpPr>
          <p:nvPr>
            <p:ph type="body" idx="1"/>
          </p:nvPr>
        </p:nvSpPr>
        <p:spPr bwMode="auto">
          <a:xfrm>
            <a:off x="457200" y="1295400"/>
            <a:ext cx="82296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2710" name="Rectangle 22"/>
          <p:cNvSpPr>
            <a:spLocks noGrp="1" noChangeArrowheads="1"/>
          </p:cNvSpPr>
          <p:nvPr>
            <p:ph type="sldNum" sz="quarter" idx="4"/>
          </p:nvPr>
        </p:nvSpPr>
        <p:spPr bwMode="auto">
          <a:xfrm>
            <a:off x="695325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fld id="{EFBF716E-FACB-4E02-AF60-3CCA32925A5D}" type="slidenum">
              <a:rPr lang="en-US">
                <a:solidFill>
                  <a:srgbClr val="FFFFFF"/>
                </a:solidFill>
                <a:latin typeface="Arial" charset="0"/>
              </a:rPr>
              <a:pPr>
                <a:defRPr/>
              </a:pPr>
              <a:t>‹#›</a:t>
            </a:fld>
            <a:endParaRPr lang="en-US">
              <a:solidFill>
                <a:srgbClr val="FFFFFF"/>
              </a:solidFill>
              <a:latin typeface="Arial" charset="0"/>
            </a:endParaRPr>
          </a:p>
        </p:txBody>
      </p:sp>
    </p:spTree>
    <p:extLst>
      <p:ext uri="{BB962C8B-B14F-4D97-AF65-F5344CB8AC3E}">
        <p14:creationId xmlns:p14="http://schemas.microsoft.com/office/powerpoint/2010/main" val="2639614873"/>
      </p:ext>
    </p:extLst>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hf hdr="0" ftr="0" dt="0"/>
  <p:txStyles>
    <p:titleStyle>
      <a:lvl1pPr algn="ctr" defTabSz="457200" rtl="0" eaLnBrk="0" fontAlgn="base" hangingPunct="0">
        <a:spcBef>
          <a:spcPct val="0"/>
        </a:spcBef>
        <a:spcAft>
          <a:spcPct val="0"/>
        </a:spcAft>
        <a:defRPr sz="3200">
          <a:solidFill>
            <a:schemeClr val="tx1"/>
          </a:solidFill>
          <a:latin typeface="+mj-lt"/>
          <a:ea typeface="+mj-ea"/>
          <a:cs typeface="+mj-cs"/>
        </a:defRPr>
      </a:lvl1pPr>
      <a:lvl2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2pPr>
      <a:lvl3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3pPr>
      <a:lvl4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4pPr>
      <a:lvl5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5pPr>
      <a:lvl6pPr marL="4572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6pPr>
      <a:lvl7pPr marL="9144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7pPr>
      <a:lvl8pPr marL="13716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8pPr>
      <a:lvl9pPr marL="18288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6pPr>
      <a:lvl7pPr marL="29718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7pPr>
      <a:lvl8pPr marL="34290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8pPr>
      <a:lvl9pPr marL="38862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algn="ctr" eaLnBrk="1" hangingPunct="1">
              <a:spcBef>
                <a:spcPct val="20000"/>
              </a:spcBef>
              <a:defRPr/>
            </a:pPr>
            <a:endParaRPr lang="en-US" altLang="en-US" sz="3200">
              <a:solidFill>
                <a:srgbClr val="FFFFFF"/>
              </a:solidFill>
              <a:latin typeface="Times New Roman" pitchFamily="68" charset="0"/>
            </a:endParaRPr>
          </a:p>
        </p:txBody>
      </p:sp>
      <p:sp>
        <p:nvSpPr>
          <p:cNvPr id="1028" name="Rectangle 15"/>
          <p:cNvSpPr>
            <a:spLocks noChangeArrowheads="1"/>
          </p:cNvSpPr>
          <p:nvPr userDrawn="1"/>
        </p:nvSpPr>
        <p:spPr bwMode="auto">
          <a:xfrm>
            <a:off x="0" y="106680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grpSp>
        <p:nvGrpSpPr>
          <p:cNvPr id="1029" name="Group 16"/>
          <p:cNvGrpSpPr>
            <a:grpSpLocks/>
          </p:cNvGrpSpPr>
          <p:nvPr userDrawn="1"/>
        </p:nvGrpSpPr>
        <p:grpSpPr bwMode="auto">
          <a:xfrm>
            <a:off x="8039100" y="38100"/>
            <a:ext cx="1066800" cy="1004888"/>
            <a:chOff x="5088" y="0"/>
            <a:chExt cx="672" cy="633"/>
          </a:xfrm>
        </p:grpSpPr>
        <p:sp>
          <p:nvSpPr>
            <p:cNvPr id="1033" name="Oval 17"/>
            <p:cNvSpPr>
              <a:spLocks noChangeArrowheads="1"/>
            </p:cNvSpPr>
            <p:nvPr userDrawn="1"/>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pic>
          <p:nvPicPr>
            <p:cNvPr id="1034" name="Picture 18" descr="DON Se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88" y="0"/>
              <a:ext cx="6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9"/>
          <p:cNvSpPr>
            <a:spLocks noGrp="1" noChangeArrowheads="1"/>
          </p:cNvSpPr>
          <p:nvPr>
            <p:ph type="title"/>
          </p:nvPr>
        </p:nvSpPr>
        <p:spPr bwMode="auto">
          <a:xfrm>
            <a:off x="1052513" y="0"/>
            <a:ext cx="70405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20"/>
          <p:cNvSpPr>
            <a:spLocks noGrp="1" noChangeArrowheads="1"/>
          </p:cNvSpPr>
          <p:nvPr>
            <p:ph type="body" idx="1"/>
          </p:nvPr>
        </p:nvSpPr>
        <p:spPr bwMode="auto">
          <a:xfrm>
            <a:off x="457200" y="1295400"/>
            <a:ext cx="82296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2710" name="Rectangle 22"/>
          <p:cNvSpPr>
            <a:spLocks noGrp="1" noChangeArrowheads="1"/>
          </p:cNvSpPr>
          <p:nvPr>
            <p:ph type="sldNum" sz="quarter" idx="4"/>
          </p:nvPr>
        </p:nvSpPr>
        <p:spPr bwMode="auto">
          <a:xfrm>
            <a:off x="695325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fld id="{EFBF716E-FACB-4E02-AF60-3CCA32925A5D}" type="slidenum">
              <a:rPr lang="en-US">
                <a:solidFill>
                  <a:srgbClr val="FFFFFF"/>
                </a:solidFill>
                <a:latin typeface="Arial" charset="0"/>
              </a:rPr>
              <a:pPr>
                <a:defRPr/>
              </a:pPr>
              <a:t>‹#›</a:t>
            </a:fld>
            <a:endParaRPr lang="en-US">
              <a:solidFill>
                <a:srgbClr val="FFFFFF"/>
              </a:solidFill>
              <a:latin typeface="Arial" charset="0"/>
            </a:endParaRPr>
          </a:p>
        </p:txBody>
      </p:sp>
    </p:spTree>
    <p:extLst>
      <p:ext uri="{BB962C8B-B14F-4D97-AF65-F5344CB8AC3E}">
        <p14:creationId xmlns:p14="http://schemas.microsoft.com/office/powerpoint/2010/main" val="3191354478"/>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hf hdr="0" ftr="0" dt="0"/>
  <p:txStyles>
    <p:titleStyle>
      <a:lvl1pPr algn="ctr" defTabSz="457200" rtl="0" eaLnBrk="0" fontAlgn="base" hangingPunct="0">
        <a:spcBef>
          <a:spcPct val="0"/>
        </a:spcBef>
        <a:spcAft>
          <a:spcPct val="0"/>
        </a:spcAft>
        <a:defRPr sz="3200">
          <a:solidFill>
            <a:schemeClr val="tx1"/>
          </a:solidFill>
          <a:latin typeface="+mj-lt"/>
          <a:ea typeface="+mj-ea"/>
          <a:cs typeface="+mj-cs"/>
        </a:defRPr>
      </a:lvl1pPr>
      <a:lvl2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2pPr>
      <a:lvl3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3pPr>
      <a:lvl4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4pPr>
      <a:lvl5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5pPr>
      <a:lvl6pPr marL="4572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6pPr>
      <a:lvl7pPr marL="9144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7pPr>
      <a:lvl8pPr marL="13716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8pPr>
      <a:lvl9pPr marL="18288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6pPr>
      <a:lvl7pPr marL="29718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7pPr>
      <a:lvl8pPr marL="34290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8pPr>
      <a:lvl9pPr marL="38862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algn="ctr" eaLnBrk="1" hangingPunct="1">
              <a:spcBef>
                <a:spcPct val="20000"/>
              </a:spcBef>
              <a:defRPr/>
            </a:pPr>
            <a:endParaRPr lang="en-US" altLang="en-US" sz="3200">
              <a:solidFill>
                <a:srgbClr val="FFFFFF"/>
              </a:solidFill>
              <a:latin typeface="Times New Roman" pitchFamily="68" charset="0"/>
            </a:endParaRPr>
          </a:p>
        </p:txBody>
      </p:sp>
      <p:sp>
        <p:nvSpPr>
          <p:cNvPr id="1028" name="Rectangle 15"/>
          <p:cNvSpPr>
            <a:spLocks noChangeArrowheads="1"/>
          </p:cNvSpPr>
          <p:nvPr userDrawn="1"/>
        </p:nvSpPr>
        <p:spPr bwMode="auto">
          <a:xfrm>
            <a:off x="0" y="106680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grpSp>
        <p:nvGrpSpPr>
          <p:cNvPr id="1029" name="Group 16"/>
          <p:cNvGrpSpPr>
            <a:grpSpLocks/>
          </p:cNvGrpSpPr>
          <p:nvPr userDrawn="1"/>
        </p:nvGrpSpPr>
        <p:grpSpPr bwMode="auto">
          <a:xfrm>
            <a:off x="8039100" y="38100"/>
            <a:ext cx="1066800" cy="1004888"/>
            <a:chOff x="5088" y="0"/>
            <a:chExt cx="672" cy="633"/>
          </a:xfrm>
        </p:grpSpPr>
        <p:sp>
          <p:nvSpPr>
            <p:cNvPr id="1033" name="Oval 17"/>
            <p:cNvSpPr>
              <a:spLocks noChangeArrowheads="1"/>
            </p:cNvSpPr>
            <p:nvPr userDrawn="1"/>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pic>
          <p:nvPicPr>
            <p:cNvPr id="1034" name="Picture 18" descr="DON Se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88" y="0"/>
              <a:ext cx="6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9"/>
          <p:cNvSpPr>
            <a:spLocks noGrp="1" noChangeArrowheads="1"/>
          </p:cNvSpPr>
          <p:nvPr>
            <p:ph type="title"/>
          </p:nvPr>
        </p:nvSpPr>
        <p:spPr bwMode="auto">
          <a:xfrm>
            <a:off x="1052513" y="0"/>
            <a:ext cx="70405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20"/>
          <p:cNvSpPr>
            <a:spLocks noGrp="1" noChangeArrowheads="1"/>
          </p:cNvSpPr>
          <p:nvPr>
            <p:ph type="body" idx="1"/>
          </p:nvPr>
        </p:nvSpPr>
        <p:spPr bwMode="auto">
          <a:xfrm>
            <a:off x="457200" y="1295400"/>
            <a:ext cx="82296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2710" name="Rectangle 22"/>
          <p:cNvSpPr>
            <a:spLocks noGrp="1" noChangeArrowheads="1"/>
          </p:cNvSpPr>
          <p:nvPr>
            <p:ph type="sldNum" sz="quarter" idx="4"/>
          </p:nvPr>
        </p:nvSpPr>
        <p:spPr bwMode="auto">
          <a:xfrm>
            <a:off x="695325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fld id="{EFBF716E-FACB-4E02-AF60-3CCA32925A5D}" type="slidenum">
              <a:rPr lang="en-US">
                <a:solidFill>
                  <a:srgbClr val="FFFFFF"/>
                </a:solidFill>
                <a:latin typeface="Arial" charset="0"/>
              </a:rPr>
              <a:pPr>
                <a:defRPr/>
              </a:pPr>
              <a:t>‹#›</a:t>
            </a:fld>
            <a:endParaRPr lang="en-US">
              <a:solidFill>
                <a:srgbClr val="FFFFFF"/>
              </a:solidFill>
              <a:latin typeface="Arial" charset="0"/>
            </a:endParaRPr>
          </a:p>
        </p:txBody>
      </p:sp>
    </p:spTree>
    <p:extLst>
      <p:ext uri="{BB962C8B-B14F-4D97-AF65-F5344CB8AC3E}">
        <p14:creationId xmlns:p14="http://schemas.microsoft.com/office/powerpoint/2010/main" val="865850850"/>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hf hdr="0" ftr="0" dt="0"/>
  <p:txStyles>
    <p:titleStyle>
      <a:lvl1pPr algn="ctr" defTabSz="457200" rtl="0" eaLnBrk="0" fontAlgn="base" hangingPunct="0">
        <a:spcBef>
          <a:spcPct val="0"/>
        </a:spcBef>
        <a:spcAft>
          <a:spcPct val="0"/>
        </a:spcAft>
        <a:defRPr sz="3200">
          <a:solidFill>
            <a:schemeClr val="tx1"/>
          </a:solidFill>
          <a:latin typeface="+mj-lt"/>
          <a:ea typeface="+mj-ea"/>
          <a:cs typeface="+mj-cs"/>
        </a:defRPr>
      </a:lvl1pPr>
      <a:lvl2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2pPr>
      <a:lvl3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3pPr>
      <a:lvl4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4pPr>
      <a:lvl5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5pPr>
      <a:lvl6pPr marL="4572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6pPr>
      <a:lvl7pPr marL="9144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7pPr>
      <a:lvl8pPr marL="13716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8pPr>
      <a:lvl9pPr marL="18288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6pPr>
      <a:lvl7pPr marL="29718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7pPr>
      <a:lvl8pPr marL="34290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8pPr>
      <a:lvl9pPr marL="38862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algn="ctr" eaLnBrk="1" hangingPunct="1">
              <a:spcBef>
                <a:spcPct val="20000"/>
              </a:spcBef>
              <a:defRPr/>
            </a:pPr>
            <a:endParaRPr lang="en-US" altLang="en-US" sz="3200">
              <a:solidFill>
                <a:srgbClr val="FFFFFF"/>
              </a:solidFill>
              <a:latin typeface="Times New Roman" pitchFamily="68" charset="0"/>
            </a:endParaRPr>
          </a:p>
        </p:txBody>
      </p:sp>
      <p:sp>
        <p:nvSpPr>
          <p:cNvPr id="1028" name="Rectangle 15"/>
          <p:cNvSpPr>
            <a:spLocks noChangeArrowheads="1"/>
          </p:cNvSpPr>
          <p:nvPr userDrawn="1"/>
        </p:nvSpPr>
        <p:spPr bwMode="auto">
          <a:xfrm>
            <a:off x="0" y="106680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grpSp>
        <p:nvGrpSpPr>
          <p:cNvPr id="1029" name="Group 16"/>
          <p:cNvGrpSpPr>
            <a:grpSpLocks/>
          </p:cNvGrpSpPr>
          <p:nvPr userDrawn="1"/>
        </p:nvGrpSpPr>
        <p:grpSpPr bwMode="auto">
          <a:xfrm>
            <a:off x="8039100" y="38100"/>
            <a:ext cx="1066800" cy="1004888"/>
            <a:chOff x="5088" y="0"/>
            <a:chExt cx="672" cy="633"/>
          </a:xfrm>
        </p:grpSpPr>
        <p:sp>
          <p:nvSpPr>
            <p:cNvPr id="1033" name="Oval 17"/>
            <p:cNvSpPr>
              <a:spLocks noChangeArrowheads="1"/>
            </p:cNvSpPr>
            <p:nvPr userDrawn="1"/>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pic>
          <p:nvPicPr>
            <p:cNvPr id="1034" name="Picture 18" descr="DON Se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88" y="0"/>
              <a:ext cx="6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9"/>
          <p:cNvSpPr>
            <a:spLocks noGrp="1" noChangeArrowheads="1"/>
          </p:cNvSpPr>
          <p:nvPr>
            <p:ph type="title"/>
          </p:nvPr>
        </p:nvSpPr>
        <p:spPr bwMode="auto">
          <a:xfrm>
            <a:off x="1052513" y="0"/>
            <a:ext cx="70405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20"/>
          <p:cNvSpPr>
            <a:spLocks noGrp="1" noChangeArrowheads="1"/>
          </p:cNvSpPr>
          <p:nvPr>
            <p:ph type="body" idx="1"/>
          </p:nvPr>
        </p:nvSpPr>
        <p:spPr bwMode="auto">
          <a:xfrm>
            <a:off x="457200" y="1295400"/>
            <a:ext cx="82296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2710" name="Rectangle 22"/>
          <p:cNvSpPr>
            <a:spLocks noGrp="1" noChangeArrowheads="1"/>
          </p:cNvSpPr>
          <p:nvPr>
            <p:ph type="sldNum" sz="quarter" idx="4"/>
          </p:nvPr>
        </p:nvSpPr>
        <p:spPr bwMode="auto">
          <a:xfrm>
            <a:off x="695325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fld id="{EFBF716E-FACB-4E02-AF60-3CCA32925A5D}" type="slidenum">
              <a:rPr lang="en-US">
                <a:solidFill>
                  <a:srgbClr val="FFFFFF"/>
                </a:solidFill>
                <a:latin typeface="Arial" charset="0"/>
              </a:rPr>
              <a:pPr>
                <a:defRPr/>
              </a:pPr>
              <a:t>‹#›</a:t>
            </a:fld>
            <a:endParaRPr lang="en-US">
              <a:solidFill>
                <a:srgbClr val="FFFFFF"/>
              </a:solidFill>
              <a:latin typeface="Arial" charset="0"/>
            </a:endParaRPr>
          </a:p>
        </p:txBody>
      </p:sp>
    </p:spTree>
    <p:extLst>
      <p:ext uri="{BB962C8B-B14F-4D97-AF65-F5344CB8AC3E}">
        <p14:creationId xmlns:p14="http://schemas.microsoft.com/office/powerpoint/2010/main" val="2921706341"/>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hf hdr="0" ftr="0" dt="0"/>
  <p:txStyles>
    <p:titleStyle>
      <a:lvl1pPr algn="ctr" defTabSz="457200" rtl="0" eaLnBrk="0" fontAlgn="base" hangingPunct="0">
        <a:spcBef>
          <a:spcPct val="0"/>
        </a:spcBef>
        <a:spcAft>
          <a:spcPct val="0"/>
        </a:spcAft>
        <a:defRPr sz="3200">
          <a:solidFill>
            <a:schemeClr val="tx1"/>
          </a:solidFill>
          <a:latin typeface="+mj-lt"/>
          <a:ea typeface="+mj-ea"/>
          <a:cs typeface="+mj-cs"/>
        </a:defRPr>
      </a:lvl1pPr>
      <a:lvl2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2pPr>
      <a:lvl3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3pPr>
      <a:lvl4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4pPr>
      <a:lvl5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5pPr>
      <a:lvl6pPr marL="4572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6pPr>
      <a:lvl7pPr marL="9144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7pPr>
      <a:lvl8pPr marL="13716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8pPr>
      <a:lvl9pPr marL="18288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6pPr>
      <a:lvl7pPr marL="29718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7pPr>
      <a:lvl8pPr marL="34290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8pPr>
      <a:lvl9pPr marL="38862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6"/>
          <p:cNvSpPr>
            <a:spLocks noChangeArrowheads="1"/>
          </p:cNvSpPr>
          <p:nvPr userDrawn="1"/>
        </p:nvSpPr>
        <p:spPr bwMode="auto">
          <a:xfrm>
            <a:off x="0" y="6705600"/>
            <a:ext cx="9144000" cy="152400"/>
          </a:xfrm>
          <a:prstGeom prst="rect">
            <a:avLst/>
          </a:prstGeom>
          <a:solidFill>
            <a:srgbClr val="0000FF"/>
          </a:solidFill>
          <a:ln>
            <a:solidFill>
              <a:srgbClr val="0000FF"/>
            </a:solidFill>
          </a:ln>
          <a:effectLst/>
          <a:extLst/>
        </p:spPr>
        <p:txBody>
          <a:bodyPr wrap="none" anchor="ctr"/>
          <a:lstStyle/>
          <a:p>
            <a:endParaRPr lang="en-US"/>
          </a:p>
        </p:txBody>
      </p:sp>
      <p:sp>
        <p:nvSpPr>
          <p:cNvPr id="11" name="Rectangle 22"/>
          <p:cNvSpPr>
            <a:spLocks noGrp="1" noChangeArrowheads="1"/>
          </p:cNvSpPr>
          <p:nvPr>
            <p:ph type="sldNum" sz="quarter" idx="4"/>
          </p:nvPr>
        </p:nvSpPr>
        <p:spPr>
          <a:xfrm>
            <a:off x="3505200" y="6638926"/>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
        <p:nvSpPr>
          <p:cNvPr id="4" name="Rectangle 3">
            <a:extLst>
              <a:ext uri="{FF2B5EF4-FFF2-40B4-BE49-F238E27FC236}">
                <a16:creationId xmlns:a16="http://schemas.microsoft.com/office/drawing/2014/main" id="{25E06B17-2DC0-4E88-BEF5-4C7D07C98100}"/>
              </a:ext>
            </a:extLst>
          </p:cNvPr>
          <p:cNvSpPr/>
          <p:nvPr userDrawn="1"/>
        </p:nvSpPr>
        <p:spPr>
          <a:xfrm>
            <a:off x="0" y="12700"/>
            <a:ext cx="9144000"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937043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algn="ctr" eaLnBrk="1" hangingPunct="1">
              <a:spcBef>
                <a:spcPct val="20000"/>
              </a:spcBef>
              <a:defRPr/>
            </a:pPr>
            <a:endParaRPr lang="en-US" altLang="en-US" sz="3200">
              <a:solidFill>
                <a:srgbClr val="FFFFFF"/>
              </a:solidFill>
              <a:latin typeface="Times New Roman" pitchFamily="68" charset="0"/>
            </a:endParaRPr>
          </a:p>
        </p:txBody>
      </p:sp>
      <p:sp>
        <p:nvSpPr>
          <p:cNvPr id="1028" name="Rectangle 15"/>
          <p:cNvSpPr>
            <a:spLocks noChangeArrowheads="1"/>
          </p:cNvSpPr>
          <p:nvPr userDrawn="1"/>
        </p:nvSpPr>
        <p:spPr bwMode="auto">
          <a:xfrm>
            <a:off x="0" y="106680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grpSp>
        <p:nvGrpSpPr>
          <p:cNvPr id="1029" name="Group 16"/>
          <p:cNvGrpSpPr>
            <a:grpSpLocks/>
          </p:cNvGrpSpPr>
          <p:nvPr userDrawn="1"/>
        </p:nvGrpSpPr>
        <p:grpSpPr bwMode="auto">
          <a:xfrm>
            <a:off x="8039100" y="38100"/>
            <a:ext cx="1066800" cy="1004888"/>
            <a:chOff x="5088" y="0"/>
            <a:chExt cx="672" cy="633"/>
          </a:xfrm>
        </p:grpSpPr>
        <p:sp>
          <p:nvSpPr>
            <p:cNvPr id="1033" name="Oval 17"/>
            <p:cNvSpPr>
              <a:spLocks noChangeArrowheads="1"/>
            </p:cNvSpPr>
            <p:nvPr userDrawn="1"/>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ea typeface="ＭＳ Ｐゴシック" pitchFamily="1" charset="-128"/>
                </a:defRPr>
              </a:lvl1pPr>
              <a:lvl2pPr marL="742950" indent="-285750" eaLnBrk="0" hangingPunct="0">
                <a:defRPr sz="1600">
                  <a:solidFill>
                    <a:schemeClr val="tx1"/>
                  </a:solidFill>
                  <a:latin typeface="Arial" charset="0"/>
                  <a:ea typeface="ＭＳ Ｐゴシック" pitchFamily="1" charset="-128"/>
                </a:defRPr>
              </a:lvl2pPr>
              <a:lvl3pPr marL="1143000" indent="-228600" eaLnBrk="0" hangingPunct="0">
                <a:defRPr sz="1600">
                  <a:solidFill>
                    <a:schemeClr val="tx1"/>
                  </a:solidFill>
                  <a:latin typeface="Arial" charset="0"/>
                  <a:ea typeface="ＭＳ Ｐゴシック" pitchFamily="1" charset="-128"/>
                </a:defRPr>
              </a:lvl3pPr>
              <a:lvl4pPr marL="1600200" indent="-228600" eaLnBrk="0" hangingPunct="0">
                <a:defRPr sz="1600">
                  <a:solidFill>
                    <a:schemeClr val="tx1"/>
                  </a:solidFill>
                  <a:latin typeface="Arial" charset="0"/>
                  <a:ea typeface="ＭＳ Ｐゴシック" pitchFamily="1" charset="-128"/>
                </a:defRPr>
              </a:lvl4pPr>
              <a:lvl5pPr marL="2057400" indent="-228600" eaLnBrk="0" hangingPunct="0">
                <a:defRPr sz="1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defRPr/>
              </a:pPr>
              <a:endParaRPr lang="en-US" altLang="en-US">
                <a:solidFill>
                  <a:srgbClr val="FFFFFF"/>
                </a:solidFill>
              </a:endParaRPr>
            </a:p>
          </p:txBody>
        </p:sp>
        <p:pic>
          <p:nvPicPr>
            <p:cNvPr id="1034" name="Picture 18" descr="DON Se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88" y="0"/>
              <a:ext cx="6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9"/>
          <p:cNvSpPr>
            <a:spLocks noGrp="1" noChangeArrowheads="1"/>
          </p:cNvSpPr>
          <p:nvPr>
            <p:ph type="title"/>
          </p:nvPr>
        </p:nvSpPr>
        <p:spPr bwMode="auto">
          <a:xfrm>
            <a:off x="1052513" y="0"/>
            <a:ext cx="70405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20"/>
          <p:cNvSpPr>
            <a:spLocks noGrp="1" noChangeArrowheads="1"/>
          </p:cNvSpPr>
          <p:nvPr>
            <p:ph type="body" idx="1"/>
          </p:nvPr>
        </p:nvSpPr>
        <p:spPr bwMode="auto">
          <a:xfrm>
            <a:off x="457200" y="1295400"/>
            <a:ext cx="82296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2710" name="Rectangle 22"/>
          <p:cNvSpPr>
            <a:spLocks noGrp="1" noChangeArrowheads="1"/>
          </p:cNvSpPr>
          <p:nvPr>
            <p:ph type="sldNum" sz="quarter" idx="4"/>
          </p:nvPr>
        </p:nvSpPr>
        <p:spPr bwMode="auto">
          <a:xfrm>
            <a:off x="695325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fld id="{EFBF716E-FACB-4E02-AF60-3CCA32925A5D}" type="slidenum">
              <a:rPr lang="en-US">
                <a:solidFill>
                  <a:srgbClr val="FFFFFF"/>
                </a:solidFill>
                <a:latin typeface="Arial" charset="0"/>
              </a:rPr>
              <a:pPr>
                <a:defRPr/>
              </a:pPr>
              <a:t>‹#›</a:t>
            </a:fld>
            <a:endParaRPr lang="en-US">
              <a:solidFill>
                <a:srgbClr val="FFFFFF"/>
              </a:solidFill>
              <a:latin typeface="Arial" charset="0"/>
            </a:endParaRPr>
          </a:p>
        </p:txBody>
      </p:sp>
    </p:spTree>
    <p:extLst>
      <p:ext uri="{BB962C8B-B14F-4D97-AF65-F5344CB8AC3E}">
        <p14:creationId xmlns:p14="http://schemas.microsoft.com/office/powerpoint/2010/main" val="1566001262"/>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hf hdr="0" ftr="0" dt="0"/>
  <p:txStyles>
    <p:titleStyle>
      <a:lvl1pPr algn="ctr" defTabSz="457200" rtl="0" eaLnBrk="0" fontAlgn="base" hangingPunct="0">
        <a:spcBef>
          <a:spcPct val="0"/>
        </a:spcBef>
        <a:spcAft>
          <a:spcPct val="0"/>
        </a:spcAft>
        <a:defRPr sz="3200">
          <a:solidFill>
            <a:schemeClr val="tx1"/>
          </a:solidFill>
          <a:latin typeface="+mj-lt"/>
          <a:ea typeface="+mj-ea"/>
          <a:cs typeface="+mj-cs"/>
        </a:defRPr>
      </a:lvl1pPr>
      <a:lvl2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2pPr>
      <a:lvl3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3pPr>
      <a:lvl4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4pPr>
      <a:lvl5pPr algn="ctr" defTabSz="457200" rtl="0" eaLnBrk="0" fontAlgn="base" hangingPunct="0">
        <a:spcBef>
          <a:spcPct val="0"/>
        </a:spcBef>
        <a:spcAft>
          <a:spcPct val="0"/>
        </a:spcAft>
        <a:defRPr sz="3200">
          <a:solidFill>
            <a:schemeClr val="tx1"/>
          </a:solidFill>
          <a:latin typeface="Calibri" pitchFamily="34" charset="0"/>
          <a:ea typeface="ＭＳ Ｐゴシック" pitchFamily="34" charset="-128"/>
          <a:cs typeface="Arial" charset="0"/>
        </a:defRPr>
      </a:lvl5pPr>
      <a:lvl6pPr marL="4572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6pPr>
      <a:lvl7pPr marL="9144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7pPr>
      <a:lvl8pPr marL="13716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8pPr>
      <a:lvl9pPr marL="1828800" algn="ctr" defTabSz="457200" rtl="0" fontAlgn="base">
        <a:spcBef>
          <a:spcPct val="0"/>
        </a:spcBef>
        <a:spcAft>
          <a:spcPct val="0"/>
        </a:spcAft>
        <a:defRPr sz="3200">
          <a:solidFill>
            <a:schemeClr val="tx1"/>
          </a:solidFill>
          <a:latin typeface="Calibri" pitchFamily="34" charset="0"/>
          <a:ea typeface="ＭＳ Ｐゴシック"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6pPr>
      <a:lvl7pPr marL="29718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7pPr>
      <a:lvl8pPr marL="34290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8pPr>
      <a:lvl9pPr marL="3886200" indent="-228600" algn="l" defTabSz="457200" rtl="0" fontAlgn="base">
        <a:spcBef>
          <a:spcPct val="20000"/>
        </a:spcBef>
        <a:spcAft>
          <a:spcPct val="0"/>
        </a:spcAft>
        <a:buFont typeface="Arial" charset="0"/>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6"/>
          <p:cNvSpPr>
            <a:spLocks noChangeArrowheads="1"/>
          </p:cNvSpPr>
          <p:nvPr userDrawn="1"/>
        </p:nvSpPr>
        <p:spPr bwMode="auto">
          <a:xfrm>
            <a:off x="0" y="6705600"/>
            <a:ext cx="9144000" cy="152400"/>
          </a:xfrm>
          <a:prstGeom prst="rect">
            <a:avLst/>
          </a:prstGeom>
          <a:solidFill>
            <a:srgbClr val="0000FF"/>
          </a:solidFill>
          <a:ln>
            <a:solidFill>
              <a:srgbClr val="0000FF"/>
            </a:solidFill>
          </a:ln>
          <a:effectLst/>
          <a:extLst/>
        </p:spPr>
        <p:txBody>
          <a:bodyPr wrap="none" anchor="ctr"/>
          <a:lstStyle/>
          <a:p>
            <a:endParaRPr lang="en-US"/>
          </a:p>
        </p:txBody>
      </p:sp>
      <p:sp>
        <p:nvSpPr>
          <p:cNvPr id="11" name="Rectangle 22"/>
          <p:cNvSpPr>
            <a:spLocks noGrp="1" noChangeArrowheads="1"/>
          </p:cNvSpPr>
          <p:nvPr>
            <p:ph type="sldNum" sz="quarter" idx="4"/>
          </p:nvPr>
        </p:nvSpPr>
        <p:spPr>
          <a:xfrm>
            <a:off x="3505200" y="6638926"/>
            <a:ext cx="2133600" cy="476250"/>
          </a:xfrm>
          <a:prstGeom prst="rect">
            <a:avLst/>
          </a:prstGeom>
          <a:ln/>
        </p:spPr>
        <p:txBody>
          <a:bodyPr/>
          <a:lstStyle>
            <a:lvl1pPr algn="ctr">
              <a:defRPr sz="1200">
                <a:solidFill>
                  <a:srgbClr val="FFC000"/>
                </a:solidFill>
                <a:latin typeface="Arial" panose="020B0604020202020204" pitchFamily="34" charset="0"/>
                <a:cs typeface="Arial" panose="020B0604020202020204" pitchFamily="34" charset="0"/>
              </a:defRPr>
            </a:lvl1pPr>
          </a:lstStyle>
          <a:p>
            <a:pPr>
              <a:defRPr/>
            </a:pPr>
            <a:fld id="{29A36828-6116-4830-B959-E74783CB6309}" type="slidenum">
              <a:rPr lang="en-US" smtClean="0"/>
              <a:pPr>
                <a:defRPr/>
              </a:pPr>
              <a:t>‹#›</a:t>
            </a:fld>
            <a:endParaRPr lang="en-US" dirty="0"/>
          </a:p>
        </p:txBody>
      </p:sp>
      <p:sp>
        <p:nvSpPr>
          <p:cNvPr id="4" name="Rectangle 3">
            <a:extLst>
              <a:ext uri="{FF2B5EF4-FFF2-40B4-BE49-F238E27FC236}">
                <a16:creationId xmlns:a16="http://schemas.microsoft.com/office/drawing/2014/main" id="{25E06B17-2DC0-4E88-BEF5-4C7D07C98100}"/>
              </a:ext>
            </a:extLst>
          </p:cNvPr>
          <p:cNvSpPr/>
          <p:nvPr userDrawn="1"/>
        </p:nvSpPr>
        <p:spPr>
          <a:xfrm>
            <a:off x="0" y="12700"/>
            <a:ext cx="9144000"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785515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 Id="rId9"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49375"/>
            <a:ext cx="8382000" cy="1470025"/>
          </a:xfrm>
        </p:spPr>
        <p:txBody>
          <a:bodyPr>
            <a:normAutofit fontScale="90000"/>
          </a:bodyPr>
          <a:lstStyle/>
          <a:p>
            <a:pPr>
              <a:lnSpc>
                <a:spcPct val="115000"/>
              </a:lnSpc>
              <a:spcBef>
                <a:spcPts val="0"/>
              </a:spcBef>
              <a:spcAft>
                <a:spcPts val="1000"/>
              </a:spcAft>
            </a:pPr>
            <a:r>
              <a:rPr lang="en-US" sz="3600" b="1" dirty="0">
                <a:latin typeface="Arial" panose="020B0604020202020204" pitchFamily="34" charset="0"/>
                <a:cs typeface="Arial" panose="020B0604020202020204" pitchFamily="34" charset="0"/>
              </a:rPr>
              <a:t>Accelerating Local Ensemble Tangent Linear Models with order reduction</a:t>
            </a:r>
            <a:br>
              <a:rPr lang="en-US" sz="2700" b="1" dirty="0">
                <a:latin typeface="Arial" panose="020B0604020202020204" pitchFamily="34" charset="0"/>
                <a:ea typeface="Calibri"/>
                <a:cs typeface="Arial" panose="020B0604020202020204" pitchFamily="34" charset="0"/>
              </a:rPr>
            </a:br>
            <a:br>
              <a:rPr lang="en-US" sz="4000" dirty="0">
                <a:latin typeface="Arial" panose="020B0604020202020204" pitchFamily="34" charset="0"/>
                <a:ea typeface="Calibri"/>
                <a:cs typeface="Arial" panose="020B0604020202020204" pitchFamily="34" charset="0"/>
              </a:rPr>
            </a:br>
            <a:br>
              <a:rPr lang="en-US" sz="2700" dirty="0">
                <a:latin typeface="Arial" panose="020B0604020202020204" pitchFamily="34" charset="0"/>
                <a:ea typeface="Calibri"/>
                <a:cs typeface="Arial" panose="020B0604020202020204" pitchFamily="34" charset="0"/>
              </a:rPr>
            </a:br>
            <a:r>
              <a:rPr lang="en-US" sz="2700" dirty="0">
                <a:latin typeface="Arial" panose="020B0604020202020204" pitchFamily="34" charset="0"/>
                <a:ea typeface="Calibri"/>
                <a:cs typeface="Arial" panose="020B0604020202020204" pitchFamily="34" charset="0"/>
              </a:rPr>
              <a:t>Craig H. Bishop</a:t>
            </a:r>
            <a:br>
              <a:rPr lang="en-US" sz="2700" b="1" baseline="30000" dirty="0">
                <a:latin typeface="Arial" panose="020B0604020202020204" pitchFamily="34" charset="0"/>
                <a:ea typeface="Calibri"/>
                <a:cs typeface="Arial" panose="020B0604020202020204" pitchFamily="34" charset="0"/>
              </a:rPr>
            </a:br>
            <a:r>
              <a:rPr lang="en-US" sz="2700" i="1" dirty="0">
                <a:latin typeface="Arial" panose="020B0604020202020204" pitchFamily="34" charset="0"/>
                <a:ea typeface="Calibri"/>
                <a:cs typeface="Arial" panose="020B0604020202020204" pitchFamily="34" charset="0"/>
              </a:rPr>
              <a:t> The University of Melbourne, Parkville, Australia</a:t>
            </a:r>
            <a:br>
              <a:rPr lang="en-US" sz="2700" i="1" dirty="0">
                <a:latin typeface="Arial" panose="020B0604020202020204" pitchFamily="34" charset="0"/>
                <a:ea typeface="Calibri"/>
                <a:cs typeface="Arial" panose="020B0604020202020204" pitchFamily="34" charset="0"/>
              </a:rPr>
            </a:br>
            <a:r>
              <a:rPr lang="sv-SE" sz="2700" b="1" dirty="0">
                <a:latin typeface="Arial" panose="020B0604020202020204" pitchFamily="34" charset="0"/>
                <a:ea typeface="Calibri"/>
                <a:cs typeface="Arial" panose="020B0604020202020204" pitchFamily="34" charset="0"/>
              </a:rPr>
              <a:t>Joanna (Asia) S. Pelc</a:t>
            </a:r>
            <a:br>
              <a:rPr lang="en-US" sz="2700" i="1" dirty="0">
                <a:ea typeface="Calibri"/>
                <a:cs typeface="Times New Roman"/>
              </a:rPr>
            </a:br>
            <a:r>
              <a:rPr lang="en-US" sz="2700" i="1" dirty="0">
                <a:latin typeface="Arial" panose="020B0604020202020204" pitchFamily="34" charset="0"/>
                <a:ea typeface="Calibri"/>
                <a:cs typeface="Arial" panose="020B0604020202020204" pitchFamily="34" charset="0"/>
              </a:rPr>
              <a:t>Selina, Medellin, Columbia</a:t>
            </a:r>
            <a:br>
              <a:rPr lang="en-US" sz="2700" i="1" dirty="0">
                <a:latin typeface="Arial" panose="020B0604020202020204" pitchFamily="34" charset="0"/>
                <a:ea typeface="Calibri"/>
                <a:cs typeface="Arial" panose="020B0604020202020204" pitchFamily="34" charset="0"/>
              </a:rPr>
            </a:br>
            <a:br>
              <a:rPr lang="en-US" sz="2700" i="1" dirty="0">
                <a:latin typeface="Arial" panose="020B0604020202020204" pitchFamily="34" charset="0"/>
                <a:ea typeface="Calibri"/>
                <a:cs typeface="Arial" panose="020B0604020202020204" pitchFamily="34" charset="0"/>
              </a:rPr>
            </a:br>
            <a:r>
              <a:rPr lang="en-US" sz="2000" i="1" dirty="0">
                <a:latin typeface="Arial" panose="020B0604020202020204" pitchFamily="34" charset="0"/>
                <a:ea typeface="Calibri"/>
                <a:cs typeface="Arial" panose="020B0604020202020204" pitchFamily="34" charset="0"/>
              </a:rPr>
              <a:t>With Acknowledgements to </a:t>
            </a:r>
            <a:r>
              <a:rPr lang="en-US" sz="2000" dirty="0">
                <a:solidFill>
                  <a:srgbClr val="000000"/>
                </a:solidFill>
                <a:latin typeface="Arial" panose="020B0604020202020204" pitchFamily="34" charset="0"/>
                <a:ea typeface="Calibri"/>
                <a:cs typeface="Arial" panose="020B0604020202020204" pitchFamily="34" charset="0"/>
              </a:rPr>
              <a:t>Sergey </a:t>
            </a:r>
            <a:r>
              <a:rPr lang="en-US" sz="2000" dirty="0" err="1">
                <a:solidFill>
                  <a:srgbClr val="000000"/>
                </a:solidFill>
                <a:latin typeface="Arial" panose="020B0604020202020204" pitchFamily="34" charset="0"/>
                <a:ea typeface="Calibri"/>
                <a:cs typeface="Arial" panose="020B0604020202020204" pitchFamily="34" charset="0"/>
              </a:rPr>
              <a:t>Frolov</a:t>
            </a:r>
            <a:r>
              <a:rPr lang="en-US" sz="2000" dirty="0">
                <a:solidFill>
                  <a:srgbClr val="000000"/>
                </a:solidFill>
                <a:latin typeface="Arial" panose="020B0604020202020204" pitchFamily="34" charset="0"/>
                <a:ea typeface="Calibri"/>
                <a:cs typeface="Arial" panose="020B0604020202020204" pitchFamily="34" charset="0"/>
              </a:rPr>
              <a:t>, Doug Allen, Rolf Langland, Karl </a:t>
            </a:r>
            <a:r>
              <a:rPr lang="en-US" sz="2000" dirty="0" err="1">
                <a:solidFill>
                  <a:srgbClr val="000000"/>
                </a:solidFill>
                <a:latin typeface="Arial" panose="020B0604020202020204" pitchFamily="34" charset="0"/>
                <a:ea typeface="Calibri"/>
                <a:cs typeface="Arial" panose="020B0604020202020204" pitchFamily="34" charset="0"/>
              </a:rPr>
              <a:t>Hoppel</a:t>
            </a:r>
            <a:r>
              <a:rPr lang="en-US" sz="2000" dirty="0">
                <a:solidFill>
                  <a:srgbClr val="000000"/>
                </a:solidFill>
                <a:latin typeface="Arial" panose="020B0604020202020204" pitchFamily="34" charset="0"/>
                <a:ea typeface="Calibri"/>
                <a:cs typeface="Arial" panose="020B0604020202020204" pitchFamily="34" charset="0"/>
              </a:rPr>
              <a:t> and David Kuhl</a:t>
            </a:r>
            <a:r>
              <a:rPr lang="en-US" sz="2000" b="1" baseline="30000" dirty="0">
                <a:solidFill>
                  <a:srgbClr val="000000"/>
                </a:solidFill>
                <a:latin typeface="Arial" panose="020B0604020202020204" pitchFamily="34" charset="0"/>
                <a:ea typeface="Calibri"/>
                <a:cs typeface="Arial" panose="020B0604020202020204" pitchFamily="34" charset="0"/>
              </a:rPr>
              <a:t>, </a:t>
            </a:r>
            <a:r>
              <a:rPr lang="en-US" sz="2000" i="1" dirty="0">
                <a:solidFill>
                  <a:srgbClr val="000000"/>
                </a:solidFill>
                <a:latin typeface="Arial" panose="020B0604020202020204" pitchFamily="34" charset="0"/>
                <a:ea typeface="Calibri"/>
                <a:cs typeface="Arial" panose="020B0604020202020204" pitchFamily="34" charset="0"/>
              </a:rPr>
              <a:t>Naval Research Laboratory, USA</a:t>
            </a:r>
            <a:br>
              <a:rPr lang="en-US" sz="2000" i="1" dirty="0">
                <a:latin typeface="Arial" panose="020B0604020202020204" pitchFamily="34" charset="0"/>
                <a:ea typeface="Calibri"/>
                <a:cs typeface="Arial" panose="020B0604020202020204" pitchFamily="34" charset="0"/>
              </a:rPr>
            </a:br>
            <a:br>
              <a:rPr lang="en-US" sz="2000" i="1" dirty="0">
                <a:latin typeface="Arial" panose="020B0604020202020204" pitchFamily="34" charset="0"/>
                <a:ea typeface="Calibri"/>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06312C9-4682-469F-B1E3-AC534E83E3BB}" type="slidenum">
              <a:rPr lang="en-US" smtClean="0"/>
              <a:t>1</a:t>
            </a:fld>
            <a:endParaRPr lang="en-US"/>
          </a:p>
        </p:txBody>
      </p:sp>
    </p:spTree>
    <p:extLst>
      <p:ext uri="{BB962C8B-B14F-4D97-AF65-F5344CB8AC3E}">
        <p14:creationId xmlns:p14="http://schemas.microsoft.com/office/powerpoint/2010/main" val="628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10</a:t>
            </a:fld>
            <a:endParaRPr lang="en-US"/>
          </a:p>
        </p:txBody>
      </p:sp>
      <p:pic>
        <p:nvPicPr>
          <p:cNvPr id="10" name="Picture 9"/>
          <p:cNvPicPr>
            <a:picLocks noChangeAspect="1"/>
          </p:cNvPicPr>
          <p:nvPr/>
        </p:nvPicPr>
        <p:blipFill rotWithShape="1">
          <a:blip r:embed="rId3"/>
          <a:srcRect l="52529" t="52850" r="14341" b="8945"/>
          <a:stretch/>
        </p:blipFill>
        <p:spPr bwMode="auto">
          <a:xfrm>
            <a:off x="304802" y="1219200"/>
            <a:ext cx="4190739" cy="3412674"/>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1029695" y="4631874"/>
            <a:ext cx="3521103" cy="923330"/>
          </a:xfrm>
          <a:prstGeom prst="rect">
            <a:avLst/>
          </a:prstGeom>
          <a:noFill/>
        </p:spPr>
        <p:txBody>
          <a:bodyPr wrap="square" rtlCol="0">
            <a:spAutoFit/>
          </a:bodyPr>
          <a:lstStyle/>
          <a:p>
            <a:pPr fontAlgn="auto">
              <a:spcBef>
                <a:spcPts val="0"/>
              </a:spcBef>
              <a:spcAft>
                <a:spcPts val="0"/>
              </a:spcAft>
            </a:pPr>
            <a:r>
              <a:rPr lang="en-US" sz="1800" u="sng" dirty="0">
                <a:solidFill>
                  <a:prstClr val="black"/>
                </a:solidFill>
                <a:latin typeface="Calibri" panose="020F0502020204030204"/>
              </a:rPr>
              <a:t>For 360 members</a:t>
            </a:r>
          </a:p>
          <a:p>
            <a:pPr fontAlgn="auto">
              <a:spcBef>
                <a:spcPts val="0"/>
              </a:spcBef>
              <a:spcAft>
                <a:spcPts val="0"/>
              </a:spcAft>
            </a:pPr>
            <a:r>
              <a:rPr lang="en-US" sz="1800" dirty="0">
                <a:solidFill>
                  <a:prstClr val="black"/>
                </a:solidFill>
                <a:latin typeface="Calibri" panose="020F0502020204030204"/>
              </a:rPr>
              <a:t>LETLM NRMSE (01-60) = 0.337</a:t>
            </a:r>
          </a:p>
          <a:p>
            <a:pPr fontAlgn="auto">
              <a:spcBef>
                <a:spcPts val="0"/>
              </a:spcBef>
              <a:spcAft>
                <a:spcPts val="0"/>
              </a:spcAft>
            </a:pPr>
            <a:r>
              <a:rPr lang="en-US" sz="1800" dirty="0">
                <a:solidFill>
                  <a:prstClr val="black"/>
                </a:solidFill>
                <a:latin typeface="Calibri" panose="020F0502020204030204"/>
              </a:rPr>
              <a:t>TLM NRMSE   (01-60) = 0.350</a:t>
            </a:r>
          </a:p>
        </p:txBody>
      </p:sp>
      <p:sp>
        <p:nvSpPr>
          <p:cNvPr id="12" name="TextBox 11"/>
          <p:cNvSpPr txBox="1"/>
          <p:nvPr/>
        </p:nvSpPr>
        <p:spPr>
          <a:xfrm>
            <a:off x="1145119" y="2594110"/>
            <a:ext cx="1530626" cy="307777"/>
          </a:xfrm>
          <a:prstGeom prst="rect">
            <a:avLst/>
          </a:prstGeom>
          <a:noFill/>
        </p:spPr>
        <p:txBody>
          <a:bodyPr wrap="square" rtlCol="0">
            <a:spAutoFit/>
          </a:bodyPr>
          <a:lstStyle/>
          <a:p>
            <a:pPr fontAlgn="auto">
              <a:spcBef>
                <a:spcPts val="0"/>
              </a:spcBef>
              <a:spcAft>
                <a:spcPts val="0"/>
              </a:spcAft>
            </a:pPr>
            <a:r>
              <a:rPr lang="en-US" sz="1400" dirty="0">
                <a:solidFill>
                  <a:srgbClr val="FF0000"/>
                </a:solidFill>
                <a:latin typeface="Calibri" panose="020F0502020204030204"/>
              </a:rPr>
              <a:t>TLM</a:t>
            </a:r>
            <a:endParaRPr lang="en-US" sz="1800" dirty="0">
              <a:solidFill>
                <a:srgbClr val="FF0000"/>
              </a:solidFill>
              <a:latin typeface="Calibri" panose="020F0502020204030204"/>
            </a:endParaRPr>
          </a:p>
        </p:txBody>
      </p:sp>
      <p:sp>
        <p:nvSpPr>
          <p:cNvPr id="13" name="TextBox 12"/>
          <p:cNvSpPr txBox="1"/>
          <p:nvPr/>
        </p:nvSpPr>
        <p:spPr>
          <a:xfrm>
            <a:off x="1145144" y="2830477"/>
            <a:ext cx="2510099" cy="523220"/>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Calibri" panose="020F0502020204030204"/>
              </a:rPr>
              <a:t>LETLM </a:t>
            </a:r>
          </a:p>
          <a:p>
            <a:pPr fontAlgn="auto">
              <a:spcBef>
                <a:spcPts val="0"/>
              </a:spcBef>
              <a:spcAft>
                <a:spcPts val="0"/>
              </a:spcAft>
            </a:pPr>
            <a:r>
              <a:rPr lang="en-US" sz="1400" dirty="0">
                <a:solidFill>
                  <a:prstClr val="black"/>
                </a:solidFill>
                <a:latin typeface="Calibri" panose="020F0502020204030204"/>
              </a:rPr>
              <a:t>(360 members)</a:t>
            </a:r>
          </a:p>
        </p:txBody>
      </p:sp>
      <p:sp>
        <p:nvSpPr>
          <p:cNvPr id="2" name="TextBox 1"/>
          <p:cNvSpPr txBox="1"/>
          <p:nvPr/>
        </p:nvSpPr>
        <p:spPr>
          <a:xfrm>
            <a:off x="0" y="5791200"/>
            <a:ext cx="9144000" cy="400110"/>
          </a:xfrm>
          <a:prstGeom prst="rect">
            <a:avLst/>
          </a:prstGeom>
          <a:noFill/>
        </p:spPr>
        <p:txBody>
          <a:bodyPr wrap="square" rtlCol="0">
            <a:spAutoFit/>
          </a:bodyPr>
          <a:lstStyle/>
          <a:p>
            <a:r>
              <a:rPr lang="en-US" sz="2000" i="1" dirty="0"/>
              <a:t>(</a:t>
            </a:r>
            <a:r>
              <a:rPr lang="en-US" sz="2000" i="1" dirty="0" err="1"/>
              <a:t>Frolov</a:t>
            </a:r>
            <a:r>
              <a:rPr lang="en-US" sz="2000" i="1" dirty="0"/>
              <a:t> et al. 2018, MWR)</a:t>
            </a:r>
            <a:endParaRPr lang="en-US" sz="2000" dirty="0"/>
          </a:p>
        </p:txBody>
      </p:sp>
      <p:sp>
        <p:nvSpPr>
          <p:cNvPr id="3" name="TextBox 2"/>
          <p:cNvSpPr txBox="1"/>
          <p:nvPr/>
        </p:nvSpPr>
        <p:spPr>
          <a:xfrm>
            <a:off x="4495541" y="1447800"/>
            <a:ext cx="4419861" cy="1200329"/>
          </a:xfrm>
          <a:prstGeom prst="rect">
            <a:avLst/>
          </a:prstGeom>
          <a:solidFill>
            <a:srgbClr val="0070C0"/>
          </a:solidFill>
          <a:ln>
            <a:solidFill>
              <a:schemeClr val="tx1"/>
            </a:solidFill>
          </a:ln>
        </p:spPr>
        <p:txBody>
          <a:bodyPr wrap="square" rtlCol="0">
            <a:spAutoFit/>
          </a:bodyPr>
          <a:lstStyle/>
          <a:p>
            <a:r>
              <a:rPr lang="en-US" dirty="0">
                <a:solidFill>
                  <a:schemeClr val="bg1"/>
                </a:solidFill>
              </a:rPr>
              <a:t>At T47, poorly tuned LETLM is better than TLM currently used for operational 4DVAR and FSOI </a:t>
            </a:r>
          </a:p>
        </p:txBody>
      </p:sp>
      <p:sp>
        <p:nvSpPr>
          <p:cNvPr id="14" name="TextBox 13"/>
          <p:cNvSpPr txBox="1"/>
          <p:nvPr/>
        </p:nvSpPr>
        <p:spPr>
          <a:xfrm>
            <a:off x="4495541" y="2895600"/>
            <a:ext cx="4419861" cy="2677656"/>
          </a:xfrm>
          <a:prstGeom prst="rect">
            <a:avLst/>
          </a:prstGeom>
          <a:solidFill>
            <a:srgbClr val="0070C0"/>
          </a:solidFill>
          <a:ln>
            <a:solidFill>
              <a:schemeClr val="tx1"/>
            </a:solidFill>
          </a:ln>
        </p:spPr>
        <p:txBody>
          <a:bodyPr wrap="square" rtlCol="0">
            <a:spAutoFit/>
          </a:bodyPr>
          <a:lstStyle/>
          <a:p>
            <a:r>
              <a:rPr lang="en-US" dirty="0">
                <a:solidFill>
                  <a:schemeClr val="bg1"/>
                </a:solidFill>
              </a:rPr>
              <a:t>However, </a:t>
            </a:r>
          </a:p>
          <a:p>
            <a:pPr marL="457200" indent="-457200">
              <a:buFontTx/>
              <a:buAutoNum type="arabicPeriod"/>
            </a:pPr>
            <a:r>
              <a:rPr lang="en-US" dirty="0">
                <a:solidFill>
                  <a:schemeClr val="bg1"/>
                </a:solidFill>
              </a:rPr>
              <a:t>A single run of LETLM takes ~10 times longer than the operational TLM. (Additional runs might be shorter)</a:t>
            </a:r>
          </a:p>
          <a:p>
            <a:pPr marL="457200" indent="-457200">
              <a:buAutoNum type="arabicPeriod"/>
            </a:pPr>
            <a:r>
              <a:rPr lang="en-US" dirty="0">
                <a:solidFill>
                  <a:schemeClr val="bg1"/>
                </a:solidFill>
              </a:rPr>
              <a:t>Cost of ensemble size required for accuracy is burdensome. </a:t>
            </a:r>
          </a:p>
        </p:txBody>
      </p:sp>
      <p:sp>
        <p:nvSpPr>
          <p:cNvPr id="15" name="Text Box 4">
            <a:extLst>
              <a:ext uri="{FF2B5EF4-FFF2-40B4-BE49-F238E27FC236}">
                <a16:creationId xmlns:a16="http://schemas.microsoft.com/office/drawing/2014/main" id="{13629AA2-ED33-4E49-AF73-F9315713B546}"/>
              </a:ext>
            </a:extLst>
          </p:cNvPr>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Motivation for accelerating LETLM</a:t>
            </a:r>
          </a:p>
        </p:txBody>
      </p:sp>
    </p:spTree>
    <p:extLst>
      <p:ext uri="{BB962C8B-B14F-4D97-AF65-F5344CB8AC3E}">
        <p14:creationId xmlns:p14="http://schemas.microsoft.com/office/powerpoint/2010/main" val="50378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11</a:t>
            </a:fld>
            <a:endParaRPr lang="en-US"/>
          </a:p>
        </p:txBody>
      </p:sp>
      <p:sp>
        <p:nvSpPr>
          <p:cNvPr id="5"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Motivation for accelerating LETLM</a:t>
            </a:r>
          </a:p>
        </p:txBody>
      </p:sp>
      <p:pic>
        <p:nvPicPr>
          <p:cNvPr id="10" name="Picture 9"/>
          <p:cNvPicPr>
            <a:picLocks noChangeAspect="1"/>
          </p:cNvPicPr>
          <p:nvPr/>
        </p:nvPicPr>
        <p:blipFill rotWithShape="1">
          <a:blip r:embed="rId3"/>
          <a:srcRect l="52529" t="52850" r="14341" b="8945"/>
          <a:stretch/>
        </p:blipFill>
        <p:spPr bwMode="auto">
          <a:xfrm>
            <a:off x="304802" y="1219200"/>
            <a:ext cx="4190739" cy="3412674"/>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1029695" y="4631874"/>
            <a:ext cx="3521103" cy="923330"/>
          </a:xfrm>
          <a:prstGeom prst="rect">
            <a:avLst/>
          </a:prstGeom>
          <a:noFill/>
        </p:spPr>
        <p:txBody>
          <a:bodyPr wrap="square" rtlCol="0">
            <a:spAutoFit/>
          </a:bodyPr>
          <a:lstStyle/>
          <a:p>
            <a:pPr fontAlgn="auto">
              <a:spcBef>
                <a:spcPts val="0"/>
              </a:spcBef>
              <a:spcAft>
                <a:spcPts val="0"/>
              </a:spcAft>
            </a:pPr>
            <a:r>
              <a:rPr lang="en-US" sz="1800" u="sng" dirty="0">
                <a:solidFill>
                  <a:prstClr val="black"/>
                </a:solidFill>
                <a:latin typeface="Calibri" panose="020F0502020204030204"/>
              </a:rPr>
              <a:t>For 360 members</a:t>
            </a:r>
          </a:p>
          <a:p>
            <a:pPr fontAlgn="auto">
              <a:spcBef>
                <a:spcPts val="0"/>
              </a:spcBef>
              <a:spcAft>
                <a:spcPts val="0"/>
              </a:spcAft>
            </a:pPr>
            <a:r>
              <a:rPr lang="en-US" sz="1800" dirty="0">
                <a:solidFill>
                  <a:prstClr val="black"/>
                </a:solidFill>
                <a:latin typeface="Calibri" panose="020F0502020204030204"/>
              </a:rPr>
              <a:t>LETLM NRMSE (01-60) = 0.337</a:t>
            </a:r>
          </a:p>
          <a:p>
            <a:pPr fontAlgn="auto">
              <a:spcBef>
                <a:spcPts val="0"/>
              </a:spcBef>
              <a:spcAft>
                <a:spcPts val="0"/>
              </a:spcAft>
            </a:pPr>
            <a:r>
              <a:rPr lang="en-US" sz="1800" dirty="0">
                <a:solidFill>
                  <a:prstClr val="black"/>
                </a:solidFill>
                <a:latin typeface="Calibri" panose="020F0502020204030204"/>
              </a:rPr>
              <a:t>TLM NRMSE   (01-60) = 0.350</a:t>
            </a:r>
          </a:p>
        </p:txBody>
      </p:sp>
      <p:sp>
        <p:nvSpPr>
          <p:cNvPr id="12" name="TextBox 11"/>
          <p:cNvSpPr txBox="1"/>
          <p:nvPr/>
        </p:nvSpPr>
        <p:spPr>
          <a:xfrm>
            <a:off x="1145119" y="2594110"/>
            <a:ext cx="1530626" cy="307777"/>
          </a:xfrm>
          <a:prstGeom prst="rect">
            <a:avLst/>
          </a:prstGeom>
          <a:noFill/>
        </p:spPr>
        <p:txBody>
          <a:bodyPr wrap="square" rtlCol="0">
            <a:spAutoFit/>
          </a:bodyPr>
          <a:lstStyle/>
          <a:p>
            <a:pPr fontAlgn="auto">
              <a:spcBef>
                <a:spcPts val="0"/>
              </a:spcBef>
              <a:spcAft>
                <a:spcPts val="0"/>
              </a:spcAft>
            </a:pPr>
            <a:r>
              <a:rPr lang="en-US" sz="1400" dirty="0">
                <a:solidFill>
                  <a:srgbClr val="FF0000"/>
                </a:solidFill>
                <a:latin typeface="Calibri" panose="020F0502020204030204"/>
              </a:rPr>
              <a:t>TLM</a:t>
            </a:r>
            <a:endParaRPr lang="en-US" sz="1800" dirty="0">
              <a:solidFill>
                <a:srgbClr val="FF0000"/>
              </a:solidFill>
              <a:latin typeface="Calibri" panose="020F0502020204030204"/>
            </a:endParaRPr>
          </a:p>
        </p:txBody>
      </p:sp>
      <p:sp>
        <p:nvSpPr>
          <p:cNvPr id="13" name="TextBox 12"/>
          <p:cNvSpPr txBox="1"/>
          <p:nvPr/>
        </p:nvSpPr>
        <p:spPr>
          <a:xfrm>
            <a:off x="1145144" y="2830477"/>
            <a:ext cx="2510099" cy="523220"/>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Calibri" panose="020F0502020204030204"/>
              </a:rPr>
              <a:t>LETLM </a:t>
            </a:r>
          </a:p>
          <a:p>
            <a:pPr fontAlgn="auto">
              <a:spcBef>
                <a:spcPts val="0"/>
              </a:spcBef>
              <a:spcAft>
                <a:spcPts val="0"/>
              </a:spcAft>
            </a:pPr>
            <a:r>
              <a:rPr lang="en-US" sz="1400" dirty="0">
                <a:solidFill>
                  <a:prstClr val="black"/>
                </a:solidFill>
                <a:latin typeface="Calibri" panose="020F0502020204030204"/>
              </a:rPr>
              <a:t>(360 members)</a:t>
            </a:r>
          </a:p>
        </p:txBody>
      </p:sp>
      <p:sp>
        <p:nvSpPr>
          <p:cNvPr id="15" name="TextBox 14"/>
          <p:cNvSpPr txBox="1"/>
          <p:nvPr/>
        </p:nvSpPr>
        <p:spPr>
          <a:xfrm>
            <a:off x="0" y="5867450"/>
            <a:ext cx="9144000" cy="461665"/>
          </a:xfrm>
          <a:prstGeom prst="rect">
            <a:avLst/>
          </a:prstGeom>
          <a:solidFill>
            <a:srgbClr val="0070C0"/>
          </a:solidFill>
          <a:ln>
            <a:solidFill>
              <a:schemeClr val="tx1"/>
            </a:solidFill>
          </a:ln>
        </p:spPr>
        <p:txBody>
          <a:bodyPr wrap="square" rtlCol="0">
            <a:spAutoFit/>
          </a:bodyPr>
          <a:lstStyle/>
          <a:p>
            <a:pPr algn="ctr"/>
            <a:r>
              <a:rPr lang="en-US" b="1" dirty="0">
                <a:solidFill>
                  <a:schemeClr val="bg1"/>
                </a:solidFill>
              </a:rPr>
              <a:t>Method would be more attractive if it was faster!</a:t>
            </a:r>
          </a:p>
        </p:txBody>
      </p:sp>
      <p:sp>
        <p:nvSpPr>
          <p:cNvPr id="18" name="TextBox 17">
            <a:extLst>
              <a:ext uri="{FF2B5EF4-FFF2-40B4-BE49-F238E27FC236}">
                <a16:creationId xmlns:a16="http://schemas.microsoft.com/office/drawing/2014/main" id="{3F895156-2FB7-41E2-8369-7DFD7B2845A4}"/>
              </a:ext>
            </a:extLst>
          </p:cNvPr>
          <p:cNvSpPr txBox="1"/>
          <p:nvPr/>
        </p:nvSpPr>
        <p:spPr>
          <a:xfrm>
            <a:off x="4495541" y="1447800"/>
            <a:ext cx="4419861" cy="1200329"/>
          </a:xfrm>
          <a:prstGeom prst="rect">
            <a:avLst/>
          </a:prstGeom>
          <a:solidFill>
            <a:srgbClr val="0070C0"/>
          </a:solidFill>
          <a:ln>
            <a:solidFill>
              <a:schemeClr val="tx1"/>
            </a:solidFill>
          </a:ln>
        </p:spPr>
        <p:txBody>
          <a:bodyPr wrap="square" rtlCol="0">
            <a:spAutoFit/>
          </a:bodyPr>
          <a:lstStyle/>
          <a:p>
            <a:r>
              <a:rPr lang="en-US" dirty="0">
                <a:solidFill>
                  <a:schemeClr val="bg1"/>
                </a:solidFill>
              </a:rPr>
              <a:t>At T47, poorly tuned LETLM is better than TLM currently used for operational 4DVAR and FSOI </a:t>
            </a:r>
          </a:p>
        </p:txBody>
      </p:sp>
      <p:sp>
        <p:nvSpPr>
          <p:cNvPr id="19" name="TextBox 18">
            <a:extLst>
              <a:ext uri="{FF2B5EF4-FFF2-40B4-BE49-F238E27FC236}">
                <a16:creationId xmlns:a16="http://schemas.microsoft.com/office/drawing/2014/main" id="{B26F05B5-825B-4983-9369-CA3D14C5A7AA}"/>
              </a:ext>
            </a:extLst>
          </p:cNvPr>
          <p:cNvSpPr txBox="1"/>
          <p:nvPr/>
        </p:nvSpPr>
        <p:spPr>
          <a:xfrm>
            <a:off x="4495541" y="2895600"/>
            <a:ext cx="4419861" cy="2677656"/>
          </a:xfrm>
          <a:prstGeom prst="rect">
            <a:avLst/>
          </a:prstGeom>
          <a:solidFill>
            <a:srgbClr val="0070C0"/>
          </a:solidFill>
          <a:ln>
            <a:solidFill>
              <a:schemeClr val="tx1"/>
            </a:solidFill>
          </a:ln>
        </p:spPr>
        <p:txBody>
          <a:bodyPr wrap="square" rtlCol="0">
            <a:spAutoFit/>
          </a:bodyPr>
          <a:lstStyle/>
          <a:p>
            <a:r>
              <a:rPr lang="en-US" dirty="0">
                <a:solidFill>
                  <a:schemeClr val="bg1"/>
                </a:solidFill>
              </a:rPr>
              <a:t>However, </a:t>
            </a:r>
          </a:p>
          <a:p>
            <a:pPr marL="457200" indent="-457200">
              <a:buFontTx/>
              <a:buAutoNum type="arabicPeriod"/>
            </a:pPr>
            <a:r>
              <a:rPr lang="en-US" dirty="0">
                <a:solidFill>
                  <a:schemeClr val="bg1"/>
                </a:solidFill>
              </a:rPr>
              <a:t>A single run of LETLM takes ~10 times longer than the operational TLM. (Additional runs might be shorter)</a:t>
            </a:r>
          </a:p>
          <a:p>
            <a:pPr marL="457200" indent="-457200">
              <a:buAutoNum type="arabicPeriod"/>
            </a:pPr>
            <a:r>
              <a:rPr lang="en-US" dirty="0">
                <a:solidFill>
                  <a:schemeClr val="bg1"/>
                </a:solidFill>
              </a:rPr>
              <a:t>Cost of ensemble size required for accuracy is burdensome. </a:t>
            </a:r>
          </a:p>
        </p:txBody>
      </p:sp>
    </p:spTree>
    <p:extLst>
      <p:ext uri="{BB962C8B-B14F-4D97-AF65-F5344CB8AC3E}">
        <p14:creationId xmlns:p14="http://schemas.microsoft.com/office/powerpoint/2010/main" val="184059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112887"/>
            <a:ext cx="8229600" cy="4525963"/>
          </a:xfrm>
        </p:spPr>
        <p:txBody>
          <a:bodyPr/>
          <a:lstStyle/>
          <a:p>
            <a:pPr marL="457200" indent="-400050">
              <a:buFont typeface="+mj-lt"/>
              <a:buAutoNum type="romanLcPeriod"/>
            </a:pPr>
            <a:endParaRPr lang="en-US" sz="2000" b="1" dirty="0">
              <a:latin typeface="Arial" panose="020B0604020202020204" pitchFamily="34" charset="0"/>
              <a:cs typeface="Arial" panose="020B0604020202020204" pitchFamily="34" charset="0"/>
            </a:endParaRP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The LETLM for each model variable is just a row </a:t>
            </a:r>
            <a:r>
              <a:rPr lang="en-US" sz="2400" i="1" dirty="0">
                <a:latin typeface="Arial" panose="020B0604020202020204" pitchFamily="34" charset="0"/>
                <a:cs typeface="Arial" panose="020B0604020202020204" pitchFamily="34" charset="0"/>
              </a:rPr>
              <a:t>vector</a:t>
            </a: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In climate studies, they find reduced order representations of </a:t>
            </a:r>
            <a:r>
              <a:rPr lang="en-US" sz="2400" i="1" dirty="0">
                <a:latin typeface="Arial" panose="020B0604020202020204" pitchFamily="34" charset="0"/>
                <a:cs typeface="Arial" panose="020B0604020202020204" pitchFamily="34" charset="0"/>
              </a:rPr>
              <a:t>state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vectors </a:t>
            </a:r>
            <a:r>
              <a:rPr lang="en-US" sz="2400" dirty="0">
                <a:latin typeface="Arial" panose="020B0604020202020204" pitchFamily="34" charset="0"/>
                <a:cs typeface="Arial" panose="020B0604020202020204" pitchFamily="34" charset="0"/>
              </a:rPr>
              <a:t> using the eigenvectors or EOFs  of the covariance matrix of the climatological distribution of </a:t>
            </a:r>
            <a:r>
              <a:rPr lang="en-US" sz="2400" i="1" dirty="0">
                <a:latin typeface="Arial" panose="020B0604020202020204" pitchFamily="34" charset="0"/>
                <a:cs typeface="Arial" panose="020B0604020202020204" pitchFamily="34" charset="0"/>
              </a:rPr>
              <a:t>state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vectors.</a:t>
            </a:r>
            <a:endParaRPr lang="en-US" sz="2400" dirty="0">
              <a:latin typeface="Arial" panose="020B0604020202020204" pitchFamily="34" charset="0"/>
              <a:cs typeface="Arial" panose="020B0604020202020204" pitchFamily="34" charset="0"/>
            </a:endParaRPr>
          </a:p>
          <a:p>
            <a:pPr marL="457200" indent="-400050">
              <a:buFont typeface="Arial" panose="020B0604020202020204" pitchFamily="34" charset="0"/>
              <a:buChar char="•"/>
            </a:pPr>
            <a:r>
              <a:rPr lang="en-US" sz="2400" b="1" dirty="0">
                <a:latin typeface="Arial" panose="020B0604020202020204" pitchFamily="34" charset="0"/>
                <a:cs typeface="Arial" panose="020B0604020202020204" pitchFamily="34" charset="0"/>
              </a:rPr>
              <a:t>Why not try the same thing with </a:t>
            </a:r>
            <a:r>
              <a:rPr lang="en-US" sz="2400" b="1" i="1" dirty="0">
                <a:latin typeface="Arial" panose="020B0604020202020204" pitchFamily="34" charset="0"/>
                <a:cs typeface="Arial" panose="020B0604020202020204" pitchFamily="34" charset="0"/>
              </a:rPr>
              <a:t>LETLM vectors?</a:t>
            </a:r>
          </a:p>
        </p:txBody>
      </p:sp>
      <p:sp>
        <p:nvSpPr>
          <p:cNvPr id="4" name="Slide Number Placeholder 3"/>
          <p:cNvSpPr>
            <a:spLocks noGrp="1"/>
          </p:cNvSpPr>
          <p:nvPr>
            <p:ph type="sldNum" sz="quarter" idx="12"/>
          </p:nvPr>
        </p:nvSpPr>
        <p:spPr/>
        <p:txBody>
          <a:bodyPr/>
          <a:lstStyle/>
          <a:p>
            <a:fld id="{C06312C9-4682-469F-B1E3-AC534E83E3BB}" type="slidenum">
              <a:rPr lang="en-US" smtClean="0"/>
              <a:pPr/>
              <a:t>12</a:t>
            </a:fld>
            <a:endParaRPr lang="en-US"/>
          </a:p>
        </p:txBody>
      </p:sp>
      <p:sp>
        <p:nvSpPr>
          <p:cNvPr id="5"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Idea for reducing order of LETLM</a:t>
            </a:r>
          </a:p>
        </p:txBody>
      </p:sp>
    </p:spTree>
    <p:extLst>
      <p:ext uri="{BB962C8B-B14F-4D97-AF65-F5344CB8AC3E}">
        <p14:creationId xmlns:p14="http://schemas.microsoft.com/office/powerpoint/2010/main" val="12593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13</a:t>
            </a:fld>
            <a:endParaRPr lang="en-US"/>
          </a:p>
        </p:txBody>
      </p:sp>
      <p:sp>
        <p:nvSpPr>
          <p:cNvPr id="5"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Idea for reducing order of LETLM</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762000"/>
            <a:ext cx="5334000" cy="4002024"/>
          </a:xfrm>
        </p:spPr>
      </p:pic>
      <p:sp>
        <p:nvSpPr>
          <p:cNvPr id="6" name="TextBox 5"/>
          <p:cNvSpPr txBox="1"/>
          <p:nvPr/>
        </p:nvSpPr>
        <p:spPr>
          <a:xfrm>
            <a:off x="0" y="4495800"/>
            <a:ext cx="9144000" cy="2308324"/>
          </a:xfrm>
          <a:prstGeom prst="rect">
            <a:avLst/>
          </a:prstGeom>
          <a:noFill/>
        </p:spPr>
        <p:txBody>
          <a:bodyPr wrap="square" rtlCol="0">
            <a:spAutoFit/>
          </a:bodyPr>
          <a:lstStyle/>
          <a:p>
            <a:r>
              <a:rPr lang="en-US" dirty="0"/>
              <a:t>Each black line is a realization from a climatology of states. </a:t>
            </a:r>
          </a:p>
          <a:p>
            <a:r>
              <a:rPr lang="en-US" dirty="0"/>
              <a:t>Pick the red one, say, and compute and store the LETLM vectors for it. </a:t>
            </a:r>
          </a:p>
          <a:p>
            <a:r>
              <a:rPr lang="en-US" dirty="0"/>
              <a:t>Now do the same for every other climatological state.  </a:t>
            </a:r>
          </a:p>
          <a:p>
            <a:r>
              <a:rPr lang="en-US" b="1" dirty="0"/>
              <a:t>One now has a climatology of LETLM vectors.</a:t>
            </a:r>
          </a:p>
          <a:p>
            <a:r>
              <a:rPr lang="en-US" dirty="0"/>
              <a:t>Compute the mean vector and covariance matrix of the climatological distribution of LETLM vectors found at each vertical level.</a:t>
            </a:r>
          </a:p>
        </p:txBody>
      </p:sp>
    </p:spTree>
    <p:extLst>
      <p:ext uri="{BB962C8B-B14F-4D97-AF65-F5344CB8AC3E}">
        <p14:creationId xmlns:p14="http://schemas.microsoft.com/office/powerpoint/2010/main" val="2744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14</a:t>
            </a:fld>
            <a:endParaRPr lang="en-US"/>
          </a:p>
        </p:txBody>
      </p:sp>
      <p:sp>
        <p:nvSpPr>
          <p:cNvPr id="5" name="Text Box 4"/>
          <p:cNvSpPr txBox="1">
            <a:spLocks noChangeArrowheads="1"/>
          </p:cNvSpPr>
          <p:nvPr/>
        </p:nvSpPr>
        <p:spPr bwMode="auto">
          <a:xfrm>
            <a:off x="990600" y="-76200"/>
            <a:ext cx="7696200" cy="10849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LETLM Reduced using LETLM Climate</a:t>
            </a:r>
          </a:p>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LETLM-RLC</a:t>
            </a:r>
          </a:p>
        </p:txBody>
      </p:sp>
      <p:sp>
        <p:nvSpPr>
          <p:cNvPr id="7" name="Rectangle 2"/>
          <p:cNvSpPr>
            <a:spLocks noChangeArrowheads="1"/>
          </p:cNvSpPr>
          <p:nvPr/>
        </p:nvSpPr>
        <p:spPr bwMode="auto">
          <a:xfrm>
            <a:off x="25"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035699339"/>
              </p:ext>
            </p:extLst>
          </p:nvPr>
        </p:nvGraphicFramePr>
        <p:xfrm>
          <a:off x="152400" y="1143000"/>
          <a:ext cx="7734300" cy="3090862"/>
        </p:xfrm>
        <a:graphic>
          <a:graphicData uri="http://schemas.openxmlformats.org/presentationml/2006/ole">
            <mc:AlternateContent xmlns:mc="http://schemas.openxmlformats.org/markup-compatibility/2006">
              <mc:Choice xmlns:v="urn:schemas-microsoft-com:vml" Requires="v">
                <p:oleObj spid="_x0000_s102570" name="Equation" r:id="rId4" imgW="4825800" imgH="1904760" progId="Equation.DSMT4">
                  <p:embed/>
                </p:oleObj>
              </mc:Choice>
              <mc:Fallback>
                <p:oleObj name="Equation" r:id="rId4" imgW="4825800" imgH="1904760" progId="Equation.DSMT4">
                  <p:embed/>
                  <p:pic>
                    <p:nvPicPr>
                      <p:cNvPr id="0" name=""/>
                      <p:cNvPicPr>
                        <a:picLocks noChangeAspect="1" noChangeArrowheads="1"/>
                      </p:cNvPicPr>
                      <p:nvPr/>
                    </p:nvPicPr>
                    <p:blipFill>
                      <a:blip r:embed="rId5"/>
                      <a:srcRect/>
                      <a:stretch>
                        <a:fillRect/>
                      </a:stretch>
                    </p:blipFill>
                    <p:spPr bwMode="auto">
                      <a:xfrm>
                        <a:off x="152400" y="1143000"/>
                        <a:ext cx="7734300" cy="3090862"/>
                      </a:xfrm>
                      <a:prstGeom prst="rect">
                        <a:avLst/>
                      </a:prstGeom>
                      <a:no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10568952"/>
              </p:ext>
            </p:extLst>
          </p:nvPr>
        </p:nvGraphicFramePr>
        <p:xfrm>
          <a:off x="1" y="4419650"/>
          <a:ext cx="9043988" cy="1379537"/>
        </p:xfrm>
        <a:graphic>
          <a:graphicData uri="http://schemas.openxmlformats.org/presentationml/2006/ole">
            <mc:AlternateContent xmlns:mc="http://schemas.openxmlformats.org/markup-compatibility/2006">
              <mc:Choice xmlns:v="urn:schemas-microsoft-com:vml" Requires="v">
                <p:oleObj spid="_x0000_s102571" name="Equation" r:id="rId6" imgW="4978080" imgH="749160" progId="Equation.DSMT4">
                  <p:embed/>
                </p:oleObj>
              </mc:Choice>
              <mc:Fallback>
                <p:oleObj name="Equation" r:id="rId6" imgW="4978080" imgH="749160" progId="Equation.DSMT4">
                  <p:embed/>
                  <p:pic>
                    <p:nvPicPr>
                      <p:cNvPr id="0" name="Object 7"/>
                      <p:cNvPicPr>
                        <a:picLocks noChangeAspect="1" noChangeArrowheads="1"/>
                      </p:cNvPicPr>
                      <p:nvPr/>
                    </p:nvPicPr>
                    <p:blipFill>
                      <a:blip r:embed="rId7"/>
                      <a:srcRect/>
                      <a:stretch>
                        <a:fillRect/>
                      </a:stretch>
                    </p:blipFill>
                    <p:spPr bwMode="auto">
                      <a:xfrm>
                        <a:off x="1" y="4419650"/>
                        <a:ext cx="904398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99008446"/>
              </p:ext>
            </p:extLst>
          </p:nvPr>
        </p:nvGraphicFramePr>
        <p:xfrm>
          <a:off x="152400" y="5867450"/>
          <a:ext cx="8763000" cy="487013"/>
        </p:xfrm>
        <a:graphic>
          <a:graphicData uri="http://schemas.openxmlformats.org/presentationml/2006/ole">
            <mc:AlternateContent xmlns:mc="http://schemas.openxmlformats.org/markup-compatibility/2006">
              <mc:Choice xmlns:v="urn:schemas-microsoft-com:vml" Requires="v">
                <p:oleObj spid="_x0000_s102572" name="Equation" r:id="rId8" imgW="4267080" imgH="228600" progId="Equation.DSMT4">
                  <p:embed/>
                </p:oleObj>
              </mc:Choice>
              <mc:Fallback>
                <p:oleObj name="Equation" r:id="rId8" imgW="4267080" imgH="228600" progId="Equation.DSMT4">
                  <p:embed/>
                  <p:pic>
                    <p:nvPicPr>
                      <p:cNvPr id="0" name="Object 7"/>
                      <p:cNvPicPr>
                        <a:picLocks noChangeAspect="1" noChangeArrowheads="1"/>
                      </p:cNvPicPr>
                      <p:nvPr/>
                    </p:nvPicPr>
                    <p:blipFill>
                      <a:blip r:embed="rId9"/>
                      <a:srcRect/>
                      <a:stretch>
                        <a:fillRect/>
                      </a:stretch>
                    </p:blipFill>
                    <p:spPr bwMode="auto">
                      <a:xfrm>
                        <a:off x="152400" y="5867450"/>
                        <a:ext cx="8763000" cy="487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7496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15</a:t>
            </a:fld>
            <a:endParaRPr lang="en-US"/>
          </a:p>
        </p:txBody>
      </p:sp>
      <p:sp>
        <p:nvSpPr>
          <p:cNvPr id="7" name="Rectangle 2"/>
          <p:cNvSpPr>
            <a:spLocks noChangeArrowheads="1"/>
          </p:cNvSpPr>
          <p:nvPr/>
        </p:nvSpPr>
        <p:spPr bwMode="auto">
          <a:xfrm>
            <a:off x="25"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041387443"/>
              </p:ext>
            </p:extLst>
          </p:nvPr>
        </p:nvGraphicFramePr>
        <p:xfrm>
          <a:off x="25" y="1219250"/>
          <a:ext cx="6084887" cy="1870075"/>
        </p:xfrm>
        <a:graphic>
          <a:graphicData uri="http://schemas.openxmlformats.org/presentationml/2006/ole">
            <mc:AlternateContent xmlns:mc="http://schemas.openxmlformats.org/markup-compatibility/2006">
              <mc:Choice xmlns:v="urn:schemas-microsoft-com:vml" Requires="v">
                <p:oleObj spid="_x0000_s101443" name="Equation" r:id="rId4" imgW="3098520" imgH="952200" progId="Equation.DSMT4">
                  <p:embed/>
                </p:oleObj>
              </mc:Choice>
              <mc:Fallback>
                <p:oleObj name="Equation" r:id="rId4" imgW="3098520" imgH="952200" progId="Equation.DSMT4">
                  <p:embed/>
                  <p:pic>
                    <p:nvPicPr>
                      <p:cNvPr id="0" name=""/>
                      <p:cNvPicPr/>
                      <p:nvPr/>
                    </p:nvPicPr>
                    <p:blipFill>
                      <a:blip r:embed="rId5"/>
                      <a:stretch>
                        <a:fillRect/>
                      </a:stretch>
                    </p:blipFill>
                    <p:spPr>
                      <a:xfrm>
                        <a:off x="25" y="1219250"/>
                        <a:ext cx="6084887" cy="1870075"/>
                      </a:xfrm>
                      <a:prstGeom prst="rect">
                        <a:avLst/>
                      </a:prstGeom>
                    </p:spPr>
                  </p:pic>
                </p:oleObj>
              </mc:Fallback>
            </mc:AlternateContent>
          </a:graphicData>
        </a:graphic>
      </p:graphicFrame>
      <p:sp>
        <p:nvSpPr>
          <p:cNvPr id="11"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Derivation of LETLM-RLC</a:t>
            </a:r>
          </a:p>
        </p:txBody>
      </p:sp>
      <p:sp>
        <p:nvSpPr>
          <p:cNvPr id="12" name="TextBox 11"/>
          <p:cNvSpPr txBox="1"/>
          <p:nvPr/>
        </p:nvSpPr>
        <p:spPr>
          <a:xfrm>
            <a:off x="0" y="3657603"/>
            <a:ext cx="8991600" cy="830997"/>
          </a:xfrm>
          <a:prstGeom prst="rect">
            <a:avLst/>
          </a:prstGeom>
          <a:noFill/>
        </p:spPr>
        <p:txBody>
          <a:bodyPr wrap="square" rtlCol="0">
            <a:spAutoFit/>
          </a:bodyPr>
          <a:lstStyle/>
          <a:p>
            <a:r>
              <a:rPr lang="en-US" dirty="0"/>
              <a:t>Note that </a:t>
            </a:r>
            <a:r>
              <a:rPr lang="en-US" b="1" dirty="0"/>
              <a:t>A</a:t>
            </a:r>
            <a:r>
              <a:rPr lang="en-US" dirty="0"/>
              <a:t>, the matrix of scaled projections of the leading eigenvectors onto the </a:t>
            </a:r>
            <a:r>
              <a:rPr lang="en-US" i="1" dirty="0"/>
              <a:t>K</a:t>
            </a:r>
            <a:r>
              <a:rPr lang="en-US" dirty="0"/>
              <a:t> ensemble perturbations is an  </a:t>
            </a:r>
            <a:r>
              <a:rPr lang="en-US" i="1" dirty="0"/>
              <a:t>r</a:t>
            </a:r>
            <a:r>
              <a:rPr lang="en-US" dirty="0"/>
              <a:t> x </a:t>
            </a:r>
            <a:r>
              <a:rPr lang="en-US" i="1" dirty="0"/>
              <a:t>K</a:t>
            </a:r>
            <a:r>
              <a:rPr lang="en-US" dirty="0"/>
              <a:t> matrix. </a:t>
            </a:r>
          </a:p>
        </p:txBody>
      </p:sp>
    </p:spTree>
    <p:extLst>
      <p:ext uri="{BB962C8B-B14F-4D97-AF65-F5344CB8AC3E}">
        <p14:creationId xmlns:p14="http://schemas.microsoft.com/office/powerpoint/2010/main" val="351975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16</a:t>
            </a:fld>
            <a:endParaRPr lang="en-US"/>
          </a:p>
        </p:txBody>
      </p:sp>
      <p:sp>
        <p:nvSpPr>
          <p:cNvPr id="5"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Derivation of LETLM-RLC</a:t>
            </a:r>
          </a:p>
        </p:txBody>
      </p:sp>
      <p:sp>
        <p:nvSpPr>
          <p:cNvPr id="7" name="Rectangle 2"/>
          <p:cNvSpPr>
            <a:spLocks noChangeArrowheads="1"/>
          </p:cNvSpPr>
          <p:nvPr/>
        </p:nvSpPr>
        <p:spPr bwMode="auto">
          <a:xfrm>
            <a:off x="25"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80667966"/>
              </p:ext>
            </p:extLst>
          </p:nvPr>
        </p:nvGraphicFramePr>
        <p:xfrm>
          <a:off x="147662" y="1125587"/>
          <a:ext cx="6710363" cy="2151063"/>
        </p:xfrm>
        <a:graphic>
          <a:graphicData uri="http://schemas.openxmlformats.org/presentationml/2006/ole">
            <mc:AlternateContent xmlns:mc="http://schemas.openxmlformats.org/markup-compatibility/2006">
              <mc:Choice xmlns:v="urn:schemas-microsoft-com:vml" Requires="v">
                <p:oleObj spid="_x0000_s106576" name="Equation" r:id="rId4" imgW="3886200" imgH="1244520" progId="Equation.DSMT4">
                  <p:embed/>
                </p:oleObj>
              </mc:Choice>
              <mc:Fallback>
                <p:oleObj name="Equation" r:id="rId4" imgW="3886200" imgH="1244520" progId="Equation.DSMT4">
                  <p:embed/>
                  <p:pic>
                    <p:nvPicPr>
                      <p:cNvPr id="0" name=""/>
                      <p:cNvPicPr>
                        <a:picLocks noChangeAspect="1" noChangeArrowheads="1"/>
                      </p:cNvPicPr>
                      <p:nvPr/>
                    </p:nvPicPr>
                    <p:blipFill>
                      <a:blip r:embed="rId5"/>
                      <a:srcRect/>
                      <a:stretch>
                        <a:fillRect/>
                      </a:stretch>
                    </p:blipFill>
                    <p:spPr bwMode="auto">
                      <a:xfrm>
                        <a:off x="147662" y="1125587"/>
                        <a:ext cx="6710363" cy="21510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07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17</a:t>
            </a:fld>
            <a:endParaRPr lang="en-US"/>
          </a:p>
        </p:txBody>
      </p:sp>
      <p:sp>
        <p:nvSpPr>
          <p:cNvPr id="5"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Computational costs </a:t>
            </a:r>
          </a:p>
        </p:txBody>
      </p:sp>
      <p:sp>
        <p:nvSpPr>
          <p:cNvPr id="7" name="Rectangle 2"/>
          <p:cNvSpPr>
            <a:spLocks noChangeArrowheads="1"/>
          </p:cNvSpPr>
          <p:nvPr/>
        </p:nvSpPr>
        <p:spPr bwMode="auto">
          <a:xfrm>
            <a:off x="25"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07277244"/>
              </p:ext>
            </p:extLst>
          </p:nvPr>
        </p:nvGraphicFramePr>
        <p:xfrm>
          <a:off x="76202" y="1066800"/>
          <a:ext cx="9077325" cy="4343400"/>
        </p:xfrm>
        <a:graphic>
          <a:graphicData uri="http://schemas.openxmlformats.org/presentationml/2006/ole">
            <mc:AlternateContent xmlns:mc="http://schemas.openxmlformats.org/markup-compatibility/2006">
              <mc:Choice xmlns:v="urn:schemas-microsoft-com:vml" Requires="v">
                <p:oleObj spid="_x0000_s116784" name="Equation" r:id="rId4" imgW="5257800" imgH="2514600" progId="Equation.DSMT4">
                  <p:embed/>
                </p:oleObj>
              </mc:Choice>
              <mc:Fallback>
                <p:oleObj name="Equation" r:id="rId4" imgW="5257800" imgH="2514600" progId="Equation.DSMT4">
                  <p:embed/>
                  <p:pic>
                    <p:nvPicPr>
                      <p:cNvPr id="0" name=""/>
                      <p:cNvPicPr>
                        <a:picLocks noChangeAspect="1" noChangeArrowheads="1"/>
                      </p:cNvPicPr>
                      <p:nvPr/>
                    </p:nvPicPr>
                    <p:blipFill>
                      <a:blip r:embed="rId5"/>
                      <a:srcRect/>
                      <a:stretch>
                        <a:fillRect/>
                      </a:stretch>
                    </p:blipFill>
                    <p:spPr bwMode="auto">
                      <a:xfrm>
                        <a:off x="76202" y="1066800"/>
                        <a:ext cx="9077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0" y="5646053"/>
            <a:ext cx="9144000" cy="830997"/>
          </a:xfrm>
          <a:prstGeom prst="rect">
            <a:avLst/>
          </a:prstGeom>
          <a:solidFill>
            <a:srgbClr val="0070C0"/>
          </a:solidFill>
          <a:ln>
            <a:solidFill>
              <a:schemeClr val="tx1"/>
            </a:solidFill>
          </a:ln>
        </p:spPr>
        <p:txBody>
          <a:bodyPr wrap="square" rtlCol="0">
            <a:spAutoFit/>
          </a:bodyPr>
          <a:lstStyle/>
          <a:p>
            <a:pPr algn="ctr"/>
            <a:r>
              <a:rPr lang="en-US" dirty="0">
                <a:solidFill>
                  <a:schemeClr val="bg1"/>
                </a:solidFill>
              </a:rPr>
              <a:t>With LETLM-RLC, ensemble size smaller and cost of matrix formation and inversion also less!</a:t>
            </a:r>
          </a:p>
        </p:txBody>
      </p:sp>
    </p:spTree>
    <p:extLst>
      <p:ext uri="{BB962C8B-B14F-4D97-AF65-F5344CB8AC3E}">
        <p14:creationId xmlns:p14="http://schemas.microsoft.com/office/powerpoint/2010/main" val="403824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18</a:t>
            </a:fld>
            <a:endParaRPr lang="en-US"/>
          </a:p>
        </p:txBody>
      </p:sp>
      <p:sp>
        <p:nvSpPr>
          <p:cNvPr id="5"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Tests of LETLM-RLC</a:t>
            </a:r>
          </a:p>
        </p:txBody>
      </p:sp>
      <p:sp>
        <p:nvSpPr>
          <p:cNvPr id="7" name="Rectangle 2"/>
          <p:cNvSpPr>
            <a:spLocks noChangeArrowheads="1"/>
          </p:cNvSpPr>
          <p:nvPr/>
        </p:nvSpPr>
        <p:spPr bwMode="auto">
          <a:xfrm>
            <a:off x="25"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14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 y="1032125"/>
            <a:ext cx="7589520" cy="567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86200" y="4895850"/>
            <a:ext cx="152400" cy="152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0800" y="2057400"/>
            <a:ext cx="152400" cy="152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106098"/>
            <a:ext cx="9144000" cy="830997"/>
          </a:xfrm>
          <a:prstGeom prst="rect">
            <a:avLst/>
          </a:prstGeom>
          <a:solidFill>
            <a:schemeClr val="bg1"/>
          </a:solidFill>
        </p:spPr>
        <p:txBody>
          <a:bodyPr wrap="square" rtlCol="0">
            <a:spAutoFit/>
          </a:bodyPr>
          <a:lstStyle/>
          <a:p>
            <a:r>
              <a:rPr lang="en-US" dirty="0"/>
              <a:t>Note that LETLM-RLC with just 9 retained eigenvectors and 14 </a:t>
            </a:r>
            <a:r>
              <a:rPr lang="en-US" dirty="0" err="1"/>
              <a:t>ens</a:t>
            </a:r>
            <a:r>
              <a:rPr lang="en-US" dirty="0"/>
              <a:t> members appears to be as accurate as LETLM with 30 </a:t>
            </a:r>
            <a:r>
              <a:rPr lang="en-US" dirty="0" err="1"/>
              <a:t>ens</a:t>
            </a:r>
            <a:r>
              <a:rPr lang="en-US" dirty="0"/>
              <a:t> members! </a:t>
            </a:r>
          </a:p>
        </p:txBody>
      </p:sp>
      <p:sp>
        <p:nvSpPr>
          <p:cNvPr id="6" name="TextBox 5"/>
          <p:cNvSpPr txBox="1"/>
          <p:nvPr/>
        </p:nvSpPr>
        <p:spPr>
          <a:xfrm>
            <a:off x="5105400" y="5833646"/>
            <a:ext cx="320922" cy="338554"/>
          </a:xfrm>
          <a:prstGeom prst="rect">
            <a:avLst/>
          </a:prstGeom>
          <a:noFill/>
        </p:spPr>
        <p:txBody>
          <a:bodyPr wrap="none" rtlCol="0">
            <a:spAutoFit/>
          </a:bodyPr>
          <a:lstStyle/>
          <a:p>
            <a:r>
              <a:rPr lang="en-US" sz="1600" i="1" dirty="0"/>
              <a:t>K</a:t>
            </a:r>
          </a:p>
        </p:txBody>
      </p:sp>
      <p:sp>
        <p:nvSpPr>
          <p:cNvPr id="11" name="TextBox 10"/>
          <p:cNvSpPr txBox="1"/>
          <p:nvPr/>
        </p:nvSpPr>
        <p:spPr>
          <a:xfrm>
            <a:off x="1965078" y="2895600"/>
            <a:ext cx="264816" cy="338554"/>
          </a:xfrm>
          <a:prstGeom prst="rect">
            <a:avLst/>
          </a:prstGeom>
          <a:noFill/>
        </p:spPr>
        <p:txBody>
          <a:bodyPr wrap="none" rtlCol="0">
            <a:spAutoFit/>
          </a:bodyPr>
          <a:lstStyle/>
          <a:p>
            <a:r>
              <a:rPr lang="en-US" sz="1600" i="1" dirty="0"/>
              <a:t>r</a:t>
            </a:r>
          </a:p>
        </p:txBody>
      </p:sp>
      <p:cxnSp>
        <p:nvCxnSpPr>
          <p:cNvPr id="12" name="Straight Arrow Connector 11"/>
          <p:cNvCxnSpPr>
            <a:endCxn id="2" idx="0"/>
          </p:cNvCxnSpPr>
          <p:nvPr/>
        </p:nvCxnSpPr>
        <p:spPr>
          <a:xfrm flipH="1">
            <a:off x="3962400" y="1219200"/>
            <a:ext cx="2743200" cy="36766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62800" y="2133600"/>
            <a:ext cx="1203960" cy="457200"/>
          </a:xfrm>
          <a:prstGeom prst="rect">
            <a:avLst/>
          </a:prstGeom>
          <a:noFill/>
        </p:spPr>
        <p:txBody>
          <a:bodyPr wrap="square" rtlCol="0">
            <a:spAutoFit/>
          </a:bodyPr>
          <a:lstStyle/>
          <a:p>
            <a:r>
              <a:rPr lang="en-US" dirty="0"/>
              <a:t>LETLM</a:t>
            </a:r>
          </a:p>
        </p:txBody>
      </p:sp>
      <p:cxnSp>
        <p:nvCxnSpPr>
          <p:cNvPr id="17" name="Straight Arrow Connector 16"/>
          <p:cNvCxnSpPr>
            <a:endCxn id="8" idx="3"/>
          </p:cNvCxnSpPr>
          <p:nvPr/>
        </p:nvCxnSpPr>
        <p:spPr>
          <a:xfrm flipH="1" flipV="1">
            <a:off x="6553200" y="2133600"/>
            <a:ext cx="701922" cy="762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29400" y="990600"/>
            <a:ext cx="1676400" cy="830997"/>
          </a:xfrm>
          <a:prstGeom prst="rect">
            <a:avLst/>
          </a:prstGeom>
          <a:noFill/>
        </p:spPr>
        <p:txBody>
          <a:bodyPr wrap="square" rtlCol="0">
            <a:spAutoFit/>
          </a:bodyPr>
          <a:lstStyle/>
          <a:p>
            <a:r>
              <a:rPr lang="en-US" dirty="0"/>
              <a:t>LETLM-RLC</a:t>
            </a:r>
          </a:p>
        </p:txBody>
      </p:sp>
      <p:sp>
        <p:nvSpPr>
          <p:cNvPr id="9" name="Rectangle 8">
            <a:extLst>
              <a:ext uri="{FF2B5EF4-FFF2-40B4-BE49-F238E27FC236}">
                <a16:creationId xmlns:a16="http://schemas.microsoft.com/office/drawing/2014/main" id="{A1AA86AB-5902-40FC-9AE1-39E29883B30B}"/>
              </a:ext>
            </a:extLst>
          </p:cNvPr>
          <p:cNvSpPr/>
          <p:nvPr/>
        </p:nvSpPr>
        <p:spPr>
          <a:xfrm>
            <a:off x="609600" y="990600"/>
            <a:ext cx="397122"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5A8809-FEBD-47E0-8772-C2E0B09AE9E8}"/>
              </a:ext>
            </a:extLst>
          </p:cNvPr>
          <p:cNvSpPr txBox="1"/>
          <p:nvPr/>
        </p:nvSpPr>
        <p:spPr>
          <a:xfrm>
            <a:off x="2971800" y="5887496"/>
            <a:ext cx="3254417" cy="338554"/>
          </a:xfrm>
          <a:prstGeom prst="rect">
            <a:avLst/>
          </a:prstGeom>
          <a:solidFill>
            <a:schemeClr val="bg1"/>
          </a:solidFill>
        </p:spPr>
        <p:txBody>
          <a:bodyPr wrap="none" rtlCol="0">
            <a:spAutoFit/>
          </a:bodyPr>
          <a:lstStyle/>
          <a:p>
            <a:r>
              <a:rPr lang="en-US" sz="1600" dirty="0">
                <a:latin typeface="Arial" panose="020B0604020202020204" pitchFamily="34" charset="0"/>
                <a:cs typeface="Arial" panose="020B0604020202020204" pitchFamily="34" charset="0"/>
              </a:rPr>
              <a:t>Number of ensemble members, </a:t>
            </a:r>
            <a:r>
              <a:rPr lang="en-US" sz="1600" i="1" dirty="0">
                <a:latin typeface="+mj-lt"/>
                <a:cs typeface="Arial" panose="020B0604020202020204" pitchFamily="34" charset="0"/>
              </a:rPr>
              <a:t>K</a:t>
            </a:r>
            <a:endParaRPr lang="en-US"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D49E5E6-F54F-4D6A-B207-F663E44FC059}"/>
              </a:ext>
            </a:extLst>
          </p:cNvPr>
          <p:cNvSpPr txBox="1"/>
          <p:nvPr/>
        </p:nvSpPr>
        <p:spPr>
          <a:xfrm rot="16200000">
            <a:off x="718720" y="3624680"/>
            <a:ext cx="2558714" cy="338554"/>
          </a:xfrm>
          <a:prstGeom prst="rect">
            <a:avLst/>
          </a:prstGeom>
          <a:solidFill>
            <a:schemeClr val="bg1"/>
          </a:solidFill>
        </p:spPr>
        <p:txBody>
          <a:bodyPr wrap="none" rtlCol="0">
            <a:spAutoFit/>
          </a:bodyPr>
          <a:lstStyle/>
          <a:p>
            <a:r>
              <a:rPr lang="en-US" sz="1600" dirty="0">
                <a:latin typeface="Arial" panose="020B0604020202020204" pitchFamily="34" charset="0"/>
                <a:cs typeface="Arial" panose="020B0604020202020204" pitchFamily="34" charset="0"/>
              </a:rPr>
              <a:t>Number of eigenvectors, </a:t>
            </a:r>
            <a:r>
              <a:rPr lang="en-US" sz="1600" i="1" dirty="0">
                <a:latin typeface="+mj-lt"/>
                <a:cs typeface="Arial" panose="020B0604020202020204" pitchFamily="34" charset="0"/>
              </a:rPr>
              <a:t>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74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803" y="1610144"/>
            <a:ext cx="4805363" cy="4805363"/>
          </a:xfrm>
        </p:spPr>
      </p:pic>
      <p:sp>
        <p:nvSpPr>
          <p:cNvPr id="22" name="TextBox 21">
            <a:extLst>
              <a:ext uri="{FF2B5EF4-FFF2-40B4-BE49-F238E27FC236}">
                <a16:creationId xmlns:a16="http://schemas.microsoft.com/office/drawing/2014/main" id="{235B3E80-790E-4340-843B-F5622246F367}"/>
              </a:ext>
            </a:extLst>
          </p:cNvPr>
          <p:cNvSpPr txBox="1"/>
          <p:nvPr/>
        </p:nvSpPr>
        <p:spPr>
          <a:xfrm>
            <a:off x="1267343" y="6062246"/>
            <a:ext cx="3254417" cy="338554"/>
          </a:xfrm>
          <a:prstGeom prst="rect">
            <a:avLst/>
          </a:prstGeom>
          <a:solidFill>
            <a:schemeClr val="bg1"/>
          </a:solidFill>
        </p:spPr>
        <p:txBody>
          <a:bodyPr wrap="none" rtlCol="0">
            <a:spAutoFit/>
          </a:bodyPr>
          <a:lstStyle/>
          <a:p>
            <a:r>
              <a:rPr lang="en-US" sz="1600" dirty="0">
                <a:latin typeface="Arial" panose="020B0604020202020204" pitchFamily="34" charset="0"/>
                <a:cs typeface="Arial" panose="020B0604020202020204" pitchFamily="34" charset="0"/>
              </a:rPr>
              <a:t>Number of ensemble members, </a:t>
            </a:r>
            <a:r>
              <a:rPr lang="en-US" sz="1600" i="1" dirty="0">
                <a:cs typeface="Times New Roman" panose="02020603050405020304" pitchFamily="18" charset="0"/>
              </a:rPr>
              <a:t>K</a:t>
            </a:r>
            <a:endParaRPr lang="en-US" sz="1600" dirty="0">
              <a:cs typeface="Times New Roman" panose="02020603050405020304" pitchFamily="18" charset="0"/>
            </a:endParaRPr>
          </a:p>
        </p:txBody>
      </p:sp>
      <p:sp>
        <p:nvSpPr>
          <p:cNvPr id="7" name="TextBox 6"/>
          <p:cNvSpPr txBox="1"/>
          <p:nvPr/>
        </p:nvSpPr>
        <p:spPr>
          <a:xfrm rot="16200000">
            <a:off x="619958" y="2945295"/>
            <a:ext cx="380232" cy="338554"/>
          </a:xfrm>
          <a:prstGeom prst="rect">
            <a:avLst/>
          </a:prstGeom>
          <a:noFill/>
        </p:spPr>
        <p:txBody>
          <a:bodyPr wrap="none" rtlCol="0">
            <a:spAutoFit/>
          </a:bodyPr>
          <a:lstStyle/>
          <a:p>
            <a:pPr fontAlgn="auto">
              <a:spcBef>
                <a:spcPts val="0"/>
              </a:spcBef>
              <a:spcAft>
                <a:spcPts val="0"/>
              </a:spcAft>
            </a:pPr>
            <a:r>
              <a:rPr lang="en-US" sz="1600" i="1" dirty="0">
                <a:solidFill>
                  <a:prstClr val="black"/>
                </a:solidFill>
                <a:latin typeface="Calibri" panose="020F0502020204030204"/>
              </a:rPr>
              <a:t>(r)</a:t>
            </a:r>
          </a:p>
        </p:txBody>
      </p:sp>
      <p:sp>
        <p:nvSpPr>
          <p:cNvPr id="2" name="Rectangle 1"/>
          <p:cNvSpPr/>
          <p:nvPr/>
        </p:nvSpPr>
        <p:spPr>
          <a:xfrm>
            <a:off x="3727177" y="1977887"/>
            <a:ext cx="115543" cy="1540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Rectangle 2"/>
          <p:cNvSpPr/>
          <p:nvPr/>
        </p:nvSpPr>
        <p:spPr>
          <a:xfrm>
            <a:off x="2042492" y="4994420"/>
            <a:ext cx="122997" cy="1739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cxnSp>
        <p:nvCxnSpPr>
          <p:cNvPr id="10" name="Elbow Connector 9"/>
          <p:cNvCxnSpPr/>
          <p:nvPr/>
        </p:nvCxnSpPr>
        <p:spPr>
          <a:xfrm rot="10800000">
            <a:off x="3902354" y="2067342"/>
            <a:ext cx="898247" cy="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28851" y="2924456"/>
            <a:ext cx="2647949" cy="21246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856506" y="3543533"/>
                <a:ext cx="4248664" cy="464679"/>
              </a:xfrm>
              <a:prstGeom prst="rect">
                <a:avLst/>
              </a:prstGeom>
              <a:noFill/>
            </p:spPr>
            <p:txBody>
              <a:bodyPr wrap="none" lIns="0" tIns="0" rIns="0" bIns="0" rtlCol="0">
                <a:spAutoFit/>
              </a:bodyPr>
              <a:lstStyle/>
              <a:p>
                <a:pPr fontAlgn="auto">
                  <a:spcBef>
                    <a:spcPts val="0"/>
                  </a:spcBef>
                  <a:spcAft>
                    <a:spcPts val="0"/>
                  </a:spcAft>
                </a:pPr>
                <a14:m>
                  <m:oMath xmlns:m="http://schemas.openxmlformats.org/officeDocument/2006/math">
                    <m:f>
                      <m:fPr>
                        <m:ctrlPr>
                          <a:rPr lang="en-US" sz="1800" i="1" smtClean="0">
                            <a:solidFill>
                              <a:prstClr val="black"/>
                            </a:solidFill>
                            <a:latin typeface="Cambria Math" panose="02040503050406030204" pitchFamily="18" charset="0"/>
                          </a:rPr>
                        </m:ctrlPr>
                      </m:fPr>
                      <m:num>
                        <m:r>
                          <a:rPr lang="en-US" sz="1800" i="1" smtClean="0">
                            <a:solidFill>
                              <a:prstClr val="black"/>
                            </a:solidFill>
                            <a:latin typeface="Cambria Math" panose="02040503050406030204" pitchFamily="18" charset="0"/>
                          </a:rPr>
                          <m:t>𝐿𝐸𝑇𝐿𝑀</m:t>
                        </m:r>
                        <m:r>
                          <a:rPr lang="en-US" sz="1800" i="1" smtClean="0">
                            <a:solidFill>
                              <a:prstClr val="black"/>
                            </a:solidFill>
                            <a:latin typeface="Cambria Math" panose="02040503050406030204" pitchFamily="18" charset="0"/>
                          </a:rPr>
                          <m:t> </m:t>
                        </m:r>
                      </m:num>
                      <m:den>
                        <m:r>
                          <a:rPr lang="en-US" sz="1800" i="1" smtClean="0">
                            <a:solidFill>
                              <a:prstClr val="black"/>
                            </a:solidFill>
                            <a:latin typeface="Cambria Math" panose="02040503050406030204" pitchFamily="18" charset="0"/>
                          </a:rPr>
                          <m:t>𝐿𝐸𝑇𝐿𝑀</m:t>
                        </m:r>
                        <m:r>
                          <a:rPr lang="en-US" sz="1800" i="1" smtClean="0">
                            <a:solidFill>
                              <a:prstClr val="black"/>
                            </a:solidFill>
                            <a:latin typeface="Cambria Math" panose="02040503050406030204" pitchFamily="18" charset="0"/>
                          </a:rPr>
                          <m:t>−</m:t>
                        </m:r>
                        <m:r>
                          <a:rPr lang="en-US" sz="1800" i="1" smtClean="0">
                            <a:solidFill>
                              <a:prstClr val="black"/>
                            </a:solidFill>
                            <a:latin typeface="Cambria Math" panose="02040503050406030204" pitchFamily="18" charset="0"/>
                          </a:rPr>
                          <m:t>𝑅</m:t>
                        </m:r>
                        <m:r>
                          <a:rPr lang="en-US" sz="1800" i="1" smtClean="0">
                            <a:solidFill>
                              <a:prstClr val="black"/>
                            </a:solidFill>
                            <a:latin typeface="Cambria Math" panose="02040503050406030204" pitchFamily="18" charset="0"/>
                          </a:rPr>
                          <m:t> </m:t>
                        </m:r>
                      </m:den>
                    </m:f>
                    <m:r>
                      <a:rPr lang="en-US" sz="1800" i="1" smtClean="0">
                        <a:solidFill>
                          <a:prstClr val="black"/>
                        </a:solidFill>
                        <a:latin typeface="Cambria Math" panose="02040503050406030204" pitchFamily="18" charset="0"/>
                      </a:rPr>
                      <m:t>=</m:t>
                    </m:r>
                    <m:f>
                      <m:fPr>
                        <m:ctrlPr>
                          <a:rPr lang="en-US" sz="1800" i="1" smtClean="0">
                            <a:solidFill>
                              <a:prstClr val="black"/>
                            </a:solidFill>
                            <a:latin typeface="Cambria Math" panose="02040503050406030204" pitchFamily="18" charset="0"/>
                          </a:rPr>
                        </m:ctrlPr>
                      </m:fPr>
                      <m:num>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𝑁</m:t>
                            </m:r>
                          </m:e>
                          <m:sup>
                            <m:r>
                              <a:rPr lang="en-US" sz="1800" i="1" smtClean="0">
                                <a:solidFill>
                                  <a:prstClr val="black"/>
                                </a:solidFill>
                                <a:latin typeface="Cambria Math" panose="02040503050406030204" pitchFamily="18" charset="0"/>
                              </a:rPr>
                              <m:t>2</m:t>
                            </m:r>
                          </m:sup>
                        </m:sSup>
                        <m:r>
                          <a:rPr lang="en-US" sz="1800" i="1" smtClean="0">
                            <a:solidFill>
                              <a:prstClr val="black"/>
                            </a:solidFill>
                            <a:latin typeface="Cambria Math" panose="02040503050406030204" pitchFamily="18" charset="0"/>
                          </a:rPr>
                          <m:t>𝐾</m:t>
                        </m:r>
                      </m:num>
                      <m:den>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𝑟</m:t>
                            </m:r>
                          </m:e>
                          <m:sup>
                            <m:r>
                              <a:rPr lang="en-US" sz="1800" i="1" smtClean="0">
                                <a:solidFill>
                                  <a:prstClr val="black"/>
                                </a:solidFill>
                                <a:latin typeface="Cambria Math" panose="02040503050406030204" pitchFamily="18" charset="0"/>
                              </a:rPr>
                              <m:t>2</m:t>
                            </m:r>
                          </m:sup>
                        </m:sSup>
                        <m:sSub>
                          <m:sSubPr>
                            <m:ctrlPr>
                              <a:rPr lang="en-US" sz="1800" i="1" smtClean="0">
                                <a:solidFill>
                                  <a:prstClr val="black"/>
                                </a:solidFill>
                                <a:latin typeface="Cambria Math" panose="02040503050406030204" pitchFamily="18" charset="0"/>
                              </a:rPr>
                            </m:ctrlPr>
                          </m:sSubPr>
                          <m:e>
                            <m:r>
                              <a:rPr lang="en-US" sz="1800" i="1" smtClean="0">
                                <a:solidFill>
                                  <a:prstClr val="black"/>
                                </a:solidFill>
                                <a:latin typeface="Cambria Math" panose="02040503050406030204" pitchFamily="18" charset="0"/>
                              </a:rPr>
                              <m:t>𝐾</m:t>
                            </m:r>
                          </m:e>
                          <m:sub>
                            <m:r>
                              <a:rPr lang="en-US" sz="1800" i="1" smtClean="0">
                                <a:solidFill>
                                  <a:prstClr val="black"/>
                                </a:solidFill>
                                <a:latin typeface="Cambria Math" panose="02040503050406030204" pitchFamily="18" charset="0"/>
                              </a:rPr>
                              <m:t>𝑅</m:t>
                            </m:r>
                          </m:sub>
                        </m:sSub>
                        <m:r>
                          <a:rPr lang="en-US" sz="1800" i="1" smtClean="0">
                            <a:solidFill>
                              <a:prstClr val="black"/>
                            </a:solidFill>
                            <a:latin typeface="Cambria Math" panose="02040503050406030204" pitchFamily="18" charset="0"/>
                          </a:rPr>
                          <m:t>+</m:t>
                        </m:r>
                        <m:r>
                          <a:rPr lang="en-US" sz="1800" i="1" smtClean="0">
                            <a:solidFill>
                              <a:prstClr val="black"/>
                            </a:solidFill>
                            <a:latin typeface="Cambria Math" panose="02040503050406030204" pitchFamily="18" charset="0"/>
                          </a:rPr>
                          <m:t>𝑟𝑁</m:t>
                        </m:r>
                        <m:sSub>
                          <m:sSubPr>
                            <m:ctrlPr>
                              <a:rPr lang="en-US" sz="1800" i="1" smtClean="0">
                                <a:solidFill>
                                  <a:prstClr val="black"/>
                                </a:solidFill>
                                <a:latin typeface="Cambria Math" panose="02040503050406030204" pitchFamily="18" charset="0"/>
                              </a:rPr>
                            </m:ctrlPr>
                          </m:sSubPr>
                          <m:e>
                            <m:r>
                              <a:rPr lang="en-US" sz="1800" i="1" smtClean="0">
                                <a:solidFill>
                                  <a:prstClr val="black"/>
                                </a:solidFill>
                                <a:latin typeface="Cambria Math" panose="02040503050406030204" pitchFamily="18" charset="0"/>
                              </a:rPr>
                              <m:t>𝐾</m:t>
                            </m:r>
                          </m:e>
                          <m:sub>
                            <m:r>
                              <a:rPr lang="en-US" sz="1800" i="1" smtClean="0">
                                <a:solidFill>
                                  <a:prstClr val="black"/>
                                </a:solidFill>
                                <a:latin typeface="Cambria Math" panose="02040503050406030204" pitchFamily="18" charset="0"/>
                              </a:rPr>
                              <m:t>𝑅</m:t>
                            </m:r>
                          </m:sub>
                        </m:sSub>
                      </m:den>
                    </m:f>
                  </m:oMath>
                </a14:m>
                <a:r>
                  <a:rPr lang="en-US" sz="1800" dirty="0">
                    <a:solidFill>
                      <a:prstClr val="black"/>
                    </a:solidFill>
                    <a:latin typeface="Calibri" panose="020F0502020204030204"/>
                  </a:rPr>
                  <a:t> </a:t>
                </a:r>
                <a14:m>
                  <m:oMath xmlns:m="http://schemas.openxmlformats.org/officeDocument/2006/math">
                    <m:r>
                      <a:rPr lang="en-US" sz="1800" i="1" smtClean="0">
                        <a:solidFill>
                          <a:prstClr val="black"/>
                        </a:solidFill>
                        <a:latin typeface="Cambria Math" panose="02040503050406030204" pitchFamily="18" charset="0"/>
                      </a:rPr>
                      <m:t>= </m:t>
                    </m:r>
                    <m:f>
                      <m:fPr>
                        <m:ctrlPr>
                          <a:rPr lang="en-US" sz="1800" i="1" smtClean="0">
                            <a:solidFill>
                              <a:prstClr val="black"/>
                            </a:solidFill>
                            <a:latin typeface="Cambria Math" panose="02040503050406030204" pitchFamily="18" charset="0"/>
                          </a:rPr>
                        </m:ctrlPr>
                      </m:fPr>
                      <m:num>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27</m:t>
                            </m:r>
                          </m:e>
                          <m:sup>
                            <m:r>
                              <a:rPr lang="en-US" sz="1800" i="1" smtClean="0">
                                <a:solidFill>
                                  <a:prstClr val="black"/>
                                </a:solidFill>
                                <a:latin typeface="Cambria Math" panose="02040503050406030204" pitchFamily="18" charset="0"/>
                              </a:rPr>
                              <m:t>2</m:t>
                            </m:r>
                          </m:sup>
                        </m:sSup>
                        <m:r>
                          <a:rPr lang="en-US" sz="1800" i="1" smtClean="0">
                            <a:solidFill>
                              <a:prstClr val="black"/>
                            </a:solidFill>
                            <a:latin typeface="Cambria Math" panose="02040503050406030204" pitchFamily="18" charset="0"/>
                          </a:rPr>
                          <m:t>∙30</m:t>
                        </m:r>
                      </m:num>
                      <m:den>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9</m:t>
                            </m:r>
                          </m:e>
                          <m:sup>
                            <m:r>
                              <a:rPr lang="en-US" sz="1800" i="1" smtClean="0">
                                <a:solidFill>
                                  <a:prstClr val="black"/>
                                </a:solidFill>
                                <a:latin typeface="Cambria Math" panose="02040503050406030204" pitchFamily="18" charset="0"/>
                              </a:rPr>
                              <m:t>2</m:t>
                            </m:r>
                          </m:sup>
                        </m:sSup>
                        <m:r>
                          <a:rPr lang="en-US" sz="1800" i="1" smtClean="0">
                            <a:solidFill>
                              <a:prstClr val="black"/>
                            </a:solidFill>
                            <a:latin typeface="Cambria Math" panose="02040503050406030204" pitchFamily="18" charset="0"/>
                          </a:rPr>
                          <m:t>∙14+9∙27∙14</m:t>
                        </m:r>
                      </m:den>
                    </m:f>
                  </m:oMath>
                </a14:m>
                <a:r>
                  <a:rPr lang="en-US" sz="1800" dirty="0">
                    <a:solidFill>
                      <a:prstClr val="black"/>
                    </a:solidFill>
                    <a:latin typeface="Calibri" panose="020F0502020204030204"/>
                  </a:rPr>
                  <a:t> </a:t>
                </a:r>
                <a14:m>
                  <m:oMath xmlns:m="http://schemas.openxmlformats.org/officeDocument/2006/math">
                    <m:r>
                      <a:rPr lang="en-US" sz="1800" i="1" smtClean="0">
                        <a:solidFill>
                          <a:prstClr val="black"/>
                        </a:solidFill>
                        <a:latin typeface="Cambria Math" panose="02040503050406030204" pitchFamily="18" charset="0"/>
                      </a:rPr>
                      <m:t>= </m:t>
                    </m:r>
                  </m:oMath>
                </a14:m>
                <a:r>
                  <a:rPr lang="en-US" sz="1800" b="1" dirty="0">
                    <a:solidFill>
                      <a:prstClr val="black"/>
                    </a:solidFill>
                    <a:latin typeface="Calibri" panose="020F0502020204030204"/>
                  </a:rPr>
                  <a:t>4.82</a:t>
                </a:r>
              </a:p>
            </p:txBody>
          </p:sp>
        </mc:Choice>
        <mc:Fallback xmlns="">
          <p:sp>
            <p:nvSpPr>
              <p:cNvPr id="17" name="TextBox 16"/>
              <p:cNvSpPr txBox="1">
                <a:spLocks noRot="1" noChangeAspect="1" noMove="1" noResize="1" noEditPoints="1" noAdjustHandles="1" noChangeArrowheads="1" noChangeShapeType="1" noTextEdit="1"/>
              </p:cNvSpPr>
              <p:nvPr/>
            </p:nvSpPr>
            <p:spPr>
              <a:xfrm>
                <a:off x="4856506" y="3543533"/>
                <a:ext cx="4248664" cy="464679"/>
              </a:xfrm>
              <a:prstGeom prst="rect">
                <a:avLst/>
              </a:prstGeom>
              <a:blipFill rotWithShape="1">
                <a:blip r:embed="rId3"/>
                <a:stretch>
                  <a:fillRect l="-143" r="-2296" b="-10390"/>
                </a:stretch>
              </a:blipFill>
            </p:spPr>
            <p:txBody>
              <a:bodyPr/>
              <a:lstStyle/>
              <a:p>
                <a:r>
                  <a:rPr lang="en-US">
                    <a:noFill/>
                  </a:rPr>
                  <a:t> </a:t>
                </a:r>
              </a:p>
            </p:txBody>
          </p:sp>
        </mc:Fallback>
      </mc:AlternateContent>
      <p:sp>
        <p:nvSpPr>
          <p:cNvPr id="18" name="TextBox 17"/>
          <p:cNvSpPr txBox="1"/>
          <p:nvPr/>
        </p:nvSpPr>
        <p:spPr>
          <a:xfrm>
            <a:off x="4800600" y="2352946"/>
            <a:ext cx="2959376" cy="1077218"/>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Calibri" panose="020F0502020204030204"/>
              </a:rPr>
              <a:t>Crude estimate of the LETLM-R speed up for this point:</a:t>
            </a:r>
          </a:p>
          <a:p>
            <a:pPr fontAlgn="auto">
              <a:spcBef>
                <a:spcPts val="0"/>
              </a:spcBef>
              <a:spcAft>
                <a:spcPts val="0"/>
              </a:spcAft>
            </a:pPr>
            <a:endParaRPr lang="en-US" sz="1000" dirty="0">
              <a:solidFill>
                <a:prstClr val="black"/>
              </a:solidFill>
              <a:latin typeface="Calibri" panose="020F0502020204030204"/>
            </a:endParaRPr>
          </a:p>
          <a:p>
            <a:pPr fontAlgn="auto">
              <a:spcBef>
                <a:spcPts val="0"/>
              </a:spcBef>
              <a:spcAft>
                <a:spcPts val="0"/>
              </a:spcAft>
            </a:pPr>
            <a:r>
              <a:rPr lang="en-US" sz="1800" b="1" dirty="0">
                <a:solidFill>
                  <a:prstClr val="black"/>
                </a:solidFill>
                <a:latin typeface="Calibri" panose="020F0502020204030204"/>
              </a:rPr>
              <a:t>matrix formulation speed up:</a:t>
            </a:r>
          </a:p>
        </p:txBody>
      </p:sp>
      <p:sp>
        <p:nvSpPr>
          <p:cNvPr id="19" name="TextBox 18"/>
          <p:cNvSpPr txBox="1"/>
          <p:nvPr/>
        </p:nvSpPr>
        <p:spPr>
          <a:xfrm>
            <a:off x="4873659" y="1870252"/>
            <a:ext cx="2180396" cy="646331"/>
          </a:xfrm>
          <a:prstGeom prst="rect">
            <a:avLst/>
          </a:prstGeom>
          <a:noFill/>
        </p:spPr>
        <p:txBody>
          <a:bodyPr wrap="square" rtlCol="0">
            <a:spAutoFit/>
          </a:bodyPr>
          <a:lstStyle/>
          <a:p>
            <a:pPr fontAlgn="auto">
              <a:spcBef>
                <a:spcPts val="0"/>
              </a:spcBef>
              <a:spcAft>
                <a:spcPts val="0"/>
              </a:spcAft>
            </a:pPr>
            <a:r>
              <a:rPr lang="en-US" sz="1800" b="1" dirty="0">
                <a:solidFill>
                  <a:prstClr val="black"/>
                </a:solidFill>
                <a:latin typeface="Calibri" panose="020F0502020204030204"/>
              </a:rPr>
              <a:t>LETLM (with no reduction)</a:t>
            </a:r>
          </a:p>
        </p:txBody>
      </p:sp>
      <mc:AlternateContent xmlns:mc="http://schemas.openxmlformats.org/markup-compatibility/2006" xmlns:a14="http://schemas.microsoft.com/office/drawing/2010/main">
        <mc:Choice Requires="a14">
          <p:sp>
            <p:nvSpPr>
              <p:cNvPr id="24" name="TextBox 23"/>
              <p:cNvSpPr txBox="1"/>
              <p:nvPr/>
            </p:nvSpPr>
            <p:spPr>
              <a:xfrm>
                <a:off x="4873662" y="4819878"/>
                <a:ext cx="2478051" cy="431849"/>
              </a:xfrm>
              <a:prstGeom prst="rect">
                <a:avLst/>
              </a:prstGeom>
              <a:noFill/>
            </p:spPr>
            <p:txBody>
              <a:bodyPr wrap="none" lIns="0" tIns="0" rIns="0" bIns="0" rtlCol="0">
                <a:spAutoFit/>
              </a:bodyPr>
              <a:lstStyle/>
              <a:p>
                <a:pPr fontAlgn="auto">
                  <a:spcBef>
                    <a:spcPts val="0"/>
                  </a:spcBef>
                  <a:spcAft>
                    <a:spcPts val="0"/>
                  </a:spcAft>
                </a:pPr>
                <a14:m>
                  <m:oMath xmlns:m="http://schemas.openxmlformats.org/officeDocument/2006/math">
                    <m:f>
                      <m:fPr>
                        <m:ctrlPr>
                          <a:rPr lang="en-US" sz="1800" i="1" smtClean="0">
                            <a:solidFill>
                              <a:prstClr val="black"/>
                            </a:solidFill>
                            <a:latin typeface="Cambria Math" panose="02040503050406030204" pitchFamily="18" charset="0"/>
                          </a:rPr>
                        </m:ctrlPr>
                      </m:fPr>
                      <m:num>
                        <m:r>
                          <a:rPr lang="en-US" sz="1800" i="1" smtClean="0">
                            <a:solidFill>
                              <a:prstClr val="black"/>
                            </a:solidFill>
                            <a:latin typeface="Cambria Math" panose="02040503050406030204" pitchFamily="18" charset="0"/>
                          </a:rPr>
                          <m:t>𝐿𝐸𝑇𝐿𝑀</m:t>
                        </m:r>
                        <m:r>
                          <a:rPr lang="en-US" sz="1800" i="1" smtClean="0">
                            <a:solidFill>
                              <a:prstClr val="black"/>
                            </a:solidFill>
                            <a:latin typeface="Cambria Math" panose="02040503050406030204" pitchFamily="18" charset="0"/>
                          </a:rPr>
                          <m:t> </m:t>
                        </m:r>
                      </m:num>
                      <m:den>
                        <m:r>
                          <a:rPr lang="en-US" sz="1800" i="1" smtClean="0">
                            <a:solidFill>
                              <a:prstClr val="black"/>
                            </a:solidFill>
                            <a:latin typeface="Cambria Math" panose="02040503050406030204" pitchFamily="18" charset="0"/>
                          </a:rPr>
                          <m:t>𝐿𝐸𝑇𝐿𝑀</m:t>
                        </m:r>
                        <m:r>
                          <a:rPr lang="en-US" sz="1800" i="1" smtClean="0">
                            <a:solidFill>
                              <a:prstClr val="black"/>
                            </a:solidFill>
                            <a:latin typeface="Cambria Math" panose="02040503050406030204" pitchFamily="18" charset="0"/>
                          </a:rPr>
                          <m:t>−</m:t>
                        </m:r>
                        <m:r>
                          <a:rPr lang="en-US" sz="1800" i="1" smtClean="0">
                            <a:solidFill>
                              <a:prstClr val="black"/>
                            </a:solidFill>
                            <a:latin typeface="Cambria Math" panose="02040503050406030204" pitchFamily="18" charset="0"/>
                          </a:rPr>
                          <m:t>𝑅</m:t>
                        </m:r>
                        <m:r>
                          <a:rPr lang="en-US" sz="1800" i="1" smtClean="0">
                            <a:solidFill>
                              <a:prstClr val="black"/>
                            </a:solidFill>
                            <a:latin typeface="Cambria Math" panose="02040503050406030204" pitchFamily="18" charset="0"/>
                          </a:rPr>
                          <m:t> </m:t>
                        </m:r>
                      </m:den>
                    </m:f>
                    <m:r>
                      <a:rPr lang="en-US" sz="1800" i="1" smtClean="0">
                        <a:solidFill>
                          <a:prstClr val="black"/>
                        </a:solidFill>
                        <a:latin typeface="Cambria Math" panose="02040503050406030204" pitchFamily="18" charset="0"/>
                      </a:rPr>
                      <m:t>=</m:t>
                    </m:r>
                    <m:f>
                      <m:fPr>
                        <m:ctrlPr>
                          <a:rPr lang="en-US" sz="1800" i="1" smtClean="0">
                            <a:solidFill>
                              <a:prstClr val="black"/>
                            </a:solidFill>
                            <a:latin typeface="Cambria Math" panose="02040503050406030204" pitchFamily="18" charset="0"/>
                          </a:rPr>
                        </m:ctrlPr>
                      </m:fPr>
                      <m:num>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𝑁</m:t>
                            </m:r>
                          </m:e>
                          <m:sup>
                            <m:r>
                              <a:rPr lang="en-US" sz="1800" i="1" smtClean="0">
                                <a:solidFill>
                                  <a:prstClr val="black"/>
                                </a:solidFill>
                                <a:latin typeface="Cambria Math" panose="02040503050406030204" pitchFamily="18" charset="0"/>
                              </a:rPr>
                              <m:t>3</m:t>
                            </m:r>
                          </m:sup>
                        </m:sSup>
                      </m:num>
                      <m:den>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𝑟</m:t>
                            </m:r>
                          </m:e>
                          <m:sup>
                            <m:r>
                              <a:rPr lang="en-US" sz="1800" i="1" smtClean="0">
                                <a:solidFill>
                                  <a:prstClr val="black"/>
                                </a:solidFill>
                                <a:latin typeface="Cambria Math" panose="02040503050406030204" pitchFamily="18" charset="0"/>
                              </a:rPr>
                              <m:t>3</m:t>
                            </m:r>
                          </m:sup>
                        </m:sSup>
                      </m:den>
                    </m:f>
                  </m:oMath>
                </a14:m>
                <a:r>
                  <a:rPr lang="en-US" sz="1800" dirty="0">
                    <a:solidFill>
                      <a:prstClr val="black"/>
                    </a:solidFill>
                    <a:latin typeface="Calibri" panose="020F0502020204030204"/>
                  </a:rPr>
                  <a:t> </a:t>
                </a:r>
                <a14:m>
                  <m:oMath xmlns:m="http://schemas.openxmlformats.org/officeDocument/2006/math">
                    <m:r>
                      <a:rPr lang="en-US" sz="1800" i="1" smtClean="0">
                        <a:solidFill>
                          <a:prstClr val="black"/>
                        </a:solidFill>
                        <a:latin typeface="Cambria Math" panose="02040503050406030204" pitchFamily="18" charset="0"/>
                      </a:rPr>
                      <m:t>= </m:t>
                    </m:r>
                    <m:f>
                      <m:fPr>
                        <m:ctrlPr>
                          <a:rPr lang="en-US" sz="1800" i="1" smtClean="0">
                            <a:solidFill>
                              <a:prstClr val="black"/>
                            </a:solidFill>
                            <a:latin typeface="Cambria Math" panose="02040503050406030204" pitchFamily="18" charset="0"/>
                          </a:rPr>
                        </m:ctrlPr>
                      </m:fPr>
                      <m:num>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27</m:t>
                            </m:r>
                          </m:e>
                          <m:sup>
                            <m:r>
                              <a:rPr lang="en-US" sz="1800" i="1" smtClean="0">
                                <a:solidFill>
                                  <a:prstClr val="black"/>
                                </a:solidFill>
                                <a:latin typeface="Cambria Math" panose="02040503050406030204" pitchFamily="18" charset="0"/>
                              </a:rPr>
                              <m:t>3</m:t>
                            </m:r>
                          </m:sup>
                        </m:sSup>
                      </m:num>
                      <m:den>
                        <m:sSup>
                          <m:sSupPr>
                            <m:ctrlPr>
                              <a:rPr lang="en-US" sz="1800" i="1" smtClean="0">
                                <a:solidFill>
                                  <a:prstClr val="black"/>
                                </a:solidFill>
                                <a:latin typeface="Cambria Math" panose="02040503050406030204" pitchFamily="18" charset="0"/>
                              </a:rPr>
                            </m:ctrlPr>
                          </m:sSupPr>
                          <m:e>
                            <m:r>
                              <a:rPr lang="en-US" sz="1800" i="1" smtClean="0">
                                <a:solidFill>
                                  <a:prstClr val="black"/>
                                </a:solidFill>
                                <a:latin typeface="Cambria Math" panose="02040503050406030204" pitchFamily="18" charset="0"/>
                              </a:rPr>
                              <m:t>9</m:t>
                            </m:r>
                          </m:e>
                          <m:sup>
                            <m:r>
                              <a:rPr lang="en-US" sz="1800" i="1" smtClean="0">
                                <a:solidFill>
                                  <a:prstClr val="black"/>
                                </a:solidFill>
                                <a:latin typeface="Cambria Math" panose="02040503050406030204" pitchFamily="18" charset="0"/>
                              </a:rPr>
                              <m:t>3</m:t>
                            </m:r>
                          </m:sup>
                        </m:sSup>
                      </m:den>
                    </m:f>
                  </m:oMath>
                </a14:m>
                <a:r>
                  <a:rPr lang="en-US" sz="1800" dirty="0">
                    <a:solidFill>
                      <a:prstClr val="black"/>
                    </a:solidFill>
                    <a:latin typeface="Calibri" panose="020F0502020204030204"/>
                  </a:rPr>
                  <a:t> </a:t>
                </a:r>
                <a14:m>
                  <m:oMath xmlns:m="http://schemas.openxmlformats.org/officeDocument/2006/math">
                    <m:r>
                      <a:rPr lang="en-US" sz="1800" i="1" smtClean="0">
                        <a:solidFill>
                          <a:prstClr val="black"/>
                        </a:solidFill>
                        <a:latin typeface="Cambria Math" panose="02040503050406030204" pitchFamily="18" charset="0"/>
                      </a:rPr>
                      <m:t>= </m:t>
                    </m:r>
                  </m:oMath>
                </a14:m>
                <a:r>
                  <a:rPr lang="en-US" sz="1800" b="1" dirty="0">
                    <a:solidFill>
                      <a:prstClr val="black"/>
                    </a:solidFill>
                    <a:latin typeface="Calibri" panose="020F0502020204030204"/>
                  </a:rPr>
                  <a:t>27</a:t>
                </a:r>
              </a:p>
            </p:txBody>
          </p:sp>
        </mc:Choice>
        <mc:Fallback xmlns="">
          <p:sp>
            <p:nvSpPr>
              <p:cNvPr id="24" name="TextBox 23"/>
              <p:cNvSpPr txBox="1">
                <a:spLocks noRot="1" noChangeAspect="1" noMove="1" noResize="1" noEditPoints="1" noAdjustHandles="1" noChangeArrowheads="1" noChangeShapeType="1" noTextEdit="1"/>
              </p:cNvSpPr>
              <p:nvPr/>
            </p:nvSpPr>
            <p:spPr>
              <a:xfrm>
                <a:off x="4873662" y="4819878"/>
                <a:ext cx="2478051" cy="431849"/>
              </a:xfrm>
              <a:prstGeom prst="rect">
                <a:avLst/>
              </a:prstGeom>
              <a:blipFill rotWithShape="1">
                <a:blip r:embed="rId4"/>
                <a:stretch>
                  <a:fillRect r="-4668" b="-18310"/>
                </a:stretch>
              </a:blipFill>
            </p:spPr>
            <p:txBody>
              <a:bodyPr/>
              <a:lstStyle/>
              <a:p>
                <a:r>
                  <a:rPr lang="en-US">
                    <a:noFill/>
                  </a:rPr>
                  <a:t> </a:t>
                </a:r>
              </a:p>
            </p:txBody>
          </p:sp>
        </mc:Fallback>
      </mc:AlternateContent>
      <p:sp>
        <p:nvSpPr>
          <p:cNvPr id="25" name="Rectangle 24"/>
          <p:cNvSpPr/>
          <p:nvPr/>
        </p:nvSpPr>
        <p:spPr>
          <a:xfrm>
            <a:off x="4809753" y="4337336"/>
            <a:ext cx="2718308" cy="369332"/>
          </a:xfrm>
          <a:prstGeom prst="rect">
            <a:avLst/>
          </a:prstGeom>
        </p:spPr>
        <p:txBody>
          <a:bodyPr wrap="none">
            <a:spAutoFit/>
          </a:bodyPr>
          <a:lstStyle/>
          <a:p>
            <a:pPr fontAlgn="auto">
              <a:spcBef>
                <a:spcPts val="0"/>
              </a:spcBef>
              <a:spcAft>
                <a:spcPts val="0"/>
              </a:spcAft>
            </a:pPr>
            <a:r>
              <a:rPr lang="en-US" sz="1800" b="1" dirty="0">
                <a:solidFill>
                  <a:prstClr val="black"/>
                </a:solidFill>
                <a:latin typeface="Calibri" panose="020F0502020204030204"/>
              </a:rPr>
              <a:t>matrix inversion speed up:</a:t>
            </a:r>
          </a:p>
        </p:txBody>
      </p:sp>
      <p:sp>
        <p:nvSpPr>
          <p:cNvPr id="26" name="TextBox 25"/>
          <p:cNvSpPr txBox="1"/>
          <p:nvPr/>
        </p:nvSpPr>
        <p:spPr>
          <a:xfrm>
            <a:off x="1779271" y="6276717"/>
            <a:ext cx="899160" cy="369332"/>
          </a:xfrm>
          <a:prstGeom prst="rect">
            <a:avLst/>
          </a:prstGeom>
          <a:noFill/>
        </p:spPr>
        <p:txBody>
          <a:bodyPr wrap="square" rtlCol="0">
            <a:spAutoFit/>
          </a:bodyPr>
          <a:lstStyle/>
          <a:p>
            <a:pPr fontAlgn="auto">
              <a:spcBef>
                <a:spcPts val="0"/>
              </a:spcBef>
              <a:spcAft>
                <a:spcPts val="0"/>
              </a:spcAft>
            </a:pPr>
            <a:r>
              <a:rPr lang="en-US" sz="1800" i="1" dirty="0">
                <a:solidFill>
                  <a:prstClr val="black"/>
                </a:solidFill>
                <a:cs typeface="Times New Roman" panose="02020603050405020304" pitchFamily="18" charset="0"/>
              </a:rPr>
              <a:t>K</a:t>
            </a:r>
            <a:r>
              <a:rPr lang="en-US" sz="1800" dirty="0">
                <a:solidFill>
                  <a:prstClr val="black"/>
                </a:solidFill>
                <a:latin typeface="Calibri" panose="020F0502020204030204"/>
              </a:rPr>
              <a:t>=14</a:t>
            </a:r>
          </a:p>
        </p:txBody>
      </p:sp>
      <p:sp>
        <p:nvSpPr>
          <p:cNvPr id="27" name="TextBox 26"/>
          <p:cNvSpPr txBox="1"/>
          <p:nvPr/>
        </p:nvSpPr>
        <p:spPr>
          <a:xfrm>
            <a:off x="358985" y="4896714"/>
            <a:ext cx="899160" cy="369332"/>
          </a:xfrm>
          <a:prstGeom prst="rect">
            <a:avLst/>
          </a:prstGeom>
          <a:noFill/>
        </p:spPr>
        <p:txBody>
          <a:bodyPr wrap="square" rtlCol="0">
            <a:spAutoFit/>
          </a:bodyPr>
          <a:lstStyle/>
          <a:p>
            <a:pPr fontAlgn="auto">
              <a:spcBef>
                <a:spcPts val="0"/>
              </a:spcBef>
              <a:spcAft>
                <a:spcPts val="0"/>
              </a:spcAft>
            </a:pPr>
            <a:r>
              <a:rPr lang="en-US" sz="1800" i="1" dirty="0">
                <a:solidFill>
                  <a:prstClr val="black"/>
                </a:solidFill>
                <a:cs typeface="Times New Roman" panose="02020603050405020304" pitchFamily="18" charset="0"/>
              </a:rPr>
              <a:t>r</a:t>
            </a:r>
            <a:r>
              <a:rPr lang="en-US" sz="1800" b="1" dirty="0">
                <a:solidFill>
                  <a:prstClr val="black"/>
                </a:solidFill>
                <a:latin typeface="Calibri" panose="020F0502020204030204"/>
              </a:rPr>
              <a:t>=</a:t>
            </a:r>
            <a:r>
              <a:rPr lang="en-US" sz="1800" dirty="0">
                <a:solidFill>
                  <a:prstClr val="black"/>
                </a:solidFill>
                <a:latin typeface="Calibri" panose="020F0502020204030204"/>
              </a:rPr>
              <a:t>9</a:t>
            </a:r>
          </a:p>
        </p:txBody>
      </p:sp>
      <p:cxnSp>
        <p:nvCxnSpPr>
          <p:cNvPr id="29" name="Straight Arrow Connector 28"/>
          <p:cNvCxnSpPr/>
          <p:nvPr/>
        </p:nvCxnSpPr>
        <p:spPr>
          <a:xfrm>
            <a:off x="765810" y="5081380"/>
            <a:ext cx="2476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103989" y="5899033"/>
            <a:ext cx="0" cy="4427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36742D8-9106-41EE-9CBB-FBA51931DA75}"/>
              </a:ext>
            </a:extLst>
          </p:cNvPr>
          <p:cNvSpPr/>
          <p:nvPr/>
        </p:nvSpPr>
        <p:spPr>
          <a:xfrm>
            <a:off x="0" y="12700"/>
            <a:ext cx="9144000" cy="914400"/>
          </a:xfrm>
          <a:prstGeom prst="rect">
            <a:avLst/>
          </a:prstGeom>
          <a:solidFill>
            <a:srgbClr val="0033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21" name="Text Box 4">
            <a:extLst>
              <a:ext uri="{FF2B5EF4-FFF2-40B4-BE49-F238E27FC236}">
                <a16:creationId xmlns:a16="http://schemas.microsoft.com/office/drawing/2014/main" id="{E39A54C7-6F16-4034-A02D-4F09E2FB8AC9}"/>
              </a:ext>
            </a:extLst>
          </p:cNvPr>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Tests of LETLM-RLC</a:t>
            </a:r>
          </a:p>
        </p:txBody>
      </p:sp>
      <p:sp>
        <p:nvSpPr>
          <p:cNvPr id="23" name="TextBox 22">
            <a:extLst>
              <a:ext uri="{FF2B5EF4-FFF2-40B4-BE49-F238E27FC236}">
                <a16:creationId xmlns:a16="http://schemas.microsoft.com/office/drawing/2014/main" id="{3F84323C-638C-49F4-A889-942CCC7EB769}"/>
              </a:ext>
            </a:extLst>
          </p:cNvPr>
          <p:cNvSpPr txBox="1"/>
          <p:nvPr/>
        </p:nvSpPr>
        <p:spPr>
          <a:xfrm rot="16200000">
            <a:off x="-546535" y="3548480"/>
            <a:ext cx="2558714" cy="338554"/>
          </a:xfrm>
          <a:prstGeom prst="rect">
            <a:avLst/>
          </a:prstGeom>
          <a:solidFill>
            <a:schemeClr val="bg1"/>
          </a:solidFill>
        </p:spPr>
        <p:txBody>
          <a:bodyPr wrap="none" rtlCol="0">
            <a:spAutoFit/>
          </a:bodyPr>
          <a:lstStyle/>
          <a:p>
            <a:r>
              <a:rPr lang="en-US" sz="1600" dirty="0">
                <a:latin typeface="Arial" panose="020B0604020202020204" pitchFamily="34" charset="0"/>
                <a:cs typeface="Arial" panose="020B0604020202020204" pitchFamily="34" charset="0"/>
              </a:rPr>
              <a:t>Number of eigenvectors, </a:t>
            </a:r>
            <a:r>
              <a:rPr lang="en-US" sz="1600" i="1" dirty="0">
                <a:latin typeface="+mj-lt"/>
                <a:cs typeface="Arial" panose="020B0604020202020204" pitchFamily="34" charset="0"/>
              </a:rPr>
              <a:t>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17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14450"/>
            <a:ext cx="8229600" cy="4525963"/>
          </a:xfrm>
        </p:spPr>
        <p:txBody>
          <a:bodyPr/>
          <a:lstStyle/>
          <a:p>
            <a:pPr marL="457200" indent="-400050">
              <a:buFont typeface="+mj-lt"/>
              <a:buAutoNum type="romanLcPeriod"/>
            </a:pPr>
            <a:endParaRPr lang="en-US" sz="2000" b="1" dirty="0">
              <a:latin typeface="Arial" panose="020B0604020202020204" pitchFamily="34" charset="0"/>
              <a:cs typeface="Arial" panose="020B0604020202020204" pitchFamily="34" charset="0"/>
            </a:endParaRP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Motivation</a:t>
            </a: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LETLM method</a:t>
            </a: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LETLM results</a:t>
            </a: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Acceleration of LETLM with order reduction</a:t>
            </a: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Results using reduced order LETLM</a:t>
            </a:r>
          </a:p>
          <a:p>
            <a:pPr marL="457200" indent="-400050">
              <a:buFont typeface="Arial" panose="020B0604020202020204" pitchFamily="34" charset="0"/>
              <a:buChar char="•"/>
            </a:pPr>
            <a:r>
              <a:rPr lang="en-US" sz="2400" dirty="0">
                <a:latin typeface="Arial" panose="020B0604020202020204" pitchFamily="34" charset="0"/>
                <a:cs typeface="Arial" panose="020B0604020202020204" pitchFamily="34" charset="0"/>
              </a:rPr>
              <a:t>Conclusions</a:t>
            </a:r>
          </a:p>
        </p:txBody>
      </p:sp>
      <p:sp>
        <p:nvSpPr>
          <p:cNvPr id="4" name="Slide Number Placeholder 3"/>
          <p:cNvSpPr>
            <a:spLocks noGrp="1"/>
          </p:cNvSpPr>
          <p:nvPr>
            <p:ph type="sldNum" sz="quarter" idx="12"/>
          </p:nvPr>
        </p:nvSpPr>
        <p:spPr/>
        <p:txBody>
          <a:bodyPr/>
          <a:lstStyle/>
          <a:p>
            <a:fld id="{C06312C9-4682-469F-B1E3-AC534E83E3BB}" type="slidenum">
              <a:rPr lang="en-US" smtClean="0"/>
              <a:t>2</a:t>
            </a:fld>
            <a:endParaRPr lang="en-US"/>
          </a:p>
        </p:txBody>
      </p:sp>
      <p:sp>
        <p:nvSpPr>
          <p:cNvPr id="5" name="Text Box 4"/>
          <p:cNvSpPr txBox="1">
            <a:spLocks noChangeArrowheads="1"/>
          </p:cNvSpPr>
          <p:nvPr/>
        </p:nvSpPr>
        <p:spPr bwMode="auto">
          <a:xfrm>
            <a:off x="990600" y="152400"/>
            <a:ext cx="7696200"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200" b="1" dirty="0">
                <a:solidFill>
                  <a:schemeClr val="bg1"/>
                </a:solidFill>
                <a:latin typeface="Arial" panose="020B0604020202020204" pitchFamily="34" charset="0"/>
                <a:cs typeface="Arial" panose="020B0604020202020204" pitchFamily="34" charset="0"/>
              </a:rPr>
              <a:t>Outline</a:t>
            </a: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32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6640"/>
            <a:ext cx="8229600" cy="5516563"/>
          </a:xfrm>
        </p:spPr>
        <p:txBody>
          <a:bodyPr/>
          <a:lstStyle/>
          <a:p>
            <a:r>
              <a:rPr lang="en-US" sz="2000" dirty="0">
                <a:latin typeface="Arial" panose="020B0604020202020204" pitchFamily="34" charset="0"/>
                <a:cs typeface="Arial" panose="020B0604020202020204" pitchFamily="34" charset="0"/>
              </a:rPr>
              <a:t>LETLM is a simple tool, which accurately calculates TLMs</a:t>
            </a:r>
          </a:p>
          <a:p>
            <a:r>
              <a:rPr lang="en-US" sz="2000" dirty="0">
                <a:latin typeface="Arial" panose="020B0604020202020204" pitchFamily="34" charset="0"/>
                <a:cs typeface="Arial" panose="020B0604020202020204" pitchFamily="34" charset="0"/>
              </a:rPr>
              <a:t>The LETLM method is computationally expensive</a:t>
            </a:r>
          </a:p>
          <a:p>
            <a:r>
              <a:rPr lang="en-US" sz="2000" dirty="0">
                <a:latin typeface="Arial" panose="020B0604020202020204" pitchFamily="34" charset="0"/>
                <a:cs typeface="Arial" panose="020B0604020202020204" pitchFamily="34" charset="0"/>
              </a:rPr>
              <a:t>The reduced order LETLM-R enables accurate LETLMs with  smaller ensemble sizes.  </a:t>
            </a:r>
          </a:p>
          <a:p>
            <a:r>
              <a:rPr lang="en-US" sz="2000" dirty="0">
                <a:latin typeface="Arial" panose="020B0604020202020204" pitchFamily="34" charset="0"/>
                <a:cs typeface="Arial" panose="020B0604020202020204" pitchFamily="34" charset="0"/>
              </a:rPr>
              <a:t>In the 240 variable, Lorenz 96 based coupled model considered here, LETLM-R with 9 retained eigenvectors and a 14 member ensemble was as accurate as LETLM with 30 members. </a:t>
            </a:r>
          </a:p>
          <a:p>
            <a:r>
              <a:rPr lang="en-US" sz="2000" dirty="0">
                <a:latin typeface="Arial" panose="020B0604020202020204" pitchFamily="34" charset="0"/>
                <a:cs typeface="Arial" panose="020B0604020202020204" pitchFamily="34" charset="0"/>
              </a:rPr>
              <a:t>The local-row-vector form of the LETLM and the LETLM-R raises the possibility that the entire LETLM for a 6 </a:t>
            </a:r>
            <a:r>
              <a:rPr lang="en-US" sz="2000" dirty="0" err="1">
                <a:latin typeface="Arial" panose="020B0604020202020204" pitchFamily="34" charset="0"/>
                <a:cs typeface="Arial" panose="020B0604020202020204" pitchFamily="34" charset="0"/>
              </a:rPr>
              <a:t>hr</a:t>
            </a:r>
            <a:r>
              <a:rPr lang="en-US" sz="2000" dirty="0">
                <a:latin typeface="Arial" panose="020B0604020202020204" pitchFamily="34" charset="0"/>
                <a:cs typeface="Arial" panose="020B0604020202020204" pitchFamily="34" charset="0"/>
              </a:rPr>
              <a:t> data assimilation window could be held in memory once it was formed. The marginal cost of such an LETLM for each additional 4DVAR sweep of the LETLM/</a:t>
            </a:r>
            <a:r>
              <a:rPr lang="en-US" sz="2000" dirty="0" err="1">
                <a:latin typeface="Arial" panose="020B0604020202020204" pitchFamily="34" charset="0"/>
                <a:cs typeface="Arial" panose="020B0604020202020204" pitchFamily="34" charset="0"/>
              </a:rPr>
              <a:t>adjoint</a:t>
            </a:r>
            <a:r>
              <a:rPr lang="en-US" sz="2000" dirty="0">
                <a:latin typeface="Arial" panose="020B0604020202020204" pitchFamily="34" charset="0"/>
                <a:cs typeface="Arial" panose="020B0604020202020204" pitchFamily="34" charset="0"/>
              </a:rPr>
              <a:t> might be considerably smaller than that of a traditional TLM/</a:t>
            </a:r>
            <a:r>
              <a:rPr lang="en-US" sz="2000" dirty="0" err="1">
                <a:latin typeface="Arial" panose="020B0604020202020204" pitchFamily="34" charset="0"/>
                <a:cs typeface="Arial" panose="020B0604020202020204" pitchFamily="34" charset="0"/>
              </a:rPr>
              <a:t>adjoint</a:t>
            </a:r>
            <a:r>
              <a:rPr lang="en-US" sz="2000" dirty="0">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C06312C9-4682-469F-B1E3-AC534E83E3BB}" type="slidenum">
              <a:rPr lang="en-US" smtClean="0"/>
              <a:t>20</a:t>
            </a:fld>
            <a:endParaRPr lang="en-US"/>
          </a:p>
        </p:txBody>
      </p:sp>
      <p:sp>
        <p:nvSpPr>
          <p:cNvPr id="7" name="Text Box 4"/>
          <p:cNvSpPr txBox="1">
            <a:spLocks noChangeArrowheads="1"/>
          </p:cNvSpPr>
          <p:nvPr/>
        </p:nvSpPr>
        <p:spPr bwMode="auto">
          <a:xfrm>
            <a:off x="533400" y="238780"/>
            <a:ext cx="81534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pPr>
            <a:r>
              <a:rPr lang="en-US" sz="2800" b="1" dirty="0">
                <a:solidFill>
                  <a:schemeClr val="bg1"/>
                </a:solidFill>
                <a:latin typeface="Arial" panose="020B0604020202020204" pitchFamily="34" charset="0"/>
                <a:cs typeface="Arial" panose="020B0604020202020204" pitchFamily="34" charset="0"/>
              </a:rPr>
              <a:t>Concluding remarks</a:t>
            </a:r>
          </a:p>
        </p:txBody>
      </p:sp>
    </p:spTree>
    <p:extLst>
      <p:ext uri="{BB962C8B-B14F-4D97-AF65-F5344CB8AC3E}">
        <p14:creationId xmlns:p14="http://schemas.microsoft.com/office/powerpoint/2010/main" val="304897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6312C9-4682-469F-B1E3-AC534E83E3BB}" type="slidenum">
              <a:rPr lang="en-US" smtClean="0"/>
              <a:pPr/>
              <a:t>21</a:t>
            </a:fld>
            <a:endParaRPr lang="en-US"/>
          </a:p>
        </p:txBody>
      </p:sp>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015092"/>
            <a:ext cx="8595360" cy="567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762000" y="0"/>
            <a:ext cx="81534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pPr>
            <a:r>
              <a:rPr lang="en-US" sz="2800" b="1" dirty="0">
                <a:solidFill>
                  <a:schemeClr val="bg1"/>
                </a:solidFill>
                <a:latin typeface="Arial" panose="020B0604020202020204" pitchFamily="34" charset="0"/>
                <a:cs typeface="Arial" panose="020B0604020202020204" pitchFamily="34" charset="0"/>
              </a:rPr>
              <a:t>Future work: Generalized reduced order LETLM</a:t>
            </a:r>
          </a:p>
        </p:txBody>
      </p:sp>
      <p:sp>
        <p:nvSpPr>
          <p:cNvPr id="2" name="TextBox 1"/>
          <p:cNvSpPr txBox="1"/>
          <p:nvPr/>
        </p:nvSpPr>
        <p:spPr>
          <a:xfrm>
            <a:off x="1371600" y="2133600"/>
            <a:ext cx="5942652" cy="400110"/>
          </a:xfrm>
          <a:prstGeom prst="rect">
            <a:avLst/>
          </a:prstGeom>
          <a:noFill/>
        </p:spPr>
        <p:txBody>
          <a:bodyPr wrap="none" rtlCol="0">
            <a:spAutoFit/>
          </a:bodyPr>
          <a:lstStyle/>
          <a:p>
            <a:r>
              <a:rPr lang="en-US" sz="2000" dirty="0"/>
              <a:t>Let </a:t>
            </a:r>
            <a:r>
              <a:rPr lang="en-US" sz="2000" b="1" dirty="0"/>
              <a:t>E </a:t>
            </a:r>
            <a:r>
              <a:rPr lang="en-US" sz="2000" dirty="0"/>
              <a:t>be some arbitrary orthonormal set of vectors, then</a:t>
            </a:r>
          </a:p>
        </p:txBody>
      </p:sp>
      <p:sp>
        <p:nvSpPr>
          <p:cNvPr id="4" name="TextBox 3"/>
          <p:cNvSpPr txBox="1"/>
          <p:nvPr/>
        </p:nvSpPr>
        <p:spPr>
          <a:xfrm>
            <a:off x="15240" y="2618168"/>
            <a:ext cx="2727960" cy="3477875"/>
          </a:xfrm>
          <a:prstGeom prst="rect">
            <a:avLst/>
          </a:prstGeom>
          <a:noFill/>
        </p:spPr>
        <p:txBody>
          <a:bodyPr wrap="square" rtlCol="0">
            <a:spAutoFit/>
          </a:bodyPr>
          <a:lstStyle/>
          <a:p>
            <a:r>
              <a:rPr lang="en-US" sz="2000" b="1" dirty="0"/>
              <a:t>E</a:t>
            </a:r>
            <a:r>
              <a:rPr lang="en-US" sz="2000" dirty="0"/>
              <a:t> could be based on the leading EOFs of, say, a climatology of (</a:t>
            </a:r>
            <a:r>
              <a:rPr lang="en-US" sz="2000" dirty="0" err="1"/>
              <a:t>i</a:t>
            </a:r>
            <a:r>
              <a:rPr lang="en-US" sz="2000" dirty="0"/>
              <a:t>) analysis corrections, or (ii) full model tendencies, or (iii) analysis correction tendencies, etc. How much improvement might be obtained from those sort of reductions.</a:t>
            </a:r>
            <a:endParaRPr lang="en-US" sz="2000" b="1" dirty="0"/>
          </a:p>
        </p:txBody>
      </p:sp>
    </p:spTree>
    <p:extLst>
      <p:ext uri="{BB962C8B-B14F-4D97-AF65-F5344CB8AC3E}">
        <p14:creationId xmlns:p14="http://schemas.microsoft.com/office/powerpoint/2010/main" val="138120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762050"/>
            <a:ext cx="8229600" cy="4525963"/>
          </a:xfrm>
        </p:spPr>
        <p:txBody>
          <a:bodyPr/>
          <a:lstStyle/>
          <a:p>
            <a:pPr marL="457200" indent="-400050">
              <a:buFont typeface="+mj-lt"/>
              <a:buAutoNum type="romanLcPeriod"/>
            </a:pPr>
            <a:endParaRPr lang="en-US" sz="2000" b="1" dirty="0">
              <a:latin typeface="Arial" panose="020B0604020202020204" pitchFamily="34" charset="0"/>
              <a:cs typeface="Arial" panose="020B0604020202020204" pitchFamily="34" charset="0"/>
            </a:endParaRPr>
          </a:p>
          <a:p>
            <a:pPr marL="457200" indent="-400050">
              <a:buFont typeface="Arial" panose="020B0604020202020204" pitchFamily="34" charset="0"/>
              <a:buChar char="•"/>
            </a:pPr>
            <a:r>
              <a:rPr lang="en-US" sz="2000" dirty="0">
                <a:latin typeface="Arial" panose="020B0604020202020204" pitchFamily="34" charset="0"/>
                <a:cs typeface="Arial" panose="020B0604020202020204" pitchFamily="34" charset="0"/>
              </a:rPr>
              <a:t>True TLM matrix perfectly predicts the difference between </a:t>
            </a:r>
            <a:r>
              <a:rPr lang="en-US" sz="2000" i="1" dirty="0">
                <a:latin typeface="Arial" panose="020B0604020202020204" pitchFamily="34" charset="0"/>
                <a:cs typeface="Arial" panose="020B0604020202020204" pitchFamily="34" charset="0"/>
              </a:rPr>
              <a:t>any</a:t>
            </a:r>
            <a:r>
              <a:rPr lang="en-US" sz="2000" dirty="0">
                <a:latin typeface="Arial" panose="020B0604020202020204" pitchFamily="34" charset="0"/>
                <a:cs typeface="Arial" panose="020B0604020202020204" pitchFamily="34" charset="0"/>
              </a:rPr>
              <a:t> two nonlinear model trajectories whose initial state differs by an </a:t>
            </a:r>
            <a:r>
              <a:rPr lang="en-US" sz="2000" i="1" dirty="0">
                <a:latin typeface="Arial" panose="020B0604020202020204" pitchFamily="34" charset="0"/>
                <a:cs typeface="Arial" panose="020B0604020202020204" pitchFamily="34" charset="0"/>
              </a:rPr>
              <a:t>infinitesimal</a:t>
            </a:r>
            <a:r>
              <a:rPr lang="en-US" sz="2000" dirty="0">
                <a:latin typeface="Arial" panose="020B0604020202020204" pitchFamily="34" charset="0"/>
                <a:cs typeface="Arial" panose="020B0604020202020204" pitchFamily="34" charset="0"/>
              </a:rPr>
              <a:t> amount. </a:t>
            </a:r>
          </a:p>
          <a:p>
            <a:pPr marL="457200" indent="-400050">
              <a:buFont typeface="Arial" panose="020B0604020202020204" pitchFamily="34" charset="0"/>
              <a:buChar char="•"/>
            </a:pPr>
            <a:r>
              <a:rPr lang="en-US" sz="2000" b="1" i="1" dirty="0">
                <a:latin typeface="Arial" panose="020B0604020202020204" pitchFamily="34" charset="0"/>
                <a:cs typeface="Arial" panose="020B0604020202020204" pitchFamily="34" charset="0"/>
              </a:rPr>
              <a:t>Its transpose or </a:t>
            </a:r>
            <a:r>
              <a:rPr lang="en-US" sz="2000" b="1" i="1" dirty="0" err="1">
                <a:latin typeface="Arial" panose="020B0604020202020204" pitchFamily="34" charset="0"/>
                <a:cs typeface="Arial" panose="020B0604020202020204" pitchFamily="34" charset="0"/>
              </a:rPr>
              <a:t>adjoint</a:t>
            </a:r>
            <a:r>
              <a:rPr lang="en-US" sz="2000" b="1" i="1" dirty="0">
                <a:latin typeface="Arial" panose="020B0604020202020204" pitchFamily="34" charset="0"/>
                <a:cs typeface="Arial" panose="020B0604020202020204" pitchFamily="34" charset="0"/>
              </a:rPr>
              <a:t> gives the rate of change of each forecast variable with respect to each initial condition variable.</a:t>
            </a:r>
          </a:p>
          <a:p>
            <a:pPr marL="457200" indent="-400050">
              <a:buFont typeface="Arial" panose="020B0604020202020204" pitchFamily="34" charset="0"/>
              <a:buChar char="•"/>
            </a:pPr>
            <a:r>
              <a:rPr lang="en-US" sz="2000" dirty="0">
                <a:latin typeface="Arial" panose="020B0604020202020204" pitchFamily="34" charset="0"/>
                <a:cs typeface="Arial" panose="020B0604020202020204" pitchFamily="34" charset="0"/>
              </a:rPr>
              <a:t>It is an essential ingredient for 4DVAR DA, FSOI and some  variations of ensemble DA</a:t>
            </a:r>
          </a:p>
          <a:p>
            <a:pPr marL="457200" indent="-400050">
              <a:buFont typeface="Arial" panose="020B0604020202020204" pitchFamily="34" charset="0"/>
              <a:buChar char="•"/>
            </a:pPr>
            <a:r>
              <a:rPr lang="en-US" sz="2000" dirty="0">
                <a:latin typeface="Arial" panose="020B0604020202020204" pitchFamily="34" charset="0"/>
                <a:cs typeface="Arial" panose="020B0604020202020204" pitchFamily="34" charset="0"/>
              </a:rPr>
              <a:t>The prospect of maintaining accurate TLM and </a:t>
            </a:r>
            <a:r>
              <a:rPr lang="en-US" sz="2000" dirty="0" err="1">
                <a:latin typeface="Arial" panose="020B0604020202020204" pitchFamily="34" charset="0"/>
                <a:cs typeface="Arial" panose="020B0604020202020204" pitchFamily="34" charset="0"/>
              </a:rPr>
              <a:t>adjoints</a:t>
            </a:r>
            <a:r>
              <a:rPr lang="en-US" sz="2000" dirty="0">
                <a:latin typeface="Arial" panose="020B0604020202020204" pitchFamily="34" charset="0"/>
                <a:cs typeface="Arial" panose="020B0604020202020204" pitchFamily="34" charset="0"/>
              </a:rPr>
              <a:t> of coupled ocean-atmosphere-ice-aerosol-LSM-</a:t>
            </a:r>
            <a:r>
              <a:rPr lang="en-US" sz="2000" dirty="0" err="1">
                <a:latin typeface="Arial" panose="020B0604020202020204" pitchFamily="34" charset="0"/>
                <a:cs typeface="Arial" panose="020B0604020202020204" pitchFamily="34" charset="0"/>
              </a:rPr>
              <a:t>chem</a:t>
            </a:r>
            <a:r>
              <a:rPr lang="en-US" sz="2000" dirty="0">
                <a:latin typeface="Arial" panose="020B0604020202020204" pitchFamily="34" charset="0"/>
                <a:cs typeface="Arial" panose="020B0604020202020204" pitchFamily="34" charset="0"/>
              </a:rPr>
              <a:t> models is daunting.</a:t>
            </a:r>
          </a:p>
          <a:p>
            <a:pPr marL="457200" indent="-400050">
              <a:buFont typeface="Arial" panose="020B0604020202020204" pitchFamily="34" charset="0"/>
              <a:buChar char="•"/>
            </a:pPr>
            <a:r>
              <a:rPr lang="en-US" sz="2000" dirty="0">
                <a:latin typeface="Arial" panose="020B0604020202020204" pitchFamily="34" charset="0"/>
                <a:cs typeface="Arial" panose="020B0604020202020204" pitchFamily="34" charset="0"/>
              </a:rPr>
              <a:t>Because of statements like “If A &gt; 0  call parameterization”, environmental models do not have true TLMs. Artful approximations must be made. How to automate?</a:t>
            </a:r>
          </a:p>
        </p:txBody>
      </p:sp>
      <p:sp>
        <p:nvSpPr>
          <p:cNvPr id="4" name="Slide Number Placeholder 3"/>
          <p:cNvSpPr>
            <a:spLocks noGrp="1"/>
          </p:cNvSpPr>
          <p:nvPr>
            <p:ph type="sldNum" sz="quarter" idx="12"/>
          </p:nvPr>
        </p:nvSpPr>
        <p:spPr/>
        <p:txBody>
          <a:bodyPr/>
          <a:lstStyle/>
          <a:p>
            <a:fld id="{C06312C9-4682-469F-B1E3-AC534E83E3BB}" type="slidenum">
              <a:rPr lang="en-US" smtClean="0"/>
              <a:t>3</a:t>
            </a:fld>
            <a:endParaRPr lang="en-US"/>
          </a:p>
        </p:txBody>
      </p:sp>
      <p:sp>
        <p:nvSpPr>
          <p:cNvPr id="5" name="Text Box 4"/>
          <p:cNvSpPr txBox="1">
            <a:spLocks noChangeArrowheads="1"/>
          </p:cNvSpPr>
          <p:nvPr/>
        </p:nvSpPr>
        <p:spPr bwMode="auto">
          <a:xfrm>
            <a:off x="990600" y="208002"/>
            <a:ext cx="7696200" cy="5539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tabLst>
                <a:tab pos="4224338" algn="l"/>
              </a:tabLst>
            </a:pPr>
            <a:r>
              <a:rPr lang="en-US" sz="3000" b="1" dirty="0">
                <a:solidFill>
                  <a:schemeClr val="bg1"/>
                </a:solidFill>
                <a:latin typeface="Arial" panose="020B0604020202020204" pitchFamily="34" charset="0"/>
                <a:cs typeface="Arial" panose="020B0604020202020204" pitchFamily="34" charset="0"/>
              </a:rPr>
              <a:t>Background and Motivation</a:t>
            </a:r>
          </a:p>
        </p:txBody>
      </p:sp>
    </p:spTree>
    <p:extLst>
      <p:ext uri="{BB962C8B-B14F-4D97-AF65-F5344CB8AC3E}">
        <p14:creationId xmlns:p14="http://schemas.microsoft.com/office/powerpoint/2010/main" val="133403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50"/>
            <a:ext cx="8229600" cy="4525963"/>
          </a:xfrm>
        </p:spPr>
        <p:txBody>
          <a:bodyPr/>
          <a:lstStyle/>
          <a:p>
            <a:r>
              <a:rPr lang="en-US" sz="2000" dirty="0">
                <a:cs typeface="Arial" panose="020B0604020202020204" pitchFamily="34" charset="0"/>
              </a:rPr>
              <a:t>Variables in a very local region around a model variable determine its change over a time step.</a:t>
            </a:r>
          </a:p>
          <a:p>
            <a:r>
              <a:rPr lang="en-US" sz="2000" dirty="0">
                <a:cs typeface="Arial" panose="020B0604020202020204" pitchFamily="34" charset="0"/>
              </a:rPr>
              <a:t>Typically, only 27 – 350 variables will have any influence on the evolution of a single variable over a single time step.</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endParaRPr lang="en-US" sz="1600" dirty="0">
              <a:solidFill>
                <a:schemeClr val="accent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06312C9-4682-469F-B1E3-AC534E83E3BB}" type="slidenum">
              <a:rPr lang="en-US" smtClean="0"/>
              <a:pPr/>
              <a:t>4</a:t>
            </a:fld>
            <a:endParaRPr lang="en-US"/>
          </a:p>
        </p:txBody>
      </p:sp>
      <p:sp>
        <p:nvSpPr>
          <p:cNvPr id="6" name="Text Box 4"/>
          <p:cNvSpPr txBox="1">
            <a:spLocks noChangeArrowheads="1"/>
          </p:cNvSpPr>
          <p:nvPr/>
        </p:nvSpPr>
        <p:spPr bwMode="auto">
          <a:xfrm>
            <a:off x="457200" y="-76200"/>
            <a:ext cx="86868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pPr>
            <a:r>
              <a:rPr lang="en-US" sz="3200" b="1" dirty="0">
                <a:solidFill>
                  <a:schemeClr val="bg1"/>
                </a:solidFill>
                <a:latin typeface="Arial" panose="020B0604020202020204" pitchFamily="34" charset="0"/>
                <a:cs typeface="Arial" panose="020B0604020202020204" pitchFamily="34" charset="0"/>
              </a:rPr>
              <a:t>The Local Ensemble TLM: a possible enabler for strongly coupled 4DVAR </a:t>
            </a:r>
            <a:endParaRPr lang="en-US" sz="1800" b="1" dirty="0">
              <a:solidFill>
                <a:schemeClr val="bg1"/>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05025949"/>
              </p:ext>
            </p:extLst>
          </p:nvPr>
        </p:nvGraphicFramePr>
        <p:xfrm>
          <a:off x="1406527" y="2514607"/>
          <a:ext cx="2597150" cy="2105025"/>
        </p:xfrm>
        <a:graphic>
          <a:graphicData uri="http://schemas.openxmlformats.org/presentationml/2006/ole">
            <mc:AlternateContent xmlns:mc="http://schemas.openxmlformats.org/markup-compatibility/2006">
              <mc:Choice xmlns:v="urn:schemas-microsoft-com:vml" Requires="v">
                <p:oleObj spid="_x0000_s96366" name="Equation" r:id="rId3" imgW="1409400" imgH="1143000" progId="Equation.DSMT4">
                  <p:embed/>
                </p:oleObj>
              </mc:Choice>
              <mc:Fallback>
                <p:oleObj name="Equation" r:id="rId3" imgW="1409400" imgH="1143000" progId="Equation.DSMT4">
                  <p:embed/>
                  <p:pic>
                    <p:nvPicPr>
                      <p:cNvPr id="0" name=""/>
                      <p:cNvPicPr>
                        <a:picLocks noChangeAspect="1" noChangeArrowheads="1"/>
                      </p:cNvPicPr>
                      <p:nvPr/>
                    </p:nvPicPr>
                    <p:blipFill>
                      <a:blip r:embed="rId4"/>
                      <a:srcRect/>
                      <a:stretch>
                        <a:fillRect/>
                      </a:stretch>
                    </p:blipFill>
                    <p:spPr bwMode="auto">
                      <a:xfrm>
                        <a:off x="1406527" y="2514607"/>
                        <a:ext cx="25971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4114800" y="2565762"/>
            <a:ext cx="3886200" cy="1015663"/>
          </a:xfrm>
          <a:prstGeom prst="rect">
            <a:avLst/>
          </a:prstGeom>
          <a:noFill/>
        </p:spPr>
        <p:txBody>
          <a:bodyPr wrap="square" rtlCol="0">
            <a:spAutoFit/>
          </a:bodyPr>
          <a:lstStyle/>
          <a:p>
            <a:r>
              <a:rPr lang="en-US" sz="2000" dirty="0">
                <a:solidFill>
                  <a:srgbClr val="000000"/>
                </a:solidFill>
                <a:latin typeface="Times New Roman"/>
                <a:cs typeface="Arial" panose="020B0604020202020204" pitchFamily="34" charset="0"/>
              </a:rPr>
              <a:t>In a 2D model x</a:t>
            </a:r>
            <a:r>
              <a:rPr lang="en-US" sz="2000" baseline="-25000" dirty="0">
                <a:solidFill>
                  <a:srgbClr val="000000"/>
                </a:solidFill>
                <a:latin typeface="Times New Roman"/>
                <a:cs typeface="Arial" panose="020B0604020202020204" pitchFamily="34" charset="0"/>
              </a:rPr>
              <a:t>11</a:t>
            </a:r>
            <a:r>
              <a:rPr lang="en-US" sz="2000" i="1" dirty="0">
                <a:solidFill>
                  <a:srgbClr val="000000"/>
                </a:solidFill>
                <a:latin typeface="Times New Roman"/>
                <a:cs typeface="Arial" panose="020B0604020202020204" pitchFamily="34" charset="0"/>
              </a:rPr>
              <a:t>’s </a:t>
            </a:r>
            <a:r>
              <a:rPr lang="en-US" sz="2000" dirty="0">
                <a:solidFill>
                  <a:srgbClr val="000000"/>
                </a:solidFill>
                <a:latin typeface="Times New Roman"/>
                <a:cs typeface="Arial" panose="020B0604020202020204" pitchFamily="34" charset="0"/>
              </a:rPr>
              <a:t>evolution</a:t>
            </a:r>
            <a:r>
              <a:rPr lang="en-US" sz="2000" i="1" dirty="0">
                <a:solidFill>
                  <a:srgbClr val="000000"/>
                </a:solidFill>
                <a:latin typeface="Times New Roman"/>
                <a:cs typeface="Arial" panose="020B0604020202020204" pitchFamily="34" charset="0"/>
              </a:rPr>
              <a:t> </a:t>
            </a:r>
            <a:r>
              <a:rPr lang="en-US" sz="2000" dirty="0">
                <a:solidFill>
                  <a:srgbClr val="000000"/>
                </a:solidFill>
                <a:latin typeface="Times New Roman"/>
                <a:cs typeface="Arial" panose="020B0604020202020204" pitchFamily="34" charset="0"/>
              </a:rPr>
              <a:t>might only be affected by the variables within this local patch. </a:t>
            </a:r>
          </a:p>
        </p:txBody>
      </p:sp>
      <p:graphicFrame>
        <p:nvGraphicFramePr>
          <p:cNvPr id="2" name="Object 1"/>
          <p:cNvGraphicFramePr>
            <a:graphicFrameLocks noChangeAspect="1"/>
          </p:cNvGraphicFramePr>
          <p:nvPr>
            <p:extLst>
              <p:ext uri="{D42A27DB-BD31-4B8C-83A1-F6EECF244321}">
                <p14:modId xmlns:p14="http://schemas.microsoft.com/office/powerpoint/2010/main" val="2695528751"/>
              </p:ext>
            </p:extLst>
          </p:nvPr>
        </p:nvGraphicFramePr>
        <p:xfrm>
          <a:off x="546100" y="3594100"/>
          <a:ext cx="7653338" cy="2897188"/>
        </p:xfrm>
        <a:graphic>
          <a:graphicData uri="http://schemas.openxmlformats.org/presentationml/2006/ole">
            <mc:AlternateContent xmlns:mc="http://schemas.openxmlformats.org/markup-compatibility/2006">
              <mc:Choice xmlns:v="urn:schemas-microsoft-com:vml" Requires="v">
                <p:oleObj spid="_x0000_s96367" name="Equation" r:id="rId5" imgW="3822480" imgH="1447560" progId="Equation.DSMT4">
                  <p:embed/>
                </p:oleObj>
              </mc:Choice>
              <mc:Fallback>
                <p:oleObj name="Equation" r:id="rId5" imgW="3822480" imgH="1447560" progId="Equation.DSMT4">
                  <p:embed/>
                  <p:pic>
                    <p:nvPicPr>
                      <p:cNvPr id="0" name=""/>
                      <p:cNvPicPr/>
                      <p:nvPr/>
                    </p:nvPicPr>
                    <p:blipFill>
                      <a:blip r:embed="rId6"/>
                      <a:stretch>
                        <a:fillRect/>
                      </a:stretch>
                    </p:blipFill>
                    <p:spPr>
                      <a:xfrm>
                        <a:off x="546100" y="3594100"/>
                        <a:ext cx="7653338" cy="2897188"/>
                      </a:xfrm>
                      <a:prstGeom prst="rect">
                        <a:avLst/>
                      </a:prstGeom>
                    </p:spPr>
                  </p:pic>
                </p:oleObj>
              </mc:Fallback>
            </mc:AlternateContent>
          </a:graphicData>
        </a:graphic>
      </p:graphicFrame>
      <p:sp>
        <p:nvSpPr>
          <p:cNvPr id="7" name="Oval 6"/>
          <p:cNvSpPr/>
          <p:nvPr/>
        </p:nvSpPr>
        <p:spPr>
          <a:xfrm>
            <a:off x="1295400" y="2438400"/>
            <a:ext cx="26670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677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50"/>
            <a:ext cx="8229600" cy="4525963"/>
          </a:xfrm>
        </p:spPr>
        <p:txBody>
          <a:bodyPr/>
          <a:lstStyle/>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an ensemble of </a:t>
            </a:r>
            <a:r>
              <a:rPr lang="en-US" sz="2000" i="1" dirty="0">
                <a:latin typeface="Arial" panose="020B0604020202020204" pitchFamily="34" charset="0"/>
                <a:cs typeface="Arial" panose="020B0604020202020204" pitchFamily="34" charset="0"/>
              </a:rPr>
              <a:t>K </a:t>
            </a:r>
            <a:r>
              <a:rPr lang="en-US" sz="2000" dirty="0">
                <a:latin typeface="Arial" panose="020B0604020202020204" pitchFamily="34" charset="0"/>
                <a:cs typeface="Arial" panose="020B0604020202020204" pitchFamily="34" charset="0"/>
              </a:rPr>
              <a:t>perturbations are small enough to (automatically) satisfy the linearized governing equations then</a:t>
            </a:r>
          </a:p>
          <a:p>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a:t>
            </a:r>
            <a:endParaRPr lang="en-US" sz="1600" dirty="0">
              <a:solidFill>
                <a:schemeClr val="accent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06312C9-4682-469F-B1E3-AC534E83E3BB}" type="slidenum">
              <a:rPr lang="en-US" smtClean="0"/>
              <a:pPr/>
              <a:t>5</a:t>
            </a:fld>
            <a:endParaRPr lang="en-US"/>
          </a:p>
        </p:txBody>
      </p:sp>
      <p:sp>
        <p:nvSpPr>
          <p:cNvPr id="6" name="Text Box 4"/>
          <p:cNvSpPr txBox="1">
            <a:spLocks noChangeArrowheads="1"/>
          </p:cNvSpPr>
          <p:nvPr/>
        </p:nvSpPr>
        <p:spPr bwMode="auto">
          <a:xfrm>
            <a:off x="457200" y="-76200"/>
            <a:ext cx="86868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pPr>
            <a:r>
              <a:rPr lang="en-US" sz="3200" b="1" dirty="0">
                <a:solidFill>
                  <a:schemeClr val="bg1"/>
                </a:solidFill>
                <a:latin typeface="Arial" panose="020B0604020202020204" pitchFamily="34" charset="0"/>
                <a:cs typeface="Arial" panose="020B0604020202020204" pitchFamily="34" charset="0"/>
              </a:rPr>
              <a:t>The Local Ensemble TLM: an enabler for strongly coupled 4DVAR </a:t>
            </a:r>
            <a:endParaRPr lang="en-US" sz="1800" b="1" dirty="0">
              <a:solidFill>
                <a:schemeClr val="bg1"/>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80192677"/>
              </p:ext>
            </p:extLst>
          </p:nvPr>
        </p:nvGraphicFramePr>
        <p:xfrm>
          <a:off x="211163" y="2217739"/>
          <a:ext cx="8797925" cy="3933825"/>
        </p:xfrm>
        <a:graphic>
          <a:graphicData uri="http://schemas.openxmlformats.org/presentationml/2006/ole">
            <mc:AlternateContent xmlns:mc="http://schemas.openxmlformats.org/markup-compatibility/2006">
              <mc:Choice xmlns:v="urn:schemas-microsoft-com:vml" Requires="v">
                <p:oleObj spid="_x0000_s97337" name="Equation" r:id="rId3" imgW="5651280" imgH="2527200" progId="Equation.DSMT4">
                  <p:embed/>
                </p:oleObj>
              </mc:Choice>
              <mc:Fallback>
                <p:oleObj name="Equation" r:id="rId3" imgW="5651280" imgH="2527200" progId="Equation.DSMT4">
                  <p:embed/>
                  <p:pic>
                    <p:nvPicPr>
                      <p:cNvPr id="0" name=""/>
                      <p:cNvPicPr/>
                      <p:nvPr/>
                    </p:nvPicPr>
                    <p:blipFill>
                      <a:blip r:embed="rId4"/>
                      <a:stretch>
                        <a:fillRect/>
                      </a:stretch>
                    </p:blipFill>
                    <p:spPr>
                      <a:xfrm>
                        <a:off x="211163" y="2217739"/>
                        <a:ext cx="8797925" cy="3933825"/>
                      </a:xfrm>
                      <a:prstGeom prst="rect">
                        <a:avLst/>
                      </a:prstGeom>
                    </p:spPr>
                  </p:pic>
                </p:oleObj>
              </mc:Fallback>
            </mc:AlternateContent>
          </a:graphicData>
        </a:graphic>
      </p:graphicFrame>
    </p:spTree>
    <p:extLst>
      <p:ext uri="{BB962C8B-B14F-4D97-AF65-F5344CB8AC3E}">
        <p14:creationId xmlns:p14="http://schemas.microsoft.com/office/powerpoint/2010/main" val="245514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6</a:t>
            </a:fld>
            <a:endParaRPr lang="en-US"/>
          </a:p>
        </p:txBody>
      </p:sp>
      <p:sp>
        <p:nvSpPr>
          <p:cNvPr id="6" name="Text Box 4"/>
          <p:cNvSpPr txBox="1">
            <a:spLocks noChangeArrowheads="1"/>
          </p:cNvSpPr>
          <p:nvPr/>
        </p:nvSpPr>
        <p:spPr bwMode="auto">
          <a:xfrm>
            <a:off x="1447800" y="0"/>
            <a:ext cx="6553200" cy="86177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15000"/>
              </a:spcBef>
            </a:pPr>
            <a:r>
              <a:rPr lang="en-US" sz="3200" b="1" dirty="0">
                <a:solidFill>
                  <a:schemeClr val="bg1"/>
                </a:solidFill>
                <a:latin typeface="Arial" panose="020B0604020202020204" pitchFamily="34" charset="0"/>
                <a:cs typeface="Arial" panose="020B0604020202020204" pitchFamily="34" charset="0"/>
              </a:rPr>
              <a:t>Predictability of coupled model</a:t>
            </a:r>
            <a:br>
              <a:rPr lang="en-US" sz="32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16 members of atmosphere-ocean ensemble forecast</a:t>
            </a:r>
          </a:p>
        </p:txBody>
      </p:sp>
      <p:pic>
        <p:nvPicPr>
          <p:cNvPr id="3" name="Picture 2">
            <a:extLst>
              <a:ext uri="{FF2B5EF4-FFF2-40B4-BE49-F238E27FC236}">
                <a16:creationId xmlns:a16="http://schemas.microsoft.com/office/drawing/2014/main" id="{3697B7FB-84EF-45D4-848B-FDBA10A764B2}"/>
              </a:ext>
            </a:extLst>
          </p:cNvPr>
          <p:cNvPicPr>
            <a:picLocks noChangeAspect="1"/>
          </p:cNvPicPr>
          <p:nvPr/>
        </p:nvPicPr>
        <p:blipFill>
          <a:blip r:embed="rId2"/>
          <a:stretch>
            <a:fillRect/>
          </a:stretch>
        </p:blipFill>
        <p:spPr>
          <a:xfrm>
            <a:off x="1676400" y="1167188"/>
            <a:ext cx="6035563" cy="4523624"/>
          </a:xfrm>
          <a:prstGeom prst="rect">
            <a:avLst/>
          </a:prstGeom>
        </p:spPr>
      </p:pic>
    </p:spTree>
    <p:extLst>
      <p:ext uri="{BB962C8B-B14F-4D97-AF65-F5344CB8AC3E}">
        <p14:creationId xmlns:p14="http://schemas.microsoft.com/office/powerpoint/2010/main" val="300879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50"/>
            <a:ext cx="8229600" cy="4525963"/>
          </a:xfrm>
        </p:spPr>
        <p:txBody>
          <a:bodyPr/>
          <a:lstStyle/>
          <a:p>
            <a:r>
              <a:rPr lang="en-US" sz="2400" dirty="0">
                <a:latin typeface="Arial" panose="020B0604020202020204" pitchFamily="34" charset="0"/>
                <a:cs typeface="Arial" panose="020B0604020202020204" pitchFamily="34" charset="0"/>
              </a:rPr>
              <a:t>Simple coupled model (based on Model 1 of Lorenz, 2005) uses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order </a:t>
            </a:r>
            <a:r>
              <a:rPr lang="en-US" sz="2400" dirty="0" err="1">
                <a:latin typeface="Arial" panose="020B0604020202020204" pitchFamily="34" charset="0"/>
                <a:cs typeface="Arial" panose="020B0604020202020204" pitchFamily="34" charset="0"/>
              </a:rPr>
              <a:t>Runge-Kutta</a:t>
            </a:r>
            <a:r>
              <a:rPr lang="en-US" sz="2400" dirty="0">
                <a:latin typeface="Arial" panose="020B0604020202020204" pitchFamily="34" charset="0"/>
                <a:cs typeface="Arial" panose="020B0604020202020204" pitchFamily="34" charset="0"/>
              </a:rPr>
              <a:t> time stepping. Vertical coupling via relaxation to </a:t>
            </a:r>
            <a:r>
              <a:rPr lang="en-US" sz="2400" dirty="0" err="1">
                <a:latin typeface="Arial" panose="020B0604020202020204" pitchFamily="34" charset="0"/>
                <a:cs typeface="Arial" panose="020B0604020202020204" pitchFamily="34" charset="0"/>
              </a:rPr>
              <a:t>neighbouring</a:t>
            </a:r>
            <a:r>
              <a:rPr lang="en-US" sz="2400" dirty="0">
                <a:latin typeface="Arial" panose="020B0604020202020204" pitchFamily="34" charset="0"/>
                <a:cs typeface="Arial" panose="020B0604020202020204" pitchFamily="34" charset="0"/>
              </a:rPr>
              <a:t> levels. </a:t>
            </a:r>
          </a:p>
          <a:p>
            <a:r>
              <a:rPr lang="en-US" sz="2400" dirty="0">
                <a:latin typeface="Arial" panose="020B0604020202020204" pitchFamily="34" charset="0"/>
                <a:cs typeface="Arial" panose="020B0604020202020204" pitchFamily="34" charset="0"/>
              </a:rPr>
              <a:t>Thus, patch size required 2-3 levels of 9 grid points. </a:t>
            </a:r>
          </a:p>
          <a:p>
            <a:r>
              <a:rPr lang="en-US" sz="2400" dirty="0">
                <a:latin typeface="Arial" panose="020B0604020202020204" pitchFamily="34" charset="0"/>
                <a:cs typeface="Arial" panose="020B0604020202020204" pitchFamily="34" charset="0"/>
              </a:rPr>
              <a:t>Hence, needed </a:t>
            </a:r>
            <a:r>
              <a:rPr lang="en-US" sz="2400" i="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&gt;27 ensemble members to precisely describe the linear dynamics – regardless of total number of variables in the model (240). </a:t>
            </a:r>
          </a:p>
          <a:p>
            <a:pPr marL="0" indent="0">
              <a:buNone/>
            </a:pPr>
            <a:r>
              <a:rPr lang="en-US" sz="2000" dirty="0">
                <a:latin typeface="Arial" panose="020B0604020202020204" pitchFamily="34" charset="0"/>
                <a:cs typeface="Arial" panose="020B0604020202020204" pitchFamily="34" charset="0"/>
              </a:rPr>
              <a:t>  </a:t>
            </a:r>
            <a:endParaRPr lang="en-US" sz="1600" dirty="0">
              <a:solidFill>
                <a:schemeClr val="accent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06312C9-4682-469F-B1E3-AC534E83E3BB}" type="slidenum">
              <a:rPr lang="en-US" smtClean="0"/>
              <a:pPr/>
              <a:t>7</a:t>
            </a:fld>
            <a:endParaRPr lang="en-US"/>
          </a:p>
        </p:txBody>
      </p:sp>
      <p:sp>
        <p:nvSpPr>
          <p:cNvPr id="6" name="Text Box 4"/>
          <p:cNvSpPr txBox="1">
            <a:spLocks noChangeArrowheads="1"/>
          </p:cNvSpPr>
          <p:nvPr/>
        </p:nvSpPr>
        <p:spPr bwMode="auto">
          <a:xfrm>
            <a:off x="457200" y="-76200"/>
            <a:ext cx="86868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pPr>
            <a:r>
              <a:rPr lang="en-US" sz="3200" b="1" dirty="0">
                <a:solidFill>
                  <a:schemeClr val="bg1"/>
                </a:solidFill>
                <a:latin typeface="Arial" panose="020B0604020202020204" pitchFamily="34" charset="0"/>
                <a:cs typeface="Arial" panose="020B0604020202020204" pitchFamily="34" charset="0"/>
              </a:rPr>
              <a:t>Construction of Local Ensemble TLM (LETLM) for simple coupled model</a:t>
            </a: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34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D6499-EBDE-488A-A7CD-081D2E7BC3EF}"/>
              </a:ext>
            </a:extLst>
          </p:cNvPr>
          <p:cNvPicPr>
            <a:picLocks noChangeAspect="1"/>
          </p:cNvPicPr>
          <p:nvPr/>
        </p:nvPicPr>
        <p:blipFill>
          <a:blip r:embed="rId2"/>
          <a:stretch>
            <a:fillRect/>
          </a:stretch>
        </p:blipFill>
        <p:spPr>
          <a:xfrm>
            <a:off x="1554218" y="1066800"/>
            <a:ext cx="6035563" cy="4523624"/>
          </a:xfrm>
          <a:prstGeom prst="rect">
            <a:avLst/>
          </a:prstGeom>
        </p:spPr>
      </p:pic>
      <p:sp>
        <p:nvSpPr>
          <p:cNvPr id="3" name="Slide Number Placeholder 2"/>
          <p:cNvSpPr>
            <a:spLocks noGrp="1"/>
          </p:cNvSpPr>
          <p:nvPr>
            <p:ph type="sldNum" sz="quarter" idx="12"/>
          </p:nvPr>
        </p:nvSpPr>
        <p:spPr/>
        <p:txBody>
          <a:bodyPr/>
          <a:lstStyle/>
          <a:p>
            <a:fld id="{C06312C9-4682-469F-B1E3-AC534E83E3BB}" type="slidenum">
              <a:rPr lang="en-US" smtClean="0"/>
              <a:pPr/>
              <a:t>8</a:t>
            </a:fld>
            <a:endParaRPr lang="en-US"/>
          </a:p>
        </p:txBody>
      </p:sp>
      <p:sp>
        <p:nvSpPr>
          <p:cNvPr id="6" name="Text Box 4"/>
          <p:cNvSpPr txBox="1">
            <a:spLocks noChangeArrowheads="1"/>
          </p:cNvSpPr>
          <p:nvPr/>
        </p:nvSpPr>
        <p:spPr bwMode="auto">
          <a:xfrm>
            <a:off x="457200" y="-76200"/>
            <a:ext cx="86868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pPr>
            <a:r>
              <a:rPr lang="en-US" sz="3200" b="1" dirty="0">
                <a:solidFill>
                  <a:schemeClr val="bg1"/>
                </a:solidFill>
                <a:latin typeface="Arial" panose="020B0604020202020204" pitchFamily="34" charset="0"/>
                <a:cs typeface="Arial" panose="020B0604020202020204" pitchFamily="34" charset="0"/>
              </a:rPr>
              <a:t>Tests of coupled LETLM with </a:t>
            </a:r>
            <a:r>
              <a:rPr lang="en-US" sz="3200" b="1" i="1" dirty="0">
                <a:solidFill>
                  <a:schemeClr val="bg1"/>
                </a:solidFill>
                <a:latin typeface="Arial" panose="020B0604020202020204" pitchFamily="34" charset="0"/>
                <a:cs typeface="Arial" panose="020B0604020202020204" pitchFamily="34" charset="0"/>
              </a:rPr>
              <a:t>K</a:t>
            </a:r>
            <a:r>
              <a:rPr lang="en-US" sz="3200" b="1" dirty="0">
                <a:solidFill>
                  <a:schemeClr val="bg1"/>
                </a:solidFill>
                <a:latin typeface="Arial" panose="020B0604020202020204" pitchFamily="34" charset="0"/>
                <a:cs typeface="Arial" panose="020B0604020202020204" pitchFamily="34" charset="0"/>
              </a:rPr>
              <a:t>=28 ensemble members</a:t>
            </a:r>
            <a:endParaRPr lang="en-US" sz="18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52400" y="5562650"/>
            <a:ext cx="8839200" cy="1138773"/>
          </a:xfrm>
          <a:prstGeom prst="rect">
            <a:avLst/>
          </a:prstGeom>
          <a:noFill/>
        </p:spPr>
        <p:txBody>
          <a:bodyPr wrap="square" rtlCol="0">
            <a:spAutoFit/>
          </a:bodyPr>
          <a:lstStyle/>
          <a:p>
            <a:r>
              <a:rPr lang="en-US" sz="1700" b="1" dirty="0">
                <a:solidFill>
                  <a:srgbClr val="000000"/>
                </a:solidFill>
                <a:latin typeface="Arial" panose="020B0604020202020204" pitchFamily="34" charset="0"/>
                <a:cs typeface="Arial" panose="020B0604020202020204" pitchFamily="34" charset="0"/>
              </a:rPr>
              <a:t>Black: Difference between 2 non-linear trajectories </a:t>
            </a:r>
            <a:r>
              <a:rPr lang="en-US" sz="1700" dirty="0">
                <a:solidFill>
                  <a:srgbClr val="000000"/>
                </a:solidFill>
                <a:latin typeface="Arial" panose="020B0604020202020204" pitchFamily="34" charset="0"/>
                <a:cs typeface="Arial" panose="020B0604020202020204" pitchFamily="34" charset="0"/>
              </a:rPr>
              <a:t>(perfect TL predicts this</a:t>
            </a:r>
          </a:p>
          <a:p>
            <a:r>
              <a:rPr lang="en-US" sz="1700" b="1" dirty="0">
                <a:solidFill>
                  <a:srgbClr val="00B0F0"/>
                </a:solidFill>
                <a:latin typeface="Arial" panose="020B0604020202020204" pitchFamily="34" charset="0"/>
                <a:cs typeface="Arial" panose="020B0604020202020204" pitchFamily="34" charset="0"/>
              </a:rPr>
              <a:t>Cyan line is global ETLM with </a:t>
            </a:r>
            <a:r>
              <a:rPr lang="en-US" sz="1700" b="1" i="1" dirty="0">
                <a:solidFill>
                  <a:srgbClr val="00B0F0"/>
                </a:solidFill>
                <a:latin typeface="Arial" panose="020B0604020202020204" pitchFamily="34" charset="0"/>
                <a:cs typeface="Arial" panose="020B0604020202020204" pitchFamily="34" charset="0"/>
              </a:rPr>
              <a:t>K</a:t>
            </a:r>
            <a:r>
              <a:rPr lang="en-US" sz="1700" b="1" dirty="0">
                <a:solidFill>
                  <a:srgbClr val="00B0F0"/>
                </a:solidFill>
                <a:latin typeface="Arial" panose="020B0604020202020204" pitchFamily="34" charset="0"/>
                <a:cs typeface="Arial" panose="020B0604020202020204" pitchFamily="34" charset="0"/>
              </a:rPr>
              <a:t>=480 members: </a:t>
            </a:r>
            <a:r>
              <a:rPr lang="en-US" sz="1700" dirty="0">
                <a:solidFill>
                  <a:srgbClr val="000000"/>
                </a:solidFill>
                <a:latin typeface="Arial" panose="020B0604020202020204" pitchFamily="34" charset="0"/>
                <a:cs typeface="Arial" panose="020B0604020202020204" pitchFamily="34" charset="0"/>
              </a:rPr>
              <a:t>(Tracks black line perfectly)</a:t>
            </a:r>
          </a:p>
          <a:p>
            <a:r>
              <a:rPr lang="en-US" sz="1700" b="1" dirty="0">
                <a:solidFill>
                  <a:srgbClr val="FF0000"/>
                </a:solidFill>
                <a:latin typeface="Arial" panose="020B0604020202020204" pitchFamily="34" charset="0"/>
                <a:cs typeface="Arial" panose="020B0604020202020204" pitchFamily="34" charset="0"/>
              </a:rPr>
              <a:t>Red line is LETLM</a:t>
            </a:r>
            <a:r>
              <a:rPr lang="en-US" sz="1700" dirty="0">
                <a:solidFill>
                  <a:srgbClr val="000000"/>
                </a:solidFill>
                <a:latin typeface="Arial" panose="020B0604020202020204" pitchFamily="34" charset="0"/>
                <a:cs typeface="Arial" panose="020B0604020202020204" pitchFamily="34" charset="0"/>
              </a:rPr>
              <a:t>: (Often hidden by black line)</a:t>
            </a:r>
          </a:p>
          <a:p>
            <a:r>
              <a:rPr lang="en-US" sz="1700" b="1" dirty="0">
                <a:solidFill>
                  <a:srgbClr val="2D2DB9"/>
                </a:solidFill>
                <a:latin typeface="Arial" panose="020B0604020202020204" pitchFamily="34" charset="0"/>
                <a:cs typeface="Arial" panose="020B0604020202020204" pitchFamily="34" charset="0"/>
              </a:rPr>
              <a:t>Blue line is global ETLM with 28 members: </a:t>
            </a:r>
            <a:r>
              <a:rPr lang="en-US" sz="1700" dirty="0">
                <a:solidFill>
                  <a:srgbClr val="000000"/>
                </a:solidFill>
                <a:latin typeface="Arial" panose="020B0604020202020204" pitchFamily="34" charset="0"/>
                <a:cs typeface="Arial" panose="020B0604020202020204" pitchFamily="34" charset="0"/>
              </a:rPr>
              <a:t>(Terrible performance)</a:t>
            </a:r>
            <a:r>
              <a:rPr lang="en-US" sz="17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8" name="TextBox 7"/>
          <p:cNvSpPr txBox="1"/>
          <p:nvPr/>
        </p:nvSpPr>
        <p:spPr>
          <a:xfrm>
            <a:off x="0" y="3581407"/>
            <a:ext cx="9144000" cy="1200329"/>
          </a:xfrm>
          <a:prstGeom prst="rect">
            <a:avLst/>
          </a:prstGeom>
          <a:solidFill>
            <a:srgbClr val="0070C0"/>
          </a:solidFill>
          <a:ln>
            <a:solidFill>
              <a:schemeClr val="tx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Mean square difference of LETLM and non-linear pert divided by mean square of non-linear pert over 5 day period is 0.0007. For ETLM, this ratio is 0.7.</a:t>
            </a:r>
          </a:p>
        </p:txBody>
      </p:sp>
    </p:spTree>
    <p:extLst>
      <p:ext uri="{BB962C8B-B14F-4D97-AF65-F5344CB8AC3E}">
        <p14:creationId xmlns:p14="http://schemas.microsoft.com/office/powerpoint/2010/main" val="41402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312C9-4682-469F-B1E3-AC534E83E3BB}" type="slidenum">
              <a:rPr lang="en-US" smtClean="0"/>
              <a:pPr/>
              <a:t>9</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905000" y="1428750"/>
            <a:ext cx="5334000" cy="4000500"/>
          </a:xfrm>
          <a:prstGeom prst="rect">
            <a:avLst/>
          </a:prstGeom>
        </p:spPr>
      </p:pic>
      <p:sp>
        <p:nvSpPr>
          <p:cNvPr id="6" name="TextBox 5"/>
          <p:cNvSpPr txBox="1"/>
          <p:nvPr/>
        </p:nvSpPr>
        <p:spPr>
          <a:xfrm>
            <a:off x="0" y="5628407"/>
            <a:ext cx="9144000" cy="1323439"/>
          </a:xfrm>
          <a:prstGeom prst="rect">
            <a:avLst/>
          </a:prstGeom>
          <a:noFill/>
        </p:spPr>
        <p:txBody>
          <a:bodyPr wrap="square" rtlCol="0">
            <a:spAutoFit/>
          </a:bodyPr>
          <a:lstStyle/>
          <a:p>
            <a:r>
              <a:rPr lang="en-US" sz="1600" dirty="0">
                <a:solidFill>
                  <a:srgbClr val="000000"/>
                </a:solidFill>
              </a:rPr>
              <a:t>Convergence of mean square error (the ordinate axis) of the 4DVAR four-dimensional guess trajectory from 0 </a:t>
            </a:r>
            <a:r>
              <a:rPr lang="en-US" sz="1600" dirty="0" err="1">
                <a:solidFill>
                  <a:srgbClr val="000000"/>
                </a:solidFill>
              </a:rPr>
              <a:t>hr</a:t>
            </a:r>
            <a:r>
              <a:rPr lang="en-US" sz="1600" dirty="0">
                <a:solidFill>
                  <a:srgbClr val="000000"/>
                </a:solidFill>
              </a:rPr>
              <a:t> to 120 </a:t>
            </a:r>
            <a:r>
              <a:rPr lang="en-US" sz="1600" dirty="0" err="1">
                <a:solidFill>
                  <a:srgbClr val="000000"/>
                </a:solidFill>
              </a:rPr>
              <a:t>hrs</a:t>
            </a:r>
            <a:r>
              <a:rPr lang="en-US" sz="1600" dirty="0">
                <a:solidFill>
                  <a:srgbClr val="000000"/>
                </a:solidFill>
              </a:rPr>
              <a:t> in 6 </a:t>
            </a:r>
            <a:r>
              <a:rPr lang="en-US" sz="1600" dirty="0" err="1">
                <a:solidFill>
                  <a:srgbClr val="000000"/>
                </a:solidFill>
              </a:rPr>
              <a:t>hr</a:t>
            </a:r>
            <a:r>
              <a:rPr lang="en-US" sz="1600" dirty="0">
                <a:solidFill>
                  <a:srgbClr val="000000"/>
                </a:solidFill>
              </a:rPr>
              <a:t> intervals as a function of outer-loop iteration number (the abscissa axis) for LETLM enabled strong-constraint 4DVAR over 10 outer loops.</a:t>
            </a:r>
          </a:p>
          <a:p>
            <a:r>
              <a:rPr lang="en-US" sz="1600" dirty="0">
                <a:solidFill>
                  <a:srgbClr val="000000"/>
                </a:solidFill>
              </a:rPr>
              <a:t>(See Bishop et al. 2017, QJRMS, for details)</a:t>
            </a:r>
          </a:p>
          <a:p>
            <a:endParaRPr lang="en-US" sz="1600" dirty="0">
              <a:solidFill>
                <a:srgbClr val="000000"/>
              </a:solidFill>
            </a:endParaRPr>
          </a:p>
        </p:txBody>
      </p:sp>
      <p:sp>
        <p:nvSpPr>
          <p:cNvPr id="7" name="TextBox 6"/>
          <p:cNvSpPr txBox="1"/>
          <p:nvPr/>
        </p:nvSpPr>
        <p:spPr>
          <a:xfrm>
            <a:off x="1959357" y="1015475"/>
            <a:ext cx="1241045" cy="584775"/>
          </a:xfrm>
          <a:prstGeom prst="rect">
            <a:avLst/>
          </a:prstGeom>
          <a:noFill/>
        </p:spPr>
        <p:txBody>
          <a:bodyPr wrap="none" rtlCol="0">
            <a:spAutoFit/>
          </a:bodyPr>
          <a:lstStyle/>
          <a:p>
            <a:r>
              <a:rPr lang="en-US" sz="1600" dirty="0">
                <a:solidFill>
                  <a:srgbClr val="000000"/>
                </a:solidFill>
              </a:rPr>
              <a:t>Mean square</a:t>
            </a:r>
          </a:p>
          <a:p>
            <a:pPr algn="ctr"/>
            <a:r>
              <a:rPr lang="en-US" sz="1600" dirty="0">
                <a:solidFill>
                  <a:srgbClr val="000000"/>
                </a:solidFill>
              </a:rPr>
              <a:t>error</a:t>
            </a:r>
          </a:p>
        </p:txBody>
      </p:sp>
      <p:sp>
        <p:nvSpPr>
          <p:cNvPr id="8" name="TextBox 7"/>
          <p:cNvSpPr txBox="1"/>
          <p:nvPr/>
        </p:nvSpPr>
        <p:spPr>
          <a:xfrm>
            <a:off x="5715000" y="5224046"/>
            <a:ext cx="1808508" cy="338554"/>
          </a:xfrm>
          <a:prstGeom prst="rect">
            <a:avLst/>
          </a:prstGeom>
          <a:noFill/>
        </p:spPr>
        <p:txBody>
          <a:bodyPr wrap="none" rtlCol="0">
            <a:spAutoFit/>
          </a:bodyPr>
          <a:lstStyle/>
          <a:p>
            <a:r>
              <a:rPr lang="en-US" sz="1600" dirty="0">
                <a:solidFill>
                  <a:srgbClr val="000000"/>
                </a:solidFill>
              </a:rPr>
              <a:t>Outer loop iteration</a:t>
            </a:r>
          </a:p>
        </p:txBody>
      </p:sp>
      <p:sp>
        <p:nvSpPr>
          <p:cNvPr id="9" name="Text Box 4"/>
          <p:cNvSpPr txBox="1">
            <a:spLocks noChangeArrowheads="1"/>
          </p:cNvSpPr>
          <p:nvPr/>
        </p:nvSpPr>
        <p:spPr bwMode="auto">
          <a:xfrm>
            <a:off x="609600" y="-76200"/>
            <a:ext cx="86868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15000"/>
              </a:spcBef>
            </a:pPr>
            <a:r>
              <a:rPr lang="en-US" sz="3200" b="1" dirty="0">
                <a:solidFill>
                  <a:schemeClr val="bg1"/>
                </a:solidFill>
                <a:latin typeface="Arial" panose="020B0604020202020204" pitchFamily="34" charset="0"/>
                <a:cs typeface="Arial" panose="020B0604020202020204" pitchFamily="34" charset="0"/>
              </a:rPr>
              <a:t>LETLMs enable 4DVAR: Convergence of outer loop over 5 day window</a:t>
            </a: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12761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79436</TotalTime>
  <Words>1250</Words>
  <Application>Microsoft Office PowerPoint</Application>
  <PresentationFormat>On-screen Show (4:3)</PresentationFormat>
  <Paragraphs>155</Paragraphs>
  <Slides>21</Slides>
  <Notes>12</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2</vt:i4>
      </vt:variant>
      <vt:variant>
        <vt:lpstr>Slide Titles</vt:lpstr>
      </vt:variant>
      <vt:variant>
        <vt:i4>21</vt:i4>
      </vt:variant>
    </vt:vector>
  </HeadingPairs>
  <TitlesOfParts>
    <vt:vector size="36" baseType="lpstr">
      <vt:lpstr>ＭＳ Ｐゴシック</vt:lpstr>
      <vt:lpstr>Arial</vt:lpstr>
      <vt:lpstr>Calibri</vt:lpstr>
      <vt:lpstr>Cambria Math</vt:lpstr>
      <vt:lpstr>Times New Roman</vt:lpstr>
      <vt:lpstr>Default Design</vt:lpstr>
      <vt:lpstr>Office Theme</vt:lpstr>
      <vt:lpstr>1_Office Theme</vt:lpstr>
      <vt:lpstr>2_Office Theme</vt:lpstr>
      <vt:lpstr>3_Office Theme</vt:lpstr>
      <vt:lpstr>1_Default Design</vt:lpstr>
      <vt:lpstr>4_Office Theme</vt:lpstr>
      <vt:lpstr>2_Default Design</vt:lpstr>
      <vt:lpstr>Equation</vt:lpstr>
      <vt:lpstr>MathType 7.0 Equation</vt:lpstr>
      <vt:lpstr>Accelerating Local Ensemble Tangent Linear Models with order reduction   Craig H. Bishop  The University of Melbourne, Parkville, Australia Joanna (Asia) S. Pelc Selina, Medellin, Columbia  With Acknowledgements to Sergey Frolov, Doug Allen, Rolf Langland, Karl Hoppel and David Kuhl, Naval Research Laboratory, USA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Naval Research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Shouping Wang</dc:creator>
  <cp:lastModifiedBy>Craig Bishop</cp:lastModifiedBy>
  <cp:revision>1153</cp:revision>
  <cp:lastPrinted>2012-05-21T16:45:49Z</cp:lastPrinted>
  <dcterms:created xsi:type="dcterms:W3CDTF">2003-02-20T02:20:20Z</dcterms:created>
  <dcterms:modified xsi:type="dcterms:W3CDTF">2018-06-29T04:37:42Z</dcterms:modified>
</cp:coreProperties>
</file>