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94" r:id="rId1"/>
  </p:sldMasterIdLst>
  <p:notesMasterIdLst>
    <p:notesMasterId r:id="rId34"/>
  </p:notesMasterIdLst>
  <p:handoutMasterIdLst>
    <p:handoutMasterId r:id="rId35"/>
  </p:handoutMasterIdLst>
  <p:sldIdLst>
    <p:sldId id="256" r:id="rId2"/>
    <p:sldId id="683" r:id="rId3"/>
    <p:sldId id="686" r:id="rId4"/>
    <p:sldId id="687" r:id="rId5"/>
    <p:sldId id="688" r:id="rId6"/>
    <p:sldId id="695" r:id="rId7"/>
    <p:sldId id="760" r:id="rId8"/>
    <p:sldId id="761" r:id="rId9"/>
    <p:sldId id="625" r:id="rId10"/>
    <p:sldId id="715" r:id="rId11"/>
    <p:sldId id="749" r:id="rId12"/>
    <p:sldId id="748" r:id="rId13"/>
    <p:sldId id="750" r:id="rId14"/>
    <p:sldId id="762" r:id="rId15"/>
    <p:sldId id="764" r:id="rId16"/>
    <p:sldId id="765" r:id="rId17"/>
    <p:sldId id="766" r:id="rId18"/>
    <p:sldId id="767" r:id="rId19"/>
    <p:sldId id="768" r:id="rId20"/>
    <p:sldId id="733" r:id="rId21"/>
    <p:sldId id="769" r:id="rId22"/>
    <p:sldId id="770" r:id="rId23"/>
    <p:sldId id="771" r:id="rId24"/>
    <p:sldId id="772" r:id="rId25"/>
    <p:sldId id="729" r:id="rId26"/>
    <p:sldId id="546" r:id="rId27"/>
    <p:sldId id="718" r:id="rId28"/>
    <p:sldId id="773" r:id="rId29"/>
    <p:sldId id="757" r:id="rId30"/>
    <p:sldId id="774" r:id="rId31"/>
    <p:sldId id="775" r:id="rId32"/>
    <p:sldId id="77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EAFE0E"/>
    <a:srgbClr val="F8ED0C"/>
    <a:srgbClr val="138CFF"/>
    <a:srgbClr val="FF9A09"/>
    <a:srgbClr val="32FF23"/>
    <a:srgbClr val="C0FFD1"/>
    <a:srgbClr val="05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432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E9AC5-A250-3B44-882E-3EFC453092CF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760D-CF0C-184C-B53B-AACF49534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141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860AB-6A8B-C84A-A8D0-0F5A367ACA8E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AB25D-DB69-1243-80DD-72A41AB2C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7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26% --</a:t>
            </a:r>
            <a:r>
              <a:rPr lang="en-US" baseline="0" dirty="0" smtClean="0"/>
              <a:t> first EOF (500 hPa heights)</a:t>
            </a:r>
            <a:endParaRPr lang="en-US" dirty="0" smtClean="0"/>
          </a:p>
          <a:p>
            <a:r>
              <a:rPr lang="en-US" dirty="0" smtClean="0"/>
              <a:t>21%</a:t>
            </a:r>
            <a:r>
              <a:rPr lang="en-US" baseline="0" dirty="0" smtClean="0"/>
              <a:t> -- second EOF (500 hPa heights)</a:t>
            </a:r>
          </a:p>
          <a:p>
            <a:r>
              <a:rPr lang="en-US" baseline="0" dirty="0" smtClean="0"/>
              <a:t>Mention: “you could use a metric box just over the area, but it will conflate position and amplitude variability. So this motivates using EOFs instead.”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smtClean="0"/>
              <a:t>Mention:</a:t>
            </a:r>
            <a:r>
              <a:rPr lang="en-US" sz="1200" b="1" baseline="0" dirty="0" smtClean="0"/>
              <a:t> We want to use the PC2 (EOF2) pattern as a proxy for the amplitude of the ridge.</a:t>
            </a: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smtClean="0"/>
              <a:t>Mention:</a:t>
            </a:r>
            <a:r>
              <a:rPr lang="en-US" sz="1200" b="1" baseline="0" dirty="0" smtClean="0"/>
              <a:t> We want to use the PC2 (EOF2) pattern as a proxy for the amplitude of the ridge.</a:t>
            </a: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8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“2 days prior to forecast metric (144 h)”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“2 days prior to forecast metric (144 h)”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“2 days prior to forecast metric (144 h)”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</a:t>
            </a:r>
            <a:r>
              <a:rPr lang="en-US" baseline="0" dirty="0" smtClean="0"/>
              <a:t> “One study that documents the effects of LHR on waveguide perturbation is </a:t>
            </a:r>
            <a:r>
              <a:rPr lang="en-US" baseline="0" dirty="0" err="1" smtClean="0"/>
              <a:t>Massacand</a:t>
            </a:r>
            <a:r>
              <a:rPr lang="en-US" baseline="0" dirty="0" smtClean="0"/>
              <a:t> et al 1993”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1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“2 days prior to forecast metric (144 h)”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“2 days prior to forecast metric (144 h)”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Say:</a:t>
            </a:r>
            <a:r>
              <a:rPr lang="en-US" sz="1200" b="1" baseline="0" dirty="0" smtClean="0">
                <a:solidFill>
                  <a:schemeClr val="bg1"/>
                </a:solidFill>
              </a:rPr>
              <a:t> westward shift in cyclone associated with </a:t>
            </a:r>
            <a:r>
              <a:rPr lang="en-US" sz="1200" b="1" dirty="0" smtClean="0">
                <a:solidFill>
                  <a:schemeClr val="bg1"/>
                </a:solidFill>
              </a:rPr>
              <a:t>not only a westward shift in the WCB, but also stronger</a:t>
            </a:r>
            <a:r>
              <a:rPr lang="en-US" sz="1200" b="1" baseline="0" dirty="0" smtClean="0">
                <a:solidFill>
                  <a:schemeClr val="bg1"/>
                </a:solidFill>
              </a:rPr>
              <a:t> WCB</a:t>
            </a:r>
            <a:endParaRPr lang="en-US" b="1" dirty="0" smtClean="0"/>
          </a:p>
          <a:p>
            <a:pPr marL="171450" indent="-171450">
              <a:buFont typeface="Arial"/>
              <a:buChar char="•"/>
            </a:pPr>
            <a:r>
              <a:rPr lang="en-US" b="1" dirty="0" smtClean="0"/>
              <a:t>Take Home message: Amplitude errors are not just </a:t>
            </a:r>
            <a:r>
              <a:rPr lang="en-US" b="1" dirty="0" err="1" smtClean="0"/>
              <a:t>advective</a:t>
            </a:r>
            <a:r>
              <a:rPr lang="en-US" b="1" dirty="0" smtClean="0"/>
              <a:t>; they are due to WCB</a:t>
            </a:r>
            <a:r>
              <a:rPr lang="en-US" b="1" baseline="0" dirty="0" smtClean="0"/>
              <a:t> processes!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We</a:t>
            </a:r>
            <a:r>
              <a:rPr lang="mr-IN" b="1" baseline="0" dirty="0" smtClean="0"/>
              <a:t>’</a:t>
            </a:r>
            <a:r>
              <a:rPr lang="en-US" b="1" baseline="0" dirty="0" err="1" smtClean="0"/>
              <a:t>ve</a:t>
            </a:r>
            <a:r>
              <a:rPr lang="en-US" b="1" baseline="0" dirty="0" smtClean="0"/>
              <a:t> seen sensitivity to pressure trough in ECMWF case study (include in extra slides?)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59DE-AF80-A342-815C-7CDF505102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99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490 mm = 19.2 inches.</a:t>
            </a:r>
          </a:p>
          <a:p>
            <a:r>
              <a:rPr lang="en-US" dirty="0" smtClean="0"/>
              <a:t>Over</a:t>
            </a:r>
            <a:r>
              <a:rPr lang="en-US" baseline="0" dirty="0" smtClean="0"/>
              <a:t> $5 billion dollars in damages</a:t>
            </a:r>
          </a:p>
          <a:p>
            <a:r>
              <a:rPr lang="en-US" baseline="0" dirty="0" smtClean="0"/>
              <a:t>18 people dead. Thousands homeless.</a:t>
            </a:r>
          </a:p>
          <a:p>
            <a:r>
              <a:rPr lang="en-US" baseline="0" dirty="0" smtClean="0"/>
              <a:t>Winds up to 75 mph; some areas saw 17 inches of rain in 1.5 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490 mm = 19.2 inches.</a:t>
            </a:r>
          </a:p>
          <a:p>
            <a:r>
              <a:rPr lang="en-US" dirty="0" smtClean="0"/>
              <a:t>Over</a:t>
            </a:r>
            <a:r>
              <a:rPr lang="en-US" baseline="0" dirty="0" smtClean="0"/>
              <a:t> $5 billion dollars in damages</a:t>
            </a:r>
          </a:p>
          <a:p>
            <a:r>
              <a:rPr lang="en-US" baseline="0" dirty="0" smtClean="0"/>
              <a:t>18 people dead. Thousands homeless.</a:t>
            </a:r>
          </a:p>
          <a:p>
            <a:r>
              <a:rPr lang="en-US" baseline="0" dirty="0" smtClean="0"/>
              <a:t>Winds up to 75 mph; some areas saw 17 inches of rain in 1.5 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smtClean="0"/>
              <a:t>Convergence of IVT</a:t>
            </a:r>
            <a:r>
              <a:rPr lang="en-US" sz="1200" b="1" baseline="0" dirty="0" smtClean="0"/>
              <a:t> is proportional to latent heat release. This is related to the meridional transport of moisture associated with the WCB.</a:t>
            </a:r>
          </a:p>
          <a:p>
            <a:pPr algn="just"/>
            <a:endParaRPr lang="en-US" sz="1200" b="1" baseline="0" dirty="0" smtClean="0"/>
          </a:p>
          <a:p>
            <a:pPr algn="just"/>
            <a:r>
              <a:rPr lang="en-US" sz="1200" b="1" baseline="0" dirty="0" smtClean="0"/>
              <a:t>*Note: zoom in more on the IVT composite difference plots*</a:t>
            </a: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8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</a:t>
            </a:r>
            <a:r>
              <a:rPr lang="en-US" dirty="0" err="1" smtClean="0"/>
              <a:t>Massacand</a:t>
            </a:r>
            <a:r>
              <a:rPr lang="en-US" dirty="0" smtClean="0"/>
              <a:t> study is a brute force way to test this hypothesis.</a:t>
            </a:r>
            <a:r>
              <a:rPr lang="en-US" baseline="0" dirty="0" smtClean="0"/>
              <a:t> Turning off latent heat release doesn’t say much about the physical processes at 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4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</a:t>
            </a:r>
            <a:r>
              <a:rPr lang="en-US" baseline="0" dirty="0" smtClean="0"/>
              <a:t> forecasts are </a:t>
            </a:r>
            <a:r>
              <a:rPr lang="en-US" sz="1200" b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interpolated to 1.0° x 1.0°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4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Set up the position and amplitude variability!</a:t>
            </a:r>
            <a:r>
              <a:rPr lang="en-US" sz="1200" b="1" baseline="0" dirty="0" smtClean="0"/>
              <a:t> Make it clear, and explain one way to distinguish them is through EOFs (then click next slide)</a:t>
            </a:r>
            <a:endParaRPr lang="en-US" sz="12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Fig. 4</a:t>
            </a:r>
            <a:r>
              <a:rPr lang="en-US" sz="1200" dirty="0" smtClean="0"/>
              <a:t>: Contours of 550 dam geopotential height contour on the 500 hPa isobaric surface valid at 1200 UTC on 14 November 2013 in the ECMWF ensemble prediction system showing (a) ensemble-mean for forecasts with different lead times and (b) analysis (black), ensemble-mean (red) and ensemble members (blue) for the Day 6 forecast. The black box outlines the metric box for computing ridge strength.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Mention that unlike the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adjoint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model, there is “no implicit assumption of linearity” in sensitivity analysis. ESA uses non-linear forecast trajectories.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equation represents linear regression where the independent variable is an analysis grid point and the dependent variable is the forecast metric.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Equation taken from Torn and Hakim (2008), but says that this equation (1) is derived in Ancell and Hakim (2007)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1 x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ensemble estimates of the state variable and forecast metric, respectively, with the ensemble mean removed;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denotes the covariance between the two arguments;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variance.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26% --</a:t>
            </a:r>
            <a:r>
              <a:rPr lang="en-US" baseline="0" dirty="0" smtClean="0"/>
              <a:t> first EOF (500 hPa heights)</a:t>
            </a:r>
            <a:endParaRPr lang="en-US" dirty="0" smtClean="0"/>
          </a:p>
          <a:p>
            <a:r>
              <a:rPr lang="en-US" dirty="0" smtClean="0"/>
              <a:t>21%</a:t>
            </a:r>
            <a:r>
              <a:rPr lang="en-US" baseline="0" dirty="0" smtClean="0"/>
              <a:t> -- second EOF (500 hPa heights)</a:t>
            </a:r>
          </a:p>
          <a:p>
            <a:r>
              <a:rPr lang="en-US" baseline="0" dirty="0" smtClean="0"/>
              <a:t>Mention: “you could use a metric box just over the area, but it will conflate position and amplitude variability. So this motivates using EOFs instead.”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26% --</a:t>
            </a:r>
            <a:r>
              <a:rPr lang="en-US" baseline="0" dirty="0" smtClean="0"/>
              <a:t> first EOF (500 hPa heights)</a:t>
            </a:r>
            <a:endParaRPr lang="en-US" dirty="0" smtClean="0"/>
          </a:p>
          <a:p>
            <a:r>
              <a:rPr lang="en-US" dirty="0" smtClean="0"/>
              <a:t>21%</a:t>
            </a:r>
            <a:r>
              <a:rPr lang="en-US" baseline="0" dirty="0" smtClean="0"/>
              <a:t> -- second EOF (500 hPa heights)</a:t>
            </a:r>
          </a:p>
          <a:p>
            <a:r>
              <a:rPr lang="en-US" baseline="0" dirty="0" smtClean="0"/>
              <a:t>Mention: “you could use a metric box just over the area, but it will conflate position and amplitude variability. So this motivates using EOFs instead.”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26% --</a:t>
            </a:r>
            <a:r>
              <a:rPr lang="en-US" baseline="0" dirty="0" smtClean="0"/>
              <a:t> first EOF (500 hPa heights)</a:t>
            </a:r>
            <a:endParaRPr lang="en-US" dirty="0" smtClean="0"/>
          </a:p>
          <a:p>
            <a:r>
              <a:rPr lang="en-US" dirty="0" smtClean="0"/>
              <a:t>21%</a:t>
            </a:r>
            <a:r>
              <a:rPr lang="en-US" baseline="0" dirty="0" smtClean="0"/>
              <a:t> -- second EOF (500 hPa heights)</a:t>
            </a:r>
          </a:p>
          <a:p>
            <a:r>
              <a:rPr lang="en-US" baseline="0" dirty="0" smtClean="0"/>
              <a:t>Mention: “you could use a metric box just over the area, but it will conflate position and amplitude variability. So this motivates using EOFs instead.”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AB25D-DB69-1243-80DD-72A41AB2CA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471B-5FE3-CD4E-91FF-B7F737EC9B53}" type="datetime1">
              <a:rPr lang="en-US" smtClean="0"/>
              <a:t>6/27/18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0512-0D6B-AB4F-ABEC-7C3FD5CCE5F1}" type="datetime1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57F8-7503-2148-90EB-140EDC939DE7}" type="datetime1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1CE-B0A7-A947-8231-70BDD9B4674E}" type="datetime1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DFBB-6228-FE41-9B20-504A824A815D}" type="datetime1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7532-63DB-5B46-8FAD-EE68548BEBB4}" type="datetime1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2729-76A2-1943-B469-3C6B254D047B}" type="datetime1">
              <a:rPr lang="en-US" smtClean="0"/>
              <a:t>6/27/18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5D4C-8431-3F4C-BBB5-B28B17C949D4}" type="datetime1">
              <a:rPr lang="en-US" smtClean="0"/>
              <a:t>6/27/18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96F-869C-404E-A919-ECB1AA582C55}" type="datetime1">
              <a:rPr lang="en-US" smtClean="0"/>
              <a:t>6/27/18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0901-10D6-1648-B435-483A5F3DF47E}" type="datetime1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68AC-257E-C945-8514-E449549C0792}" type="datetime1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3084"/>
            <a:ext cx="8229600" cy="516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4E40C56-2248-D34C-916F-B3EA0526FCFA}" type="datetime1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3921" y="-169323"/>
            <a:ext cx="9416453" cy="2239693"/>
          </a:xfrm>
        </p:spPr>
        <p:txBody>
          <a:bodyPr/>
          <a:lstStyle/>
          <a:p>
            <a:r>
              <a:rPr lang="en-US" sz="4300" b="1" dirty="0" smtClean="0">
                <a:solidFill>
                  <a:srgbClr val="FFFF00"/>
                </a:solidFill>
              </a:rPr>
              <a:t>The Impact of Warm </a:t>
            </a:r>
            <a:r>
              <a:rPr lang="en-US" sz="4300" b="1" dirty="0" smtClean="0">
                <a:solidFill>
                  <a:srgbClr val="FFFF00"/>
                </a:solidFill>
              </a:rPr>
              <a:t>Conveyor Belt Forecast Errors on the Downstream </a:t>
            </a:r>
            <a:r>
              <a:rPr lang="en-US" sz="4300" b="1" dirty="0" smtClean="0">
                <a:solidFill>
                  <a:srgbClr val="FFFF00"/>
                </a:solidFill>
              </a:rPr>
              <a:t>Waveguide</a:t>
            </a:r>
            <a:endParaRPr lang="en-US" sz="43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89211"/>
            <a:ext cx="9143999" cy="4062934"/>
          </a:xfrm>
        </p:spPr>
        <p:txBody>
          <a:bodyPr>
            <a:normAutofit fontScale="92500" lnSpcReduction="20000"/>
          </a:bodyPr>
          <a:lstStyle/>
          <a:p>
            <a:r>
              <a:rPr lang="en-US" sz="3300" b="1" dirty="0" smtClean="0">
                <a:solidFill>
                  <a:srgbClr val="FFFFFF"/>
                </a:solidFill>
              </a:rPr>
              <a:t>Jeremy Berman</a:t>
            </a:r>
            <a:r>
              <a:rPr lang="en-US" sz="3300" b="1" baseline="30000" dirty="0" smtClean="0">
                <a:solidFill>
                  <a:srgbClr val="FFFFFF"/>
                </a:solidFill>
              </a:rPr>
              <a:t>1</a:t>
            </a:r>
            <a:r>
              <a:rPr lang="en-US" sz="3300" b="1" dirty="0" smtClean="0">
                <a:solidFill>
                  <a:srgbClr val="FFFFFF"/>
                </a:solidFill>
              </a:rPr>
              <a:t> and Ryan Torn</a:t>
            </a:r>
            <a:r>
              <a:rPr lang="en-US" sz="3300" b="1" baseline="30000" dirty="0" smtClean="0">
                <a:solidFill>
                  <a:srgbClr val="FFFFFF"/>
                </a:solidFill>
              </a:rPr>
              <a:t>1</a:t>
            </a:r>
            <a:endParaRPr lang="en-US" sz="3300" b="1" dirty="0" smtClean="0">
              <a:solidFill>
                <a:srgbClr val="FFFFFF"/>
              </a:solidFill>
            </a:endParaRPr>
          </a:p>
          <a:p>
            <a:r>
              <a:rPr lang="en-US" b="1" baseline="30000" dirty="0" smtClean="0">
                <a:solidFill>
                  <a:srgbClr val="FFFFFF"/>
                </a:solidFill>
              </a:rPr>
              <a:t>1</a:t>
            </a:r>
            <a:r>
              <a:rPr lang="en-US" b="1" dirty="0" smtClean="0">
                <a:solidFill>
                  <a:srgbClr val="FFFFFF"/>
                </a:solidFill>
              </a:rPr>
              <a:t>University at Albany</a:t>
            </a: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sz="3300" b="1" dirty="0" smtClean="0">
                <a:solidFill>
                  <a:srgbClr val="FFFFFF"/>
                </a:solidFill>
              </a:rPr>
              <a:t>Mon</a:t>
            </a:r>
            <a:r>
              <a:rPr lang="en-US" sz="3300" b="1" dirty="0" smtClean="0">
                <a:solidFill>
                  <a:srgbClr val="FFFFFF"/>
                </a:solidFill>
              </a:rPr>
              <a:t>day </a:t>
            </a:r>
            <a:r>
              <a:rPr lang="en-US" sz="3300" b="1" dirty="0">
                <a:solidFill>
                  <a:srgbClr val="FFFFFF"/>
                </a:solidFill>
              </a:rPr>
              <a:t>2</a:t>
            </a:r>
            <a:r>
              <a:rPr lang="en-US" sz="3300" b="1" dirty="0" smtClean="0">
                <a:solidFill>
                  <a:srgbClr val="FFFFFF"/>
                </a:solidFill>
              </a:rPr>
              <a:t> July 2018</a:t>
            </a:r>
          </a:p>
          <a:p>
            <a:r>
              <a:rPr lang="en-US" sz="3300" b="1" dirty="0" err="1">
                <a:solidFill>
                  <a:srgbClr val="FFFFFF"/>
                </a:solidFill>
              </a:rPr>
              <a:t>Aveiro</a:t>
            </a:r>
            <a:r>
              <a:rPr lang="en-US" sz="3300" b="1" dirty="0">
                <a:solidFill>
                  <a:srgbClr val="FFFFFF"/>
                </a:solidFill>
              </a:rPr>
              <a:t>, </a:t>
            </a:r>
            <a:r>
              <a:rPr lang="en-US" sz="3300" b="1" dirty="0" smtClean="0">
                <a:solidFill>
                  <a:srgbClr val="FFFFFF"/>
                </a:solidFill>
              </a:rPr>
              <a:t>Portugal</a:t>
            </a:r>
            <a:endParaRPr lang="en-US" sz="3300" b="1" dirty="0" smtClean="0">
              <a:solidFill>
                <a:srgbClr val="FFFFFF"/>
              </a:solidFill>
            </a:endParaRPr>
          </a:p>
          <a:p>
            <a:r>
              <a:rPr lang="en-US" sz="3300" b="1" dirty="0" smtClean="0">
                <a:solidFill>
                  <a:srgbClr val="FFFFFF"/>
                </a:solidFill>
              </a:rPr>
              <a:t>Workshop on Sensitivity Analysis and Data Assimilation</a:t>
            </a:r>
          </a:p>
          <a:p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5" y="3174113"/>
            <a:ext cx="1388454" cy="22472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7026332" y="4723513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NSF Grant 1461753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671" descr="nsf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36" y="3174113"/>
            <a:ext cx="1536904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97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89468" y="1547563"/>
            <a:ext cx="9787468" cy="757641"/>
          </a:xfrm>
        </p:spPr>
        <p:txBody>
          <a:bodyPr/>
          <a:lstStyle/>
          <a:p>
            <a:r>
              <a:rPr lang="en-US" sz="5800" b="1" dirty="0" smtClean="0">
                <a:solidFill>
                  <a:srgbClr val="EAFE0E"/>
                </a:solidFill>
              </a:rPr>
              <a:t>Ridge Amplitude Metric </a:t>
            </a:r>
            <a:br>
              <a:rPr lang="en-US" sz="5800" b="1" dirty="0" smtClean="0">
                <a:solidFill>
                  <a:srgbClr val="EAFE0E"/>
                </a:solidFill>
              </a:rPr>
            </a:br>
            <a:r>
              <a:rPr lang="en-US" sz="5800" b="1" dirty="0">
                <a:solidFill>
                  <a:srgbClr val="EAFE0E"/>
                </a:solidFill>
              </a:rPr>
              <a:t/>
            </a:r>
            <a:br>
              <a:rPr lang="en-US" sz="5800" b="1" dirty="0">
                <a:solidFill>
                  <a:srgbClr val="EAFE0E"/>
                </a:solidFill>
              </a:rPr>
            </a:br>
            <a:endParaRPr lang="en-US" sz="5800" b="1" dirty="0">
              <a:solidFill>
                <a:srgbClr val="EAFE0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703" y="870535"/>
            <a:ext cx="8839200" cy="5163080"/>
          </a:xfrm>
        </p:spPr>
        <p:txBody>
          <a:bodyPr/>
          <a:lstStyle/>
          <a:p>
            <a:pPr lvl="1"/>
            <a:r>
              <a:rPr lang="en-US" sz="2800" b="1" dirty="0" smtClean="0">
                <a:solidFill>
                  <a:srgbClr val="FFFFFF"/>
                </a:solidFill>
              </a:rPr>
              <a:t>What’s an appropriate metric?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539973"/>
            <a:ext cx="561975" cy="365125"/>
          </a:xfrm>
        </p:spPr>
        <p:txBody>
          <a:bodyPr/>
          <a:lstStyle/>
          <a:p>
            <a:fld id="{7F5CE407-6216-4202-80E4-A30DC2F709B2}" type="slidenum">
              <a:rPr lang="en-US" b="1" smtClean="0">
                <a:solidFill>
                  <a:srgbClr val="FFFFFF"/>
                </a:solidFill>
              </a:rPr>
              <a:t>10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65194" y="2793998"/>
            <a:ext cx="7324078" cy="1862668"/>
          </a:xfrm>
          <a:custGeom>
            <a:avLst/>
            <a:gdLst>
              <a:gd name="connsiteX0" fmla="*/ 0 w 6400800"/>
              <a:gd name="connsiteY0" fmla="*/ 304800 h 1236133"/>
              <a:gd name="connsiteX1" fmla="*/ 304800 w 6400800"/>
              <a:gd name="connsiteY1" fmla="*/ 270933 h 1236133"/>
              <a:gd name="connsiteX2" fmla="*/ 575733 w 6400800"/>
              <a:gd name="connsiteY2" fmla="*/ 287866 h 1236133"/>
              <a:gd name="connsiteX3" fmla="*/ 677333 w 6400800"/>
              <a:gd name="connsiteY3" fmla="*/ 321733 h 1236133"/>
              <a:gd name="connsiteX4" fmla="*/ 728133 w 6400800"/>
              <a:gd name="connsiteY4" fmla="*/ 338666 h 1236133"/>
              <a:gd name="connsiteX5" fmla="*/ 880533 w 6400800"/>
              <a:gd name="connsiteY5" fmla="*/ 457200 h 1236133"/>
              <a:gd name="connsiteX6" fmla="*/ 931333 w 6400800"/>
              <a:gd name="connsiteY6" fmla="*/ 491066 h 1236133"/>
              <a:gd name="connsiteX7" fmla="*/ 1032933 w 6400800"/>
              <a:gd name="connsiteY7" fmla="*/ 592666 h 1236133"/>
              <a:gd name="connsiteX8" fmla="*/ 1083733 w 6400800"/>
              <a:gd name="connsiteY8" fmla="*/ 643466 h 1236133"/>
              <a:gd name="connsiteX9" fmla="*/ 1168400 w 6400800"/>
              <a:gd name="connsiteY9" fmla="*/ 728133 h 1236133"/>
              <a:gd name="connsiteX10" fmla="*/ 1236133 w 6400800"/>
              <a:gd name="connsiteY10" fmla="*/ 829733 h 1236133"/>
              <a:gd name="connsiteX11" fmla="*/ 1270000 w 6400800"/>
              <a:gd name="connsiteY11" fmla="*/ 880533 h 1236133"/>
              <a:gd name="connsiteX12" fmla="*/ 1320800 w 6400800"/>
              <a:gd name="connsiteY12" fmla="*/ 982133 h 1236133"/>
              <a:gd name="connsiteX13" fmla="*/ 1337733 w 6400800"/>
              <a:gd name="connsiteY13" fmla="*/ 1032933 h 1236133"/>
              <a:gd name="connsiteX14" fmla="*/ 1473200 w 6400800"/>
              <a:gd name="connsiteY14" fmla="*/ 1151466 h 1236133"/>
              <a:gd name="connsiteX15" fmla="*/ 1625600 w 6400800"/>
              <a:gd name="connsiteY15" fmla="*/ 1202266 h 1236133"/>
              <a:gd name="connsiteX16" fmla="*/ 1676400 w 6400800"/>
              <a:gd name="connsiteY16" fmla="*/ 1219200 h 1236133"/>
              <a:gd name="connsiteX17" fmla="*/ 1930400 w 6400800"/>
              <a:gd name="connsiteY17" fmla="*/ 1202266 h 1236133"/>
              <a:gd name="connsiteX18" fmla="*/ 1981200 w 6400800"/>
              <a:gd name="connsiteY18" fmla="*/ 1168400 h 1236133"/>
              <a:gd name="connsiteX19" fmla="*/ 2032000 w 6400800"/>
              <a:gd name="connsiteY19" fmla="*/ 1151466 h 1236133"/>
              <a:gd name="connsiteX20" fmla="*/ 2082800 w 6400800"/>
              <a:gd name="connsiteY20" fmla="*/ 1117600 h 1236133"/>
              <a:gd name="connsiteX21" fmla="*/ 2133600 w 6400800"/>
              <a:gd name="connsiteY21" fmla="*/ 1100666 h 1236133"/>
              <a:gd name="connsiteX22" fmla="*/ 2235200 w 6400800"/>
              <a:gd name="connsiteY22" fmla="*/ 1016000 h 1236133"/>
              <a:gd name="connsiteX23" fmla="*/ 2387600 w 6400800"/>
              <a:gd name="connsiteY23" fmla="*/ 914400 h 1236133"/>
              <a:gd name="connsiteX24" fmla="*/ 2438400 w 6400800"/>
              <a:gd name="connsiteY24" fmla="*/ 880533 h 1236133"/>
              <a:gd name="connsiteX25" fmla="*/ 2540000 w 6400800"/>
              <a:gd name="connsiteY25" fmla="*/ 778933 h 1236133"/>
              <a:gd name="connsiteX26" fmla="*/ 2624667 w 6400800"/>
              <a:gd name="connsiteY26" fmla="*/ 677333 h 1236133"/>
              <a:gd name="connsiteX27" fmla="*/ 2709333 w 6400800"/>
              <a:gd name="connsiteY27" fmla="*/ 592666 h 1236133"/>
              <a:gd name="connsiteX28" fmla="*/ 2794000 w 6400800"/>
              <a:gd name="connsiteY28" fmla="*/ 440266 h 1236133"/>
              <a:gd name="connsiteX29" fmla="*/ 2827867 w 6400800"/>
              <a:gd name="connsiteY29" fmla="*/ 389466 h 1236133"/>
              <a:gd name="connsiteX30" fmla="*/ 2844800 w 6400800"/>
              <a:gd name="connsiteY30" fmla="*/ 338666 h 1236133"/>
              <a:gd name="connsiteX31" fmla="*/ 2980267 w 6400800"/>
              <a:gd name="connsiteY31" fmla="*/ 186266 h 1236133"/>
              <a:gd name="connsiteX32" fmla="*/ 3081867 w 6400800"/>
              <a:gd name="connsiteY32" fmla="*/ 118533 h 1236133"/>
              <a:gd name="connsiteX33" fmla="*/ 3132667 w 6400800"/>
              <a:gd name="connsiteY33" fmla="*/ 67733 h 1236133"/>
              <a:gd name="connsiteX34" fmla="*/ 3268133 w 6400800"/>
              <a:gd name="connsiteY34" fmla="*/ 33866 h 1236133"/>
              <a:gd name="connsiteX35" fmla="*/ 3369733 w 6400800"/>
              <a:gd name="connsiteY35" fmla="*/ 0 h 1236133"/>
              <a:gd name="connsiteX36" fmla="*/ 3810000 w 6400800"/>
              <a:gd name="connsiteY36" fmla="*/ 16933 h 1236133"/>
              <a:gd name="connsiteX37" fmla="*/ 3911600 w 6400800"/>
              <a:gd name="connsiteY37" fmla="*/ 50800 h 1236133"/>
              <a:gd name="connsiteX38" fmla="*/ 3962400 w 6400800"/>
              <a:gd name="connsiteY38" fmla="*/ 67733 h 1236133"/>
              <a:gd name="connsiteX39" fmla="*/ 4013200 w 6400800"/>
              <a:gd name="connsiteY39" fmla="*/ 101600 h 1236133"/>
              <a:gd name="connsiteX40" fmla="*/ 4114800 w 6400800"/>
              <a:gd name="connsiteY40" fmla="*/ 135466 h 1236133"/>
              <a:gd name="connsiteX41" fmla="*/ 4216400 w 6400800"/>
              <a:gd name="connsiteY41" fmla="*/ 203200 h 1236133"/>
              <a:gd name="connsiteX42" fmla="*/ 4301067 w 6400800"/>
              <a:gd name="connsiteY42" fmla="*/ 287866 h 1236133"/>
              <a:gd name="connsiteX43" fmla="*/ 4402667 w 6400800"/>
              <a:gd name="connsiteY43" fmla="*/ 440266 h 1236133"/>
              <a:gd name="connsiteX44" fmla="*/ 4436533 w 6400800"/>
              <a:gd name="connsiteY44" fmla="*/ 491066 h 1236133"/>
              <a:gd name="connsiteX45" fmla="*/ 4470400 w 6400800"/>
              <a:gd name="connsiteY45" fmla="*/ 592666 h 1236133"/>
              <a:gd name="connsiteX46" fmla="*/ 4487333 w 6400800"/>
              <a:gd name="connsiteY46" fmla="*/ 643466 h 1236133"/>
              <a:gd name="connsiteX47" fmla="*/ 4521200 w 6400800"/>
              <a:gd name="connsiteY47" fmla="*/ 694266 h 1236133"/>
              <a:gd name="connsiteX48" fmla="*/ 4588933 w 6400800"/>
              <a:gd name="connsiteY48" fmla="*/ 897466 h 1236133"/>
              <a:gd name="connsiteX49" fmla="*/ 4605867 w 6400800"/>
              <a:gd name="connsiteY49" fmla="*/ 948266 h 1236133"/>
              <a:gd name="connsiteX50" fmla="*/ 4673600 w 6400800"/>
              <a:gd name="connsiteY50" fmla="*/ 1049866 h 1236133"/>
              <a:gd name="connsiteX51" fmla="*/ 4707467 w 6400800"/>
              <a:gd name="connsiteY51" fmla="*/ 1100666 h 1236133"/>
              <a:gd name="connsiteX52" fmla="*/ 4809067 w 6400800"/>
              <a:gd name="connsiteY52" fmla="*/ 1168400 h 1236133"/>
              <a:gd name="connsiteX53" fmla="*/ 4927600 w 6400800"/>
              <a:gd name="connsiteY53" fmla="*/ 1202266 h 1236133"/>
              <a:gd name="connsiteX54" fmla="*/ 4978400 w 6400800"/>
              <a:gd name="connsiteY54" fmla="*/ 1219200 h 1236133"/>
              <a:gd name="connsiteX55" fmla="*/ 5080000 w 6400800"/>
              <a:gd name="connsiteY55" fmla="*/ 1236133 h 1236133"/>
              <a:gd name="connsiteX56" fmla="*/ 5401733 w 6400800"/>
              <a:gd name="connsiteY56" fmla="*/ 1219200 h 1236133"/>
              <a:gd name="connsiteX57" fmla="*/ 5520267 w 6400800"/>
              <a:gd name="connsiteY57" fmla="*/ 1151466 h 1236133"/>
              <a:gd name="connsiteX58" fmla="*/ 5571067 w 6400800"/>
              <a:gd name="connsiteY58" fmla="*/ 1134533 h 1236133"/>
              <a:gd name="connsiteX59" fmla="*/ 5672667 w 6400800"/>
              <a:gd name="connsiteY59" fmla="*/ 1066800 h 1236133"/>
              <a:gd name="connsiteX60" fmla="*/ 5723467 w 6400800"/>
              <a:gd name="connsiteY60" fmla="*/ 1016000 h 1236133"/>
              <a:gd name="connsiteX61" fmla="*/ 5791200 w 6400800"/>
              <a:gd name="connsiteY61" fmla="*/ 982133 h 1236133"/>
              <a:gd name="connsiteX62" fmla="*/ 5842000 w 6400800"/>
              <a:gd name="connsiteY62" fmla="*/ 948266 h 1236133"/>
              <a:gd name="connsiteX63" fmla="*/ 5960533 w 6400800"/>
              <a:gd name="connsiteY63" fmla="*/ 795866 h 1236133"/>
              <a:gd name="connsiteX64" fmla="*/ 6079067 w 6400800"/>
              <a:gd name="connsiteY64" fmla="*/ 745066 h 1236133"/>
              <a:gd name="connsiteX65" fmla="*/ 6180667 w 6400800"/>
              <a:gd name="connsiteY65" fmla="*/ 643466 h 1236133"/>
              <a:gd name="connsiteX66" fmla="*/ 6231467 w 6400800"/>
              <a:gd name="connsiteY66" fmla="*/ 592666 h 1236133"/>
              <a:gd name="connsiteX67" fmla="*/ 6383867 w 6400800"/>
              <a:gd name="connsiteY67" fmla="*/ 508000 h 1236133"/>
              <a:gd name="connsiteX68" fmla="*/ 6400800 w 6400800"/>
              <a:gd name="connsiteY68" fmla="*/ 524933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400800" h="1236133">
                <a:moveTo>
                  <a:pt x="0" y="304800"/>
                </a:moveTo>
                <a:cubicBezTo>
                  <a:pt x="119406" y="280918"/>
                  <a:pt x="151669" y="270933"/>
                  <a:pt x="304800" y="270933"/>
                </a:cubicBezTo>
                <a:cubicBezTo>
                  <a:pt x="395287" y="270933"/>
                  <a:pt x="485422" y="282222"/>
                  <a:pt x="575733" y="287866"/>
                </a:cubicBezTo>
                <a:lnTo>
                  <a:pt x="677333" y="321733"/>
                </a:lnTo>
                <a:lnTo>
                  <a:pt x="728133" y="338666"/>
                </a:lnTo>
                <a:cubicBezTo>
                  <a:pt x="984937" y="509870"/>
                  <a:pt x="721361" y="324558"/>
                  <a:pt x="880533" y="457200"/>
                </a:cubicBezTo>
                <a:cubicBezTo>
                  <a:pt x="896167" y="470228"/>
                  <a:pt x="916122" y="477545"/>
                  <a:pt x="931333" y="491066"/>
                </a:cubicBezTo>
                <a:cubicBezTo>
                  <a:pt x="967130" y="522885"/>
                  <a:pt x="999066" y="558799"/>
                  <a:pt x="1032933" y="592666"/>
                </a:cubicBezTo>
                <a:cubicBezTo>
                  <a:pt x="1049866" y="609599"/>
                  <a:pt x="1070449" y="623541"/>
                  <a:pt x="1083733" y="643466"/>
                </a:cubicBezTo>
                <a:cubicBezTo>
                  <a:pt x="1128889" y="711199"/>
                  <a:pt x="1100667" y="682977"/>
                  <a:pt x="1168400" y="728133"/>
                </a:cubicBezTo>
                <a:lnTo>
                  <a:pt x="1236133" y="829733"/>
                </a:lnTo>
                <a:lnTo>
                  <a:pt x="1270000" y="880533"/>
                </a:lnTo>
                <a:cubicBezTo>
                  <a:pt x="1312561" y="1008220"/>
                  <a:pt x="1255149" y="850830"/>
                  <a:pt x="1320800" y="982133"/>
                </a:cubicBezTo>
                <a:cubicBezTo>
                  <a:pt x="1328782" y="998098"/>
                  <a:pt x="1329751" y="1016968"/>
                  <a:pt x="1337733" y="1032933"/>
                </a:cubicBezTo>
                <a:cubicBezTo>
                  <a:pt x="1365391" y="1088248"/>
                  <a:pt x="1412241" y="1131146"/>
                  <a:pt x="1473200" y="1151466"/>
                </a:cubicBezTo>
                <a:lnTo>
                  <a:pt x="1625600" y="1202266"/>
                </a:lnTo>
                <a:lnTo>
                  <a:pt x="1676400" y="1219200"/>
                </a:lnTo>
                <a:cubicBezTo>
                  <a:pt x="1761067" y="1213555"/>
                  <a:pt x="1846700" y="1216216"/>
                  <a:pt x="1930400" y="1202266"/>
                </a:cubicBezTo>
                <a:cubicBezTo>
                  <a:pt x="1950474" y="1198920"/>
                  <a:pt x="1962997" y="1177501"/>
                  <a:pt x="1981200" y="1168400"/>
                </a:cubicBezTo>
                <a:cubicBezTo>
                  <a:pt x="1997165" y="1160418"/>
                  <a:pt x="2016035" y="1159448"/>
                  <a:pt x="2032000" y="1151466"/>
                </a:cubicBezTo>
                <a:cubicBezTo>
                  <a:pt x="2050203" y="1142365"/>
                  <a:pt x="2064597" y="1126701"/>
                  <a:pt x="2082800" y="1117600"/>
                </a:cubicBezTo>
                <a:cubicBezTo>
                  <a:pt x="2098765" y="1109618"/>
                  <a:pt x="2117635" y="1108648"/>
                  <a:pt x="2133600" y="1100666"/>
                </a:cubicBezTo>
                <a:cubicBezTo>
                  <a:pt x="2206213" y="1064359"/>
                  <a:pt x="2167788" y="1068432"/>
                  <a:pt x="2235200" y="1016000"/>
                </a:cubicBezTo>
                <a:cubicBezTo>
                  <a:pt x="2235225" y="1015980"/>
                  <a:pt x="2362186" y="931342"/>
                  <a:pt x="2387600" y="914400"/>
                </a:cubicBezTo>
                <a:cubicBezTo>
                  <a:pt x="2404533" y="903111"/>
                  <a:pt x="2424009" y="894924"/>
                  <a:pt x="2438400" y="880533"/>
                </a:cubicBezTo>
                <a:cubicBezTo>
                  <a:pt x="2472267" y="846666"/>
                  <a:pt x="2513433" y="818784"/>
                  <a:pt x="2540000" y="778933"/>
                </a:cubicBezTo>
                <a:cubicBezTo>
                  <a:pt x="2624090" y="652800"/>
                  <a:pt x="2516010" y="807722"/>
                  <a:pt x="2624667" y="677333"/>
                </a:cubicBezTo>
                <a:cubicBezTo>
                  <a:pt x="2695223" y="592665"/>
                  <a:pt x="2616198" y="654756"/>
                  <a:pt x="2709333" y="592666"/>
                </a:cubicBezTo>
                <a:cubicBezTo>
                  <a:pt x="2739139" y="503253"/>
                  <a:pt x="2716366" y="556716"/>
                  <a:pt x="2794000" y="440266"/>
                </a:cubicBezTo>
                <a:lnTo>
                  <a:pt x="2827867" y="389466"/>
                </a:lnTo>
                <a:cubicBezTo>
                  <a:pt x="2833511" y="372533"/>
                  <a:pt x="2836818" y="354631"/>
                  <a:pt x="2844800" y="338666"/>
                </a:cubicBezTo>
                <a:cubicBezTo>
                  <a:pt x="2870249" y="287768"/>
                  <a:pt x="2946610" y="208704"/>
                  <a:pt x="2980267" y="186266"/>
                </a:cubicBezTo>
                <a:cubicBezTo>
                  <a:pt x="3014134" y="163688"/>
                  <a:pt x="3053086" y="147314"/>
                  <a:pt x="3081867" y="118533"/>
                </a:cubicBezTo>
                <a:cubicBezTo>
                  <a:pt x="3098800" y="101600"/>
                  <a:pt x="3112742" y="81017"/>
                  <a:pt x="3132667" y="67733"/>
                </a:cubicBezTo>
                <a:cubicBezTo>
                  <a:pt x="3156378" y="51926"/>
                  <a:pt x="3253670" y="37810"/>
                  <a:pt x="3268133" y="33866"/>
                </a:cubicBezTo>
                <a:cubicBezTo>
                  <a:pt x="3302574" y="24473"/>
                  <a:pt x="3369733" y="0"/>
                  <a:pt x="3369733" y="0"/>
                </a:cubicBezTo>
                <a:cubicBezTo>
                  <a:pt x="3516489" y="5644"/>
                  <a:pt x="3663777" y="3225"/>
                  <a:pt x="3810000" y="16933"/>
                </a:cubicBezTo>
                <a:cubicBezTo>
                  <a:pt x="3845543" y="20265"/>
                  <a:pt x="3877733" y="39511"/>
                  <a:pt x="3911600" y="50800"/>
                </a:cubicBezTo>
                <a:lnTo>
                  <a:pt x="3962400" y="67733"/>
                </a:lnTo>
                <a:cubicBezTo>
                  <a:pt x="3979333" y="79022"/>
                  <a:pt x="3994603" y="93335"/>
                  <a:pt x="4013200" y="101600"/>
                </a:cubicBezTo>
                <a:cubicBezTo>
                  <a:pt x="4045822" y="116098"/>
                  <a:pt x="4114800" y="135466"/>
                  <a:pt x="4114800" y="135466"/>
                </a:cubicBezTo>
                <a:cubicBezTo>
                  <a:pt x="4148667" y="158044"/>
                  <a:pt x="4193822" y="169333"/>
                  <a:pt x="4216400" y="203200"/>
                </a:cubicBezTo>
                <a:cubicBezTo>
                  <a:pt x="4261556" y="270933"/>
                  <a:pt x="4233334" y="242711"/>
                  <a:pt x="4301067" y="287866"/>
                </a:cubicBezTo>
                <a:lnTo>
                  <a:pt x="4402667" y="440266"/>
                </a:lnTo>
                <a:cubicBezTo>
                  <a:pt x="4413956" y="457199"/>
                  <a:pt x="4430097" y="471759"/>
                  <a:pt x="4436533" y="491066"/>
                </a:cubicBezTo>
                <a:lnTo>
                  <a:pt x="4470400" y="592666"/>
                </a:lnTo>
                <a:cubicBezTo>
                  <a:pt x="4476044" y="609599"/>
                  <a:pt x="4477432" y="628615"/>
                  <a:pt x="4487333" y="643466"/>
                </a:cubicBezTo>
                <a:lnTo>
                  <a:pt x="4521200" y="694266"/>
                </a:lnTo>
                <a:lnTo>
                  <a:pt x="4588933" y="897466"/>
                </a:lnTo>
                <a:cubicBezTo>
                  <a:pt x="4594578" y="914399"/>
                  <a:pt x="4595966" y="933414"/>
                  <a:pt x="4605867" y="948266"/>
                </a:cubicBezTo>
                <a:lnTo>
                  <a:pt x="4673600" y="1049866"/>
                </a:lnTo>
                <a:cubicBezTo>
                  <a:pt x="4684889" y="1066799"/>
                  <a:pt x="4690534" y="1089377"/>
                  <a:pt x="4707467" y="1100666"/>
                </a:cubicBezTo>
                <a:cubicBezTo>
                  <a:pt x="4741334" y="1123244"/>
                  <a:pt x="4770453" y="1155529"/>
                  <a:pt x="4809067" y="1168400"/>
                </a:cubicBezTo>
                <a:cubicBezTo>
                  <a:pt x="4930888" y="1209006"/>
                  <a:pt x="4778737" y="1159733"/>
                  <a:pt x="4927600" y="1202266"/>
                </a:cubicBezTo>
                <a:cubicBezTo>
                  <a:pt x="4944763" y="1207170"/>
                  <a:pt x="4960976" y="1215328"/>
                  <a:pt x="4978400" y="1219200"/>
                </a:cubicBezTo>
                <a:cubicBezTo>
                  <a:pt x="5011916" y="1226648"/>
                  <a:pt x="5046133" y="1230489"/>
                  <a:pt x="5080000" y="1236133"/>
                </a:cubicBezTo>
                <a:cubicBezTo>
                  <a:pt x="5187244" y="1230489"/>
                  <a:pt x="5294781" y="1228923"/>
                  <a:pt x="5401733" y="1219200"/>
                </a:cubicBezTo>
                <a:cubicBezTo>
                  <a:pt x="5459444" y="1213953"/>
                  <a:pt x="5469660" y="1180384"/>
                  <a:pt x="5520267" y="1151466"/>
                </a:cubicBezTo>
                <a:cubicBezTo>
                  <a:pt x="5535765" y="1142610"/>
                  <a:pt x="5554134" y="1140177"/>
                  <a:pt x="5571067" y="1134533"/>
                </a:cubicBezTo>
                <a:cubicBezTo>
                  <a:pt x="5604934" y="1111955"/>
                  <a:pt x="5643886" y="1095581"/>
                  <a:pt x="5672667" y="1066800"/>
                </a:cubicBezTo>
                <a:cubicBezTo>
                  <a:pt x="5689600" y="1049867"/>
                  <a:pt x="5703980" y="1029919"/>
                  <a:pt x="5723467" y="1016000"/>
                </a:cubicBezTo>
                <a:cubicBezTo>
                  <a:pt x="5744008" y="1001328"/>
                  <a:pt x="5769283" y="994657"/>
                  <a:pt x="5791200" y="982133"/>
                </a:cubicBezTo>
                <a:cubicBezTo>
                  <a:pt x="5808870" y="972036"/>
                  <a:pt x="5825067" y="959555"/>
                  <a:pt x="5842000" y="948266"/>
                </a:cubicBezTo>
                <a:cubicBezTo>
                  <a:pt x="5868912" y="907898"/>
                  <a:pt x="5912784" y="827698"/>
                  <a:pt x="5960533" y="795866"/>
                </a:cubicBezTo>
                <a:cubicBezTo>
                  <a:pt x="6088989" y="710229"/>
                  <a:pt x="5919413" y="872789"/>
                  <a:pt x="6079067" y="745066"/>
                </a:cubicBezTo>
                <a:cubicBezTo>
                  <a:pt x="6116466" y="715146"/>
                  <a:pt x="6146800" y="677333"/>
                  <a:pt x="6180667" y="643466"/>
                </a:cubicBezTo>
                <a:cubicBezTo>
                  <a:pt x="6197600" y="626533"/>
                  <a:pt x="6211542" y="605950"/>
                  <a:pt x="6231467" y="592666"/>
                </a:cubicBezTo>
                <a:cubicBezTo>
                  <a:pt x="6245972" y="582996"/>
                  <a:pt x="6339159" y="508000"/>
                  <a:pt x="6383867" y="508000"/>
                </a:cubicBezTo>
                <a:cubicBezTo>
                  <a:pt x="6391849" y="508000"/>
                  <a:pt x="6395156" y="519289"/>
                  <a:pt x="6400800" y="524933"/>
                </a:cubicBezTo>
              </a:path>
            </a:pathLst>
          </a:cu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08399" y="2472267"/>
            <a:ext cx="2641600" cy="215138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9965" y="2973293"/>
            <a:ext cx="725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Φ</a:t>
            </a:r>
            <a:endParaRPr lang="en-US" sz="4400" dirty="0"/>
          </a:p>
        </p:txBody>
      </p:sp>
      <p:sp>
        <p:nvSpPr>
          <p:cNvPr id="25" name="TextBox 24"/>
          <p:cNvSpPr txBox="1"/>
          <p:nvPr/>
        </p:nvSpPr>
        <p:spPr>
          <a:xfrm>
            <a:off x="6508504" y="1887493"/>
            <a:ext cx="1433229" cy="58477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Box?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04" y="1831080"/>
            <a:ext cx="1934629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500 hPa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1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89468" y="1547563"/>
            <a:ext cx="9787468" cy="757641"/>
          </a:xfrm>
        </p:spPr>
        <p:txBody>
          <a:bodyPr/>
          <a:lstStyle/>
          <a:p>
            <a:r>
              <a:rPr lang="en-US" sz="5800" b="1" dirty="0" smtClean="0">
                <a:solidFill>
                  <a:srgbClr val="EAFE0E"/>
                </a:solidFill>
              </a:rPr>
              <a:t>Ridge Amplitude Metric </a:t>
            </a:r>
            <a:br>
              <a:rPr lang="en-US" sz="5800" b="1" dirty="0" smtClean="0">
                <a:solidFill>
                  <a:srgbClr val="EAFE0E"/>
                </a:solidFill>
              </a:rPr>
            </a:br>
            <a:r>
              <a:rPr lang="en-US" sz="5800" b="1" dirty="0">
                <a:solidFill>
                  <a:srgbClr val="EAFE0E"/>
                </a:solidFill>
              </a:rPr>
              <a:t/>
            </a:r>
            <a:br>
              <a:rPr lang="en-US" sz="5800" b="1" dirty="0">
                <a:solidFill>
                  <a:srgbClr val="EAFE0E"/>
                </a:solidFill>
              </a:rPr>
            </a:br>
            <a:endParaRPr lang="en-US" sz="5800" b="1" dirty="0">
              <a:solidFill>
                <a:srgbClr val="EAFE0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703" y="870535"/>
            <a:ext cx="8839200" cy="5163080"/>
          </a:xfrm>
        </p:spPr>
        <p:txBody>
          <a:bodyPr/>
          <a:lstStyle/>
          <a:p>
            <a:pPr lvl="1"/>
            <a:r>
              <a:rPr lang="en-US" sz="2800" b="1" dirty="0" smtClean="0">
                <a:solidFill>
                  <a:srgbClr val="FFFFFF"/>
                </a:solidFill>
              </a:rPr>
              <a:t>What’s an appropriate metric?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4" y="1831080"/>
            <a:ext cx="1934629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500 hPa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539973"/>
            <a:ext cx="561975" cy="365125"/>
          </a:xfrm>
        </p:spPr>
        <p:txBody>
          <a:bodyPr/>
          <a:lstStyle/>
          <a:p>
            <a:fld id="{7F5CE407-6216-4202-80E4-A30DC2F709B2}" type="slidenum">
              <a:rPr lang="en-US" b="1" smtClean="0">
                <a:solidFill>
                  <a:srgbClr val="FFFFFF"/>
                </a:solidFill>
              </a:rPr>
              <a:t>11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48261" y="2116667"/>
            <a:ext cx="7324078" cy="2539999"/>
          </a:xfrm>
          <a:custGeom>
            <a:avLst/>
            <a:gdLst>
              <a:gd name="connsiteX0" fmla="*/ 0 w 6400800"/>
              <a:gd name="connsiteY0" fmla="*/ 304800 h 1236133"/>
              <a:gd name="connsiteX1" fmla="*/ 304800 w 6400800"/>
              <a:gd name="connsiteY1" fmla="*/ 270933 h 1236133"/>
              <a:gd name="connsiteX2" fmla="*/ 575733 w 6400800"/>
              <a:gd name="connsiteY2" fmla="*/ 287866 h 1236133"/>
              <a:gd name="connsiteX3" fmla="*/ 677333 w 6400800"/>
              <a:gd name="connsiteY3" fmla="*/ 321733 h 1236133"/>
              <a:gd name="connsiteX4" fmla="*/ 728133 w 6400800"/>
              <a:gd name="connsiteY4" fmla="*/ 338666 h 1236133"/>
              <a:gd name="connsiteX5" fmla="*/ 880533 w 6400800"/>
              <a:gd name="connsiteY5" fmla="*/ 457200 h 1236133"/>
              <a:gd name="connsiteX6" fmla="*/ 931333 w 6400800"/>
              <a:gd name="connsiteY6" fmla="*/ 491066 h 1236133"/>
              <a:gd name="connsiteX7" fmla="*/ 1032933 w 6400800"/>
              <a:gd name="connsiteY7" fmla="*/ 592666 h 1236133"/>
              <a:gd name="connsiteX8" fmla="*/ 1083733 w 6400800"/>
              <a:gd name="connsiteY8" fmla="*/ 643466 h 1236133"/>
              <a:gd name="connsiteX9" fmla="*/ 1168400 w 6400800"/>
              <a:gd name="connsiteY9" fmla="*/ 728133 h 1236133"/>
              <a:gd name="connsiteX10" fmla="*/ 1236133 w 6400800"/>
              <a:gd name="connsiteY10" fmla="*/ 829733 h 1236133"/>
              <a:gd name="connsiteX11" fmla="*/ 1270000 w 6400800"/>
              <a:gd name="connsiteY11" fmla="*/ 880533 h 1236133"/>
              <a:gd name="connsiteX12" fmla="*/ 1320800 w 6400800"/>
              <a:gd name="connsiteY12" fmla="*/ 982133 h 1236133"/>
              <a:gd name="connsiteX13" fmla="*/ 1337733 w 6400800"/>
              <a:gd name="connsiteY13" fmla="*/ 1032933 h 1236133"/>
              <a:gd name="connsiteX14" fmla="*/ 1473200 w 6400800"/>
              <a:gd name="connsiteY14" fmla="*/ 1151466 h 1236133"/>
              <a:gd name="connsiteX15" fmla="*/ 1625600 w 6400800"/>
              <a:gd name="connsiteY15" fmla="*/ 1202266 h 1236133"/>
              <a:gd name="connsiteX16" fmla="*/ 1676400 w 6400800"/>
              <a:gd name="connsiteY16" fmla="*/ 1219200 h 1236133"/>
              <a:gd name="connsiteX17" fmla="*/ 1930400 w 6400800"/>
              <a:gd name="connsiteY17" fmla="*/ 1202266 h 1236133"/>
              <a:gd name="connsiteX18" fmla="*/ 1981200 w 6400800"/>
              <a:gd name="connsiteY18" fmla="*/ 1168400 h 1236133"/>
              <a:gd name="connsiteX19" fmla="*/ 2032000 w 6400800"/>
              <a:gd name="connsiteY19" fmla="*/ 1151466 h 1236133"/>
              <a:gd name="connsiteX20" fmla="*/ 2082800 w 6400800"/>
              <a:gd name="connsiteY20" fmla="*/ 1117600 h 1236133"/>
              <a:gd name="connsiteX21" fmla="*/ 2133600 w 6400800"/>
              <a:gd name="connsiteY21" fmla="*/ 1100666 h 1236133"/>
              <a:gd name="connsiteX22" fmla="*/ 2235200 w 6400800"/>
              <a:gd name="connsiteY22" fmla="*/ 1016000 h 1236133"/>
              <a:gd name="connsiteX23" fmla="*/ 2387600 w 6400800"/>
              <a:gd name="connsiteY23" fmla="*/ 914400 h 1236133"/>
              <a:gd name="connsiteX24" fmla="*/ 2438400 w 6400800"/>
              <a:gd name="connsiteY24" fmla="*/ 880533 h 1236133"/>
              <a:gd name="connsiteX25" fmla="*/ 2540000 w 6400800"/>
              <a:gd name="connsiteY25" fmla="*/ 778933 h 1236133"/>
              <a:gd name="connsiteX26" fmla="*/ 2624667 w 6400800"/>
              <a:gd name="connsiteY26" fmla="*/ 677333 h 1236133"/>
              <a:gd name="connsiteX27" fmla="*/ 2709333 w 6400800"/>
              <a:gd name="connsiteY27" fmla="*/ 592666 h 1236133"/>
              <a:gd name="connsiteX28" fmla="*/ 2794000 w 6400800"/>
              <a:gd name="connsiteY28" fmla="*/ 440266 h 1236133"/>
              <a:gd name="connsiteX29" fmla="*/ 2827867 w 6400800"/>
              <a:gd name="connsiteY29" fmla="*/ 389466 h 1236133"/>
              <a:gd name="connsiteX30" fmla="*/ 2844800 w 6400800"/>
              <a:gd name="connsiteY30" fmla="*/ 338666 h 1236133"/>
              <a:gd name="connsiteX31" fmla="*/ 2980267 w 6400800"/>
              <a:gd name="connsiteY31" fmla="*/ 186266 h 1236133"/>
              <a:gd name="connsiteX32" fmla="*/ 3081867 w 6400800"/>
              <a:gd name="connsiteY32" fmla="*/ 118533 h 1236133"/>
              <a:gd name="connsiteX33" fmla="*/ 3132667 w 6400800"/>
              <a:gd name="connsiteY33" fmla="*/ 67733 h 1236133"/>
              <a:gd name="connsiteX34" fmla="*/ 3268133 w 6400800"/>
              <a:gd name="connsiteY34" fmla="*/ 33866 h 1236133"/>
              <a:gd name="connsiteX35" fmla="*/ 3369733 w 6400800"/>
              <a:gd name="connsiteY35" fmla="*/ 0 h 1236133"/>
              <a:gd name="connsiteX36" fmla="*/ 3810000 w 6400800"/>
              <a:gd name="connsiteY36" fmla="*/ 16933 h 1236133"/>
              <a:gd name="connsiteX37" fmla="*/ 3911600 w 6400800"/>
              <a:gd name="connsiteY37" fmla="*/ 50800 h 1236133"/>
              <a:gd name="connsiteX38" fmla="*/ 3962400 w 6400800"/>
              <a:gd name="connsiteY38" fmla="*/ 67733 h 1236133"/>
              <a:gd name="connsiteX39" fmla="*/ 4013200 w 6400800"/>
              <a:gd name="connsiteY39" fmla="*/ 101600 h 1236133"/>
              <a:gd name="connsiteX40" fmla="*/ 4114800 w 6400800"/>
              <a:gd name="connsiteY40" fmla="*/ 135466 h 1236133"/>
              <a:gd name="connsiteX41" fmla="*/ 4216400 w 6400800"/>
              <a:gd name="connsiteY41" fmla="*/ 203200 h 1236133"/>
              <a:gd name="connsiteX42" fmla="*/ 4301067 w 6400800"/>
              <a:gd name="connsiteY42" fmla="*/ 287866 h 1236133"/>
              <a:gd name="connsiteX43" fmla="*/ 4402667 w 6400800"/>
              <a:gd name="connsiteY43" fmla="*/ 440266 h 1236133"/>
              <a:gd name="connsiteX44" fmla="*/ 4436533 w 6400800"/>
              <a:gd name="connsiteY44" fmla="*/ 491066 h 1236133"/>
              <a:gd name="connsiteX45" fmla="*/ 4470400 w 6400800"/>
              <a:gd name="connsiteY45" fmla="*/ 592666 h 1236133"/>
              <a:gd name="connsiteX46" fmla="*/ 4487333 w 6400800"/>
              <a:gd name="connsiteY46" fmla="*/ 643466 h 1236133"/>
              <a:gd name="connsiteX47" fmla="*/ 4521200 w 6400800"/>
              <a:gd name="connsiteY47" fmla="*/ 694266 h 1236133"/>
              <a:gd name="connsiteX48" fmla="*/ 4588933 w 6400800"/>
              <a:gd name="connsiteY48" fmla="*/ 897466 h 1236133"/>
              <a:gd name="connsiteX49" fmla="*/ 4605867 w 6400800"/>
              <a:gd name="connsiteY49" fmla="*/ 948266 h 1236133"/>
              <a:gd name="connsiteX50" fmla="*/ 4673600 w 6400800"/>
              <a:gd name="connsiteY50" fmla="*/ 1049866 h 1236133"/>
              <a:gd name="connsiteX51" fmla="*/ 4707467 w 6400800"/>
              <a:gd name="connsiteY51" fmla="*/ 1100666 h 1236133"/>
              <a:gd name="connsiteX52" fmla="*/ 4809067 w 6400800"/>
              <a:gd name="connsiteY52" fmla="*/ 1168400 h 1236133"/>
              <a:gd name="connsiteX53" fmla="*/ 4927600 w 6400800"/>
              <a:gd name="connsiteY53" fmla="*/ 1202266 h 1236133"/>
              <a:gd name="connsiteX54" fmla="*/ 4978400 w 6400800"/>
              <a:gd name="connsiteY54" fmla="*/ 1219200 h 1236133"/>
              <a:gd name="connsiteX55" fmla="*/ 5080000 w 6400800"/>
              <a:gd name="connsiteY55" fmla="*/ 1236133 h 1236133"/>
              <a:gd name="connsiteX56" fmla="*/ 5401733 w 6400800"/>
              <a:gd name="connsiteY56" fmla="*/ 1219200 h 1236133"/>
              <a:gd name="connsiteX57" fmla="*/ 5520267 w 6400800"/>
              <a:gd name="connsiteY57" fmla="*/ 1151466 h 1236133"/>
              <a:gd name="connsiteX58" fmla="*/ 5571067 w 6400800"/>
              <a:gd name="connsiteY58" fmla="*/ 1134533 h 1236133"/>
              <a:gd name="connsiteX59" fmla="*/ 5672667 w 6400800"/>
              <a:gd name="connsiteY59" fmla="*/ 1066800 h 1236133"/>
              <a:gd name="connsiteX60" fmla="*/ 5723467 w 6400800"/>
              <a:gd name="connsiteY60" fmla="*/ 1016000 h 1236133"/>
              <a:gd name="connsiteX61" fmla="*/ 5791200 w 6400800"/>
              <a:gd name="connsiteY61" fmla="*/ 982133 h 1236133"/>
              <a:gd name="connsiteX62" fmla="*/ 5842000 w 6400800"/>
              <a:gd name="connsiteY62" fmla="*/ 948266 h 1236133"/>
              <a:gd name="connsiteX63" fmla="*/ 5960533 w 6400800"/>
              <a:gd name="connsiteY63" fmla="*/ 795866 h 1236133"/>
              <a:gd name="connsiteX64" fmla="*/ 6079067 w 6400800"/>
              <a:gd name="connsiteY64" fmla="*/ 745066 h 1236133"/>
              <a:gd name="connsiteX65" fmla="*/ 6180667 w 6400800"/>
              <a:gd name="connsiteY65" fmla="*/ 643466 h 1236133"/>
              <a:gd name="connsiteX66" fmla="*/ 6231467 w 6400800"/>
              <a:gd name="connsiteY66" fmla="*/ 592666 h 1236133"/>
              <a:gd name="connsiteX67" fmla="*/ 6383867 w 6400800"/>
              <a:gd name="connsiteY67" fmla="*/ 508000 h 1236133"/>
              <a:gd name="connsiteX68" fmla="*/ 6400800 w 6400800"/>
              <a:gd name="connsiteY68" fmla="*/ 524933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400800" h="1236133">
                <a:moveTo>
                  <a:pt x="0" y="304800"/>
                </a:moveTo>
                <a:cubicBezTo>
                  <a:pt x="119406" y="280918"/>
                  <a:pt x="151669" y="270933"/>
                  <a:pt x="304800" y="270933"/>
                </a:cubicBezTo>
                <a:cubicBezTo>
                  <a:pt x="395287" y="270933"/>
                  <a:pt x="485422" y="282222"/>
                  <a:pt x="575733" y="287866"/>
                </a:cubicBezTo>
                <a:lnTo>
                  <a:pt x="677333" y="321733"/>
                </a:lnTo>
                <a:lnTo>
                  <a:pt x="728133" y="338666"/>
                </a:lnTo>
                <a:cubicBezTo>
                  <a:pt x="984937" y="509870"/>
                  <a:pt x="721361" y="324558"/>
                  <a:pt x="880533" y="457200"/>
                </a:cubicBezTo>
                <a:cubicBezTo>
                  <a:pt x="896167" y="470228"/>
                  <a:pt x="916122" y="477545"/>
                  <a:pt x="931333" y="491066"/>
                </a:cubicBezTo>
                <a:cubicBezTo>
                  <a:pt x="967130" y="522885"/>
                  <a:pt x="999066" y="558799"/>
                  <a:pt x="1032933" y="592666"/>
                </a:cubicBezTo>
                <a:cubicBezTo>
                  <a:pt x="1049866" y="609599"/>
                  <a:pt x="1070449" y="623541"/>
                  <a:pt x="1083733" y="643466"/>
                </a:cubicBezTo>
                <a:cubicBezTo>
                  <a:pt x="1128889" y="711199"/>
                  <a:pt x="1100667" y="682977"/>
                  <a:pt x="1168400" y="728133"/>
                </a:cubicBezTo>
                <a:lnTo>
                  <a:pt x="1236133" y="829733"/>
                </a:lnTo>
                <a:lnTo>
                  <a:pt x="1270000" y="880533"/>
                </a:lnTo>
                <a:cubicBezTo>
                  <a:pt x="1312561" y="1008220"/>
                  <a:pt x="1255149" y="850830"/>
                  <a:pt x="1320800" y="982133"/>
                </a:cubicBezTo>
                <a:cubicBezTo>
                  <a:pt x="1328782" y="998098"/>
                  <a:pt x="1329751" y="1016968"/>
                  <a:pt x="1337733" y="1032933"/>
                </a:cubicBezTo>
                <a:cubicBezTo>
                  <a:pt x="1365391" y="1088248"/>
                  <a:pt x="1412241" y="1131146"/>
                  <a:pt x="1473200" y="1151466"/>
                </a:cubicBezTo>
                <a:lnTo>
                  <a:pt x="1625600" y="1202266"/>
                </a:lnTo>
                <a:lnTo>
                  <a:pt x="1676400" y="1219200"/>
                </a:lnTo>
                <a:cubicBezTo>
                  <a:pt x="1761067" y="1213555"/>
                  <a:pt x="1846700" y="1216216"/>
                  <a:pt x="1930400" y="1202266"/>
                </a:cubicBezTo>
                <a:cubicBezTo>
                  <a:pt x="1950474" y="1198920"/>
                  <a:pt x="1962997" y="1177501"/>
                  <a:pt x="1981200" y="1168400"/>
                </a:cubicBezTo>
                <a:cubicBezTo>
                  <a:pt x="1997165" y="1160418"/>
                  <a:pt x="2016035" y="1159448"/>
                  <a:pt x="2032000" y="1151466"/>
                </a:cubicBezTo>
                <a:cubicBezTo>
                  <a:pt x="2050203" y="1142365"/>
                  <a:pt x="2064597" y="1126701"/>
                  <a:pt x="2082800" y="1117600"/>
                </a:cubicBezTo>
                <a:cubicBezTo>
                  <a:pt x="2098765" y="1109618"/>
                  <a:pt x="2117635" y="1108648"/>
                  <a:pt x="2133600" y="1100666"/>
                </a:cubicBezTo>
                <a:cubicBezTo>
                  <a:pt x="2206213" y="1064359"/>
                  <a:pt x="2167788" y="1068432"/>
                  <a:pt x="2235200" y="1016000"/>
                </a:cubicBezTo>
                <a:cubicBezTo>
                  <a:pt x="2235225" y="1015980"/>
                  <a:pt x="2362186" y="931342"/>
                  <a:pt x="2387600" y="914400"/>
                </a:cubicBezTo>
                <a:cubicBezTo>
                  <a:pt x="2404533" y="903111"/>
                  <a:pt x="2424009" y="894924"/>
                  <a:pt x="2438400" y="880533"/>
                </a:cubicBezTo>
                <a:cubicBezTo>
                  <a:pt x="2472267" y="846666"/>
                  <a:pt x="2513433" y="818784"/>
                  <a:pt x="2540000" y="778933"/>
                </a:cubicBezTo>
                <a:cubicBezTo>
                  <a:pt x="2624090" y="652800"/>
                  <a:pt x="2516010" y="807722"/>
                  <a:pt x="2624667" y="677333"/>
                </a:cubicBezTo>
                <a:cubicBezTo>
                  <a:pt x="2695223" y="592665"/>
                  <a:pt x="2616198" y="654756"/>
                  <a:pt x="2709333" y="592666"/>
                </a:cubicBezTo>
                <a:cubicBezTo>
                  <a:pt x="2739139" y="503253"/>
                  <a:pt x="2716366" y="556716"/>
                  <a:pt x="2794000" y="440266"/>
                </a:cubicBezTo>
                <a:lnTo>
                  <a:pt x="2827867" y="389466"/>
                </a:lnTo>
                <a:cubicBezTo>
                  <a:pt x="2833511" y="372533"/>
                  <a:pt x="2836818" y="354631"/>
                  <a:pt x="2844800" y="338666"/>
                </a:cubicBezTo>
                <a:cubicBezTo>
                  <a:pt x="2870249" y="287768"/>
                  <a:pt x="2946610" y="208704"/>
                  <a:pt x="2980267" y="186266"/>
                </a:cubicBezTo>
                <a:cubicBezTo>
                  <a:pt x="3014134" y="163688"/>
                  <a:pt x="3053086" y="147314"/>
                  <a:pt x="3081867" y="118533"/>
                </a:cubicBezTo>
                <a:cubicBezTo>
                  <a:pt x="3098800" y="101600"/>
                  <a:pt x="3112742" y="81017"/>
                  <a:pt x="3132667" y="67733"/>
                </a:cubicBezTo>
                <a:cubicBezTo>
                  <a:pt x="3156378" y="51926"/>
                  <a:pt x="3253670" y="37810"/>
                  <a:pt x="3268133" y="33866"/>
                </a:cubicBezTo>
                <a:cubicBezTo>
                  <a:pt x="3302574" y="24473"/>
                  <a:pt x="3369733" y="0"/>
                  <a:pt x="3369733" y="0"/>
                </a:cubicBezTo>
                <a:cubicBezTo>
                  <a:pt x="3516489" y="5644"/>
                  <a:pt x="3663777" y="3225"/>
                  <a:pt x="3810000" y="16933"/>
                </a:cubicBezTo>
                <a:cubicBezTo>
                  <a:pt x="3845543" y="20265"/>
                  <a:pt x="3877733" y="39511"/>
                  <a:pt x="3911600" y="50800"/>
                </a:cubicBezTo>
                <a:lnTo>
                  <a:pt x="3962400" y="67733"/>
                </a:lnTo>
                <a:cubicBezTo>
                  <a:pt x="3979333" y="79022"/>
                  <a:pt x="3994603" y="93335"/>
                  <a:pt x="4013200" y="101600"/>
                </a:cubicBezTo>
                <a:cubicBezTo>
                  <a:pt x="4045822" y="116098"/>
                  <a:pt x="4114800" y="135466"/>
                  <a:pt x="4114800" y="135466"/>
                </a:cubicBezTo>
                <a:cubicBezTo>
                  <a:pt x="4148667" y="158044"/>
                  <a:pt x="4193822" y="169333"/>
                  <a:pt x="4216400" y="203200"/>
                </a:cubicBezTo>
                <a:cubicBezTo>
                  <a:pt x="4261556" y="270933"/>
                  <a:pt x="4233334" y="242711"/>
                  <a:pt x="4301067" y="287866"/>
                </a:cubicBezTo>
                <a:lnTo>
                  <a:pt x="4402667" y="440266"/>
                </a:lnTo>
                <a:cubicBezTo>
                  <a:pt x="4413956" y="457199"/>
                  <a:pt x="4430097" y="471759"/>
                  <a:pt x="4436533" y="491066"/>
                </a:cubicBezTo>
                <a:lnTo>
                  <a:pt x="4470400" y="592666"/>
                </a:lnTo>
                <a:cubicBezTo>
                  <a:pt x="4476044" y="609599"/>
                  <a:pt x="4477432" y="628615"/>
                  <a:pt x="4487333" y="643466"/>
                </a:cubicBezTo>
                <a:lnTo>
                  <a:pt x="4521200" y="694266"/>
                </a:lnTo>
                <a:lnTo>
                  <a:pt x="4588933" y="897466"/>
                </a:lnTo>
                <a:cubicBezTo>
                  <a:pt x="4594578" y="914399"/>
                  <a:pt x="4595966" y="933414"/>
                  <a:pt x="4605867" y="948266"/>
                </a:cubicBezTo>
                <a:lnTo>
                  <a:pt x="4673600" y="1049866"/>
                </a:lnTo>
                <a:cubicBezTo>
                  <a:pt x="4684889" y="1066799"/>
                  <a:pt x="4690534" y="1089377"/>
                  <a:pt x="4707467" y="1100666"/>
                </a:cubicBezTo>
                <a:cubicBezTo>
                  <a:pt x="4741334" y="1123244"/>
                  <a:pt x="4770453" y="1155529"/>
                  <a:pt x="4809067" y="1168400"/>
                </a:cubicBezTo>
                <a:cubicBezTo>
                  <a:pt x="4930888" y="1209006"/>
                  <a:pt x="4778737" y="1159733"/>
                  <a:pt x="4927600" y="1202266"/>
                </a:cubicBezTo>
                <a:cubicBezTo>
                  <a:pt x="4944763" y="1207170"/>
                  <a:pt x="4960976" y="1215328"/>
                  <a:pt x="4978400" y="1219200"/>
                </a:cubicBezTo>
                <a:cubicBezTo>
                  <a:pt x="5011916" y="1226648"/>
                  <a:pt x="5046133" y="1230489"/>
                  <a:pt x="5080000" y="1236133"/>
                </a:cubicBezTo>
                <a:cubicBezTo>
                  <a:pt x="5187244" y="1230489"/>
                  <a:pt x="5294781" y="1228923"/>
                  <a:pt x="5401733" y="1219200"/>
                </a:cubicBezTo>
                <a:cubicBezTo>
                  <a:pt x="5459444" y="1213953"/>
                  <a:pt x="5469660" y="1180384"/>
                  <a:pt x="5520267" y="1151466"/>
                </a:cubicBezTo>
                <a:cubicBezTo>
                  <a:pt x="5535765" y="1142610"/>
                  <a:pt x="5554134" y="1140177"/>
                  <a:pt x="5571067" y="1134533"/>
                </a:cubicBezTo>
                <a:cubicBezTo>
                  <a:pt x="5604934" y="1111955"/>
                  <a:pt x="5643886" y="1095581"/>
                  <a:pt x="5672667" y="1066800"/>
                </a:cubicBezTo>
                <a:cubicBezTo>
                  <a:pt x="5689600" y="1049867"/>
                  <a:pt x="5703980" y="1029919"/>
                  <a:pt x="5723467" y="1016000"/>
                </a:cubicBezTo>
                <a:cubicBezTo>
                  <a:pt x="5744008" y="1001328"/>
                  <a:pt x="5769283" y="994657"/>
                  <a:pt x="5791200" y="982133"/>
                </a:cubicBezTo>
                <a:cubicBezTo>
                  <a:pt x="5808870" y="972036"/>
                  <a:pt x="5825067" y="959555"/>
                  <a:pt x="5842000" y="948266"/>
                </a:cubicBezTo>
                <a:cubicBezTo>
                  <a:pt x="5868912" y="907898"/>
                  <a:pt x="5912784" y="827698"/>
                  <a:pt x="5960533" y="795866"/>
                </a:cubicBezTo>
                <a:cubicBezTo>
                  <a:pt x="6088989" y="710229"/>
                  <a:pt x="5919413" y="872789"/>
                  <a:pt x="6079067" y="745066"/>
                </a:cubicBezTo>
                <a:cubicBezTo>
                  <a:pt x="6116466" y="715146"/>
                  <a:pt x="6146800" y="677333"/>
                  <a:pt x="6180667" y="643466"/>
                </a:cubicBezTo>
                <a:cubicBezTo>
                  <a:pt x="6197600" y="626533"/>
                  <a:pt x="6211542" y="605950"/>
                  <a:pt x="6231467" y="592666"/>
                </a:cubicBezTo>
                <a:cubicBezTo>
                  <a:pt x="6245972" y="582996"/>
                  <a:pt x="6339159" y="508000"/>
                  <a:pt x="6383867" y="508000"/>
                </a:cubicBezTo>
                <a:cubicBezTo>
                  <a:pt x="6391849" y="508000"/>
                  <a:pt x="6395156" y="519289"/>
                  <a:pt x="6400800" y="524933"/>
                </a:cubicBezTo>
              </a:path>
            </a:pathLst>
          </a:cu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08399" y="2472267"/>
            <a:ext cx="2641600" cy="215138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6099" y="2546792"/>
            <a:ext cx="725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Φ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508504" y="1547563"/>
            <a:ext cx="2343399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Amplitude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5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89468" y="1547563"/>
            <a:ext cx="9787468" cy="757641"/>
          </a:xfrm>
        </p:spPr>
        <p:txBody>
          <a:bodyPr/>
          <a:lstStyle/>
          <a:p>
            <a:r>
              <a:rPr lang="en-US" sz="5800" b="1" dirty="0" smtClean="0">
                <a:solidFill>
                  <a:srgbClr val="EAFE0E"/>
                </a:solidFill>
              </a:rPr>
              <a:t>Ridge Amplitude Metric </a:t>
            </a:r>
            <a:br>
              <a:rPr lang="en-US" sz="5800" b="1" dirty="0" smtClean="0">
                <a:solidFill>
                  <a:srgbClr val="EAFE0E"/>
                </a:solidFill>
              </a:rPr>
            </a:br>
            <a:r>
              <a:rPr lang="en-US" sz="5800" b="1" dirty="0">
                <a:solidFill>
                  <a:srgbClr val="EAFE0E"/>
                </a:solidFill>
              </a:rPr>
              <a:t/>
            </a:r>
            <a:br>
              <a:rPr lang="en-US" sz="5800" b="1" dirty="0">
                <a:solidFill>
                  <a:srgbClr val="EAFE0E"/>
                </a:solidFill>
              </a:rPr>
            </a:br>
            <a:endParaRPr lang="en-US" sz="5800" b="1" dirty="0">
              <a:solidFill>
                <a:srgbClr val="EAFE0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703" y="870535"/>
            <a:ext cx="8839200" cy="5163080"/>
          </a:xfrm>
        </p:spPr>
        <p:txBody>
          <a:bodyPr/>
          <a:lstStyle/>
          <a:p>
            <a:pPr lvl="1"/>
            <a:r>
              <a:rPr lang="en-US" sz="2800" b="1" dirty="0" smtClean="0">
                <a:solidFill>
                  <a:srgbClr val="FFFFFF"/>
                </a:solidFill>
              </a:rPr>
              <a:t>What’s an appropriate metric?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539973"/>
            <a:ext cx="561975" cy="365125"/>
          </a:xfrm>
        </p:spPr>
        <p:txBody>
          <a:bodyPr/>
          <a:lstStyle/>
          <a:p>
            <a:fld id="{7F5CE407-6216-4202-80E4-A30DC2F709B2}" type="slidenum">
              <a:rPr lang="en-US" b="1" smtClean="0">
                <a:solidFill>
                  <a:srgbClr val="FFFFFF"/>
                </a:solidFill>
              </a:rPr>
              <a:t>12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6946" y="2793998"/>
            <a:ext cx="7324078" cy="1862668"/>
          </a:xfrm>
          <a:custGeom>
            <a:avLst/>
            <a:gdLst>
              <a:gd name="connsiteX0" fmla="*/ 0 w 6400800"/>
              <a:gd name="connsiteY0" fmla="*/ 304800 h 1236133"/>
              <a:gd name="connsiteX1" fmla="*/ 304800 w 6400800"/>
              <a:gd name="connsiteY1" fmla="*/ 270933 h 1236133"/>
              <a:gd name="connsiteX2" fmla="*/ 575733 w 6400800"/>
              <a:gd name="connsiteY2" fmla="*/ 287866 h 1236133"/>
              <a:gd name="connsiteX3" fmla="*/ 677333 w 6400800"/>
              <a:gd name="connsiteY3" fmla="*/ 321733 h 1236133"/>
              <a:gd name="connsiteX4" fmla="*/ 728133 w 6400800"/>
              <a:gd name="connsiteY4" fmla="*/ 338666 h 1236133"/>
              <a:gd name="connsiteX5" fmla="*/ 880533 w 6400800"/>
              <a:gd name="connsiteY5" fmla="*/ 457200 h 1236133"/>
              <a:gd name="connsiteX6" fmla="*/ 931333 w 6400800"/>
              <a:gd name="connsiteY6" fmla="*/ 491066 h 1236133"/>
              <a:gd name="connsiteX7" fmla="*/ 1032933 w 6400800"/>
              <a:gd name="connsiteY7" fmla="*/ 592666 h 1236133"/>
              <a:gd name="connsiteX8" fmla="*/ 1083733 w 6400800"/>
              <a:gd name="connsiteY8" fmla="*/ 643466 h 1236133"/>
              <a:gd name="connsiteX9" fmla="*/ 1168400 w 6400800"/>
              <a:gd name="connsiteY9" fmla="*/ 728133 h 1236133"/>
              <a:gd name="connsiteX10" fmla="*/ 1236133 w 6400800"/>
              <a:gd name="connsiteY10" fmla="*/ 829733 h 1236133"/>
              <a:gd name="connsiteX11" fmla="*/ 1270000 w 6400800"/>
              <a:gd name="connsiteY11" fmla="*/ 880533 h 1236133"/>
              <a:gd name="connsiteX12" fmla="*/ 1320800 w 6400800"/>
              <a:gd name="connsiteY12" fmla="*/ 982133 h 1236133"/>
              <a:gd name="connsiteX13" fmla="*/ 1337733 w 6400800"/>
              <a:gd name="connsiteY13" fmla="*/ 1032933 h 1236133"/>
              <a:gd name="connsiteX14" fmla="*/ 1473200 w 6400800"/>
              <a:gd name="connsiteY14" fmla="*/ 1151466 h 1236133"/>
              <a:gd name="connsiteX15" fmla="*/ 1625600 w 6400800"/>
              <a:gd name="connsiteY15" fmla="*/ 1202266 h 1236133"/>
              <a:gd name="connsiteX16" fmla="*/ 1676400 w 6400800"/>
              <a:gd name="connsiteY16" fmla="*/ 1219200 h 1236133"/>
              <a:gd name="connsiteX17" fmla="*/ 1930400 w 6400800"/>
              <a:gd name="connsiteY17" fmla="*/ 1202266 h 1236133"/>
              <a:gd name="connsiteX18" fmla="*/ 1981200 w 6400800"/>
              <a:gd name="connsiteY18" fmla="*/ 1168400 h 1236133"/>
              <a:gd name="connsiteX19" fmla="*/ 2032000 w 6400800"/>
              <a:gd name="connsiteY19" fmla="*/ 1151466 h 1236133"/>
              <a:gd name="connsiteX20" fmla="*/ 2082800 w 6400800"/>
              <a:gd name="connsiteY20" fmla="*/ 1117600 h 1236133"/>
              <a:gd name="connsiteX21" fmla="*/ 2133600 w 6400800"/>
              <a:gd name="connsiteY21" fmla="*/ 1100666 h 1236133"/>
              <a:gd name="connsiteX22" fmla="*/ 2235200 w 6400800"/>
              <a:gd name="connsiteY22" fmla="*/ 1016000 h 1236133"/>
              <a:gd name="connsiteX23" fmla="*/ 2387600 w 6400800"/>
              <a:gd name="connsiteY23" fmla="*/ 914400 h 1236133"/>
              <a:gd name="connsiteX24" fmla="*/ 2438400 w 6400800"/>
              <a:gd name="connsiteY24" fmla="*/ 880533 h 1236133"/>
              <a:gd name="connsiteX25" fmla="*/ 2540000 w 6400800"/>
              <a:gd name="connsiteY25" fmla="*/ 778933 h 1236133"/>
              <a:gd name="connsiteX26" fmla="*/ 2624667 w 6400800"/>
              <a:gd name="connsiteY26" fmla="*/ 677333 h 1236133"/>
              <a:gd name="connsiteX27" fmla="*/ 2709333 w 6400800"/>
              <a:gd name="connsiteY27" fmla="*/ 592666 h 1236133"/>
              <a:gd name="connsiteX28" fmla="*/ 2794000 w 6400800"/>
              <a:gd name="connsiteY28" fmla="*/ 440266 h 1236133"/>
              <a:gd name="connsiteX29" fmla="*/ 2827867 w 6400800"/>
              <a:gd name="connsiteY29" fmla="*/ 389466 h 1236133"/>
              <a:gd name="connsiteX30" fmla="*/ 2844800 w 6400800"/>
              <a:gd name="connsiteY30" fmla="*/ 338666 h 1236133"/>
              <a:gd name="connsiteX31" fmla="*/ 2980267 w 6400800"/>
              <a:gd name="connsiteY31" fmla="*/ 186266 h 1236133"/>
              <a:gd name="connsiteX32" fmla="*/ 3081867 w 6400800"/>
              <a:gd name="connsiteY32" fmla="*/ 118533 h 1236133"/>
              <a:gd name="connsiteX33" fmla="*/ 3132667 w 6400800"/>
              <a:gd name="connsiteY33" fmla="*/ 67733 h 1236133"/>
              <a:gd name="connsiteX34" fmla="*/ 3268133 w 6400800"/>
              <a:gd name="connsiteY34" fmla="*/ 33866 h 1236133"/>
              <a:gd name="connsiteX35" fmla="*/ 3369733 w 6400800"/>
              <a:gd name="connsiteY35" fmla="*/ 0 h 1236133"/>
              <a:gd name="connsiteX36" fmla="*/ 3810000 w 6400800"/>
              <a:gd name="connsiteY36" fmla="*/ 16933 h 1236133"/>
              <a:gd name="connsiteX37" fmla="*/ 3911600 w 6400800"/>
              <a:gd name="connsiteY37" fmla="*/ 50800 h 1236133"/>
              <a:gd name="connsiteX38" fmla="*/ 3962400 w 6400800"/>
              <a:gd name="connsiteY38" fmla="*/ 67733 h 1236133"/>
              <a:gd name="connsiteX39" fmla="*/ 4013200 w 6400800"/>
              <a:gd name="connsiteY39" fmla="*/ 101600 h 1236133"/>
              <a:gd name="connsiteX40" fmla="*/ 4114800 w 6400800"/>
              <a:gd name="connsiteY40" fmla="*/ 135466 h 1236133"/>
              <a:gd name="connsiteX41" fmla="*/ 4216400 w 6400800"/>
              <a:gd name="connsiteY41" fmla="*/ 203200 h 1236133"/>
              <a:gd name="connsiteX42" fmla="*/ 4301067 w 6400800"/>
              <a:gd name="connsiteY42" fmla="*/ 287866 h 1236133"/>
              <a:gd name="connsiteX43" fmla="*/ 4402667 w 6400800"/>
              <a:gd name="connsiteY43" fmla="*/ 440266 h 1236133"/>
              <a:gd name="connsiteX44" fmla="*/ 4436533 w 6400800"/>
              <a:gd name="connsiteY44" fmla="*/ 491066 h 1236133"/>
              <a:gd name="connsiteX45" fmla="*/ 4470400 w 6400800"/>
              <a:gd name="connsiteY45" fmla="*/ 592666 h 1236133"/>
              <a:gd name="connsiteX46" fmla="*/ 4487333 w 6400800"/>
              <a:gd name="connsiteY46" fmla="*/ 643466 h 1236133"/>
              <a:gd name="connsiteX47" fmla="*/ 4521200 w 6400800"/>
              <a:gd name="connsiteY47" fmla="*/ 694266 h 1236133"/>
              <a:gd name="connsiteX48" fmla="*/ 4588933 w 6400800"/>
              <a:gd name="connsiteY48" fmla="*/ 897466 h 1236133"/>
              <a:gd name="connsiteX49" fmla="*/ 4605867 w 6400800"/>
              <a:gd name="connsiteY49" fmla="*/ 948266 h 1236133"/>
              <a:gd name="connsiteX50" fmla="*/ 4673600 w 6400800"/>
              <a:gd name="connsiteY50" fmla="*/ 1049866 h 1236133"/>
              <a:gd name="connsiteX51" fmla="*/ 4707467 w 6400800"/>
              <a:gd name="connsiteY51" fmla="*/ 1100666 h 1236133"/>
              <a:gd name="connsiteX52" fmla="*/ 4809067 w 6400800"/>
              <a:gd name="connsiteY52" fmla="*/ 1168400 h 1236133"/>
              <a:gd name="connsiteX53" fmla="*/ 4927600 w 6400800"/>
              <a:gd name="connsiteY53" fmla="*/ 1202266 h 1236133"/>
              <a:gd name="connsiteX54" fmla="*/ 4978400 w 6400800"/>
              <a:gd name="connsiteY54" fmla="*/ 1219200 h 1236133"/>
              <a:gd name="connsiteX55" fmla="*/ 5080000 w 6400800"/>
              <a:gd name="connsiteY55" fmla="*/ 1236133 h 1236133"/>
              <a:gd name="connsiteX56" fmla="*/ 5401733 w 6400800"/>
              <a:gd name="connsiteY56" fmla="*/ 1219200 h 1236133"/>
              <a:gd name="connsiteX57" fmla="*/ 5520267 w 6400800"/>
              <a:gd name="connsiteY57" fmla="*/ 1151466 h 1236133"/>
              <a:gd name="connsiteX58" fmla="*/ 5571067 w 6400800"/>
              <a:gd name="connsiteY58" fmla="*/ 1134533 h 1236133"/>
              <a:gd name="connsiteX59" fmla="*/ 5672667 w 6400800"/>
              <a:gd name="connsiteY59" fmla="*/ 1066800 h 1236133"/>
              <a:gd name="connsiteX60" fmla="*/ 5723467 w 6400800"/>
              <a:gd name="connsiteY60" fmla="*/ 1016000 h 1236133"/>
              <a:gd name="connsiteX61" fmla="*/ 5791200 w 6400800"/>
              <a:gd name="connsiteY61" fmla="*/ 982133 h 1236133"/>
              <a:gd name="connsiteX62" fmla="*/ 5842000 w 6400800"/>
              <a:gd name="connsiteY62" fmla="*/ 948266 h 1236133"/>
              <a:gd name="connsiteX63" fmla="*/ 5960533 w 6400800"/>
              <a:gd name="connsiteY63" fmla="*/ 795866 h 1236133"/>
              <a:gd name="connsiteX64" fmla="*/ 6079067 w 6400800"/>
              <a:gd name="connsiteY64" fmla="*/ 745066 h 1236133"/>
              <a:gd name="connsiteX65" fmla="*/ 6180667 w 6400800"/>
              <a:gd name="connsiteY65" fmla="*/ 643466 h 1236133"/>
              <a:gd name="connsiteX66" fmla="*/ 6231467 w 6400800"/>
              <a:gd name="connsiteY66" fmla="*/ 592666 h 1236133"/>
              <a:gd name="connsiteX67" fmla="*/ 6383867 w 6400800"/>
              <a:gd name="connsiteY67" fmla="*/ 508000 h 1236133"/>
              <a:gd name="connsiteX68" fmla="*/ 6400800 w 6400800"/>
              <a:gd name="connsiteY68" fmla="*/ 524933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400800" h="1236133">
                <a:moveTo>
                  <a:pt x="0" y="304800"/>
                </a:moveTo>
                <a:cubicBezTo>
                  <a:pt x="119406" y="280918"/>
                  <a:pt x="151669" y="270933"/>
                  <a:pt x="304800" y="270933"/>
                </a:cubicBezTo>
                <a:cubicBezTo>
                  <a:pt x="395287" y="270933"/>
                  <a:pt x="485422" y="282222"/>
                  <a:pt x="575733" y="287866"/>
                </a:cubicBezTo>
                <a:lnTo>
                  <a:pt x="677333" y="321733"/>
                </a:lnTo>
                <a:lnTo>
                  <a:pt x="728133" y="338666"/>
                </a:lnTo>
                <a:cubicBezTo>
                  <a:pt x="984937" y="509870"/>
                  <a:pt x="721361" y="324558"/>
                  <a:pt x="880533" y="457200"/>
                </a:cubicBezTo>
                <a:cubicBezTo>
                  <a:pt x="896167" y="470228"/>
                  <a:pt x="916122" y="477545"/>
                  <a:pt x="931333" y="491066"/>
                </a:cubicBezTo>
                <a:cubicBezTo>
                  <a:pt x="967130" y="522885"/>
                  <a:pt x="999066" y="558799"/>
                  <a:pt x="1032933" y="592666"/>
                </a:cubicBezTo>
                <a:cubicBezTo>
                  <a:pt x="1049866" y="609599"/>
                  <a:pt x="1070449" y="623541"/>
                  <a:pt x="1083733" y="643466"/>
                </a:cubicBezTo>
                <a:cubicBezTo>
                  <a:pt x="1128889" y="711199"/>
                  <a:pt x="1100667" y="682977"/>
                  <a:pt x="1168400" y="728133"/>
                </a:cubicBezTo>
                <a:lnTo>
                  <a:pt x="1236133" y="829733"/>
                </a:lnTo>
                <a:lnTo>
                  <a:pt x="1270000" y="880533"/>
                </a:lnTo>
                <a:cubicBezTo>
                  <a:pt x="1312561" y="1008220"/>
                  <a:pt x="1255149" y="850830"/>
                  <a:pt x="1320800" y="982133"/>
                </a:cubicBezTo>
                <a:cubicBezTo>
                  <a:pt x="1328782" y="998098"/>
                  <a:pt x="1329751" y="1016968"/>
                  <a:pt x="1337733" y="1032933"/>
                </a:cubicBezTo>
                <a:cubicBezTo>
                  <a:pt x="1365391" y="1088248"/>
                  <a:pt x="1412241" y="1131146"/>
                  <a:pt x="1473200" y="1151466"/>
                </a:cubicBezTo>
                <a:lnTo>
                  <a:pt x="1625600" y="1202266"/>
                </a:lnTo>
                <a:lnTo>
                  <a:pt x="1676400" y="1219200"/>
                </a:lnTo>
                <a:cubicBezTo>
                  <a:pt x="1761067" y="1213555"/>
                  <a:pt x="1846700" y="1216216"/>
                  <a:pt x="1930400" y="1202266"/>
                </a:cubicBezTo>
                <a:cubicBezTo>
                  <a:pt x="1950474" y="1198920"/>
                  <a:pt x="1962997" y="1177501"/>
                  <a:pt x="1981200" y="1168400"/>
                </a:cubicBezTo>
                <a:cubicBezTo>
                  <a:pt x="1997165" y="1160418"/>
                  <a:pt x="2016035" y="1159448"/>
                  <a:pt x="2032000" y="1151466"/>
                </a:cubicBezTo>
                <a:cubicBezTo>
                  <a:pt x="2050203" y="1142365"/>
                  <a:pt x="2064597" y="1126701"/>
                  <a:pt x="2082800" y="1117600"/>
                </a:cubicBezTo>
                <a:cubicBezTo>
                  <a:pt x="2098765" y="1109618"/>
                  <a:pt x="2117635" y="1108648"/>
                  <a:pt x="2133600" y="1100666"/>
                </a:cubicBezTo>
                <a:cubicBezTo>
                  <a:pt x="2206213" y="1064359"/>
                  <a:pt x="2167788" y="1068432"/>
                  <a:pt x="2235200" y="1016000"/>
                </a:cubicBezTo>
                <a:cubicBezTo>
                  <a:pt x="2235225" y="1015980"/>
                  <a:pt x="2362186" y="931342"/>
                  <a:pt x="2387600" y="914400"/>
                </a:cubicBezTo>
                <a:cubicBezTo>
                  <a:pt x="2404533" y="903111"/>
                  <a:pt x="2424009" y="894924"/>
                  <a:pt x="2438400" y="880533"/>
                </a:cubicBezTo>
                <a:cubicBezTo>
                  <a:pt x="2472267" y="846666"/>
                  <a:pt x="2513433" y="818784"/>
                  <a:pt x="2540000" y="778933"/>
                </a:cubicBezTo>
                <a:cubicBezTo>
                  <a:pt x="2624090" y="652800"/>
                  <a:pt x="2516010" y="807722"/>
                  <a:pt x="2624667" y="677333"/>
                </a:cubicBezTo>
                <a:cubicBezTo>
                  <a:pt x="2695223" y="592665"/>
                  <a:pt x="2616198" y="654756"/>
                  <a:pt x="2709333" y="592666"/>
                </a:cubicBezTo>
                <a:cubicBezTo>
                  <a:pt x="2739139" y="503253"/>
                  <a:pt x="2716366" y="556716"/>
                  <a:pt x="2794000" y="440266"/>
                </a:cubicBezTo>
                <a:lnTo>
                  <a:pt x="2827867" y="389466"/>
                </a:lnTo>
                <a:cubicBezTo>
                  <a:pt x="2833511" y="372533"/>
                  <a:pt x="2836818" y="354631"/>
                  <a:pt x="2844800" y="338666"/>
                </a:cubicBezTo>
                <a:cubicBezTo>
                  <a:pt x="2870249" y="287768"/>
                  <a:pt x="2946610" y="208704"/>
                  <a:pt x="2980267" y="186266"/>
                </a:cubicBezTo>
                <a:cubicBezTo>
                  <a:pt x="3014134" y="163688"/>
                  <a:pt x="3053086" y="147314"/>
                  <a:pt x="3081867" y="118533"/>
                </a:cubicBezTo>
                <a:cubicBezTo>
                  <a:pt x="3098800" y="101600"/>
                  <a:pt x="3112742" y="81017"/>
                  <a:pt x="3132667" y="67733"/>
                </a:cubicBezTo>
                <a:cubicBezTo>
                  <a:pt x="3156378" y="51926"/>
                  <a:pt x="3253670" y="37810"/>
                  <a:pt x="3268133" y="33866"/>
                </a:cubicBezTo>
                <a:cubicBezTo>
                  <a:pt x="3302574" y="24473"/>
                  <a:pt x="3369733" y="0"/>
                  <a:pt x="3369733" y="0"/>
                </a:cubicBezTo>
                <a:cubicBezTo>
                  <a:pt x="3516489" y="5644"/>
                  <a:pt x="3663777" y="3225"/>
                  <a:pt x="3810000" y="16933"/>
                </a:cubicBezTo>
                <a:cubicBezTo>
                  <a:pt x="3845543" y="20265"/>
                  <a:pt x="3877733" y="39511"/>
                  <a:pt x="3911600" y="50800"/>
                </a:cubicBezTo>
                <a:lnTo>
                  <a:pt x="3962400" y="67733"/>
                </a:lnTo>
                <a:cubicBezTo>
                  <a:pt x="3979333" y="79022"/>
                  <a:pt x="3994603" y="93335"/>
                  <a:pt x="4013200" y="101600"/>
                </a:cubicBezTo>
                <a:cubicBezTo>
                  <a:pt x="4045822" y="116098"/>
                  <a:pt x="4114800" y="135466"/>
                  <a:pt x="4114800" y="135466"/>
                </a:cubicBezTo>
                <a:cubicBezTo>
                  <a:pt x="4148667" y="158044"/>
                  <a:pt x="4193822" y="169333"/>
                  <a:pt x="4216400" y="203200"/>
                </a:cubicBezTo>
                <a:cubicBezTo>
                  <a:pt x="4261556" y="270933"/>
                  <a:pt x="4233334" y="242711"/>
                  <a:pt x="4301067" y="287866"/>
                </a:cubicBezTo>
                <a:lnTo>
                  <a:pt x="4402667" y="440266"/>
                </a:lnTo>
                <a:cubicBezTo>
                  <a:pt x="4413956" y="457199"/>
                  <a:pt x="4430097" y="471759"/>
                  <a:pt x="4436533" y="491066"/>
                </a:cubicBezTo>
                <a:lnTo>
                  <a:pt x="4470400" y="592666"/>
                </a:lnTo>
                <a:cubicBezTo>
                  <a:pt x="4476044" y="609599"/>
                  <a:pt x="4477432" y="628615"/>
                  <a:pt x="4487333" y="643466"/>
                </a:cubicBezTo>
                <a:lnTo>
                  <a:pt x="4521200" y="694266"/>
                </a:lnTo>
                <a:lnTo>
                  <a:pt x="4588933" y="897466"/>
                </a:lnTo>
                <a:cubicBezTo>
                  <a:pt x="4594578" y="914399"/>
                  <a:pt x="4595966" y="933414"/>
                  <a:pt x="4605867" y="948266"/>
                </a:cubicBezTo>
                <a:lnTo>
                  <a:pt x="4673600" y="1049866"/>
                </a:lnTo>
                <a:cubicBezTo>
                  <a:pt x="4684889" y="1066799"/>
                  <a:pt x="4690534" y="1089377"/>
                  <a:pt x="4707467" y="1100666"/>
                </a:cubicBezTo>
                <a:cubicBezTo>
                  <a:pt x="4741334" y="1123244"/>
                  <a:pt x="4770453" y="1155529"/>
                  <a:pt x="4809067" y="1168400"/>
                </a:cubicBezTo>
                <a:cubicBezTo>
                  <a:pt x="4930888" y="1209006"/>
                  <a:pt x="4778737" y="1159733"/>
                  <a:pt x="4927600" y="1202266"/>
                </a:cubicBezTo>
                <a:cubicBezTo>
                  <a:pt x="4944763" y="1207170"/>
                  <a:pt x="4960976" y="1215328"/>
                  <a:pt x="4978400" y="1219200"/>
                </a:cubicBezTo>
                <a:cubicBezTo>
                  <a:pt x="5011916" y="1226648"/>
                  <a:pt x="5046133" y="1230489"/>
                  <a:pt x="5080000" y="1236133"/>
                </a:cubicBezTo>
                <a:cubicBezTo>
                  <a:pt x="5187244" y="1230489"/>
                  <a:pt x="5294781" y="1228923"/>
                  <a:pt x="5401733" y="1219200"/>
                </a:cubicBezTo>
                <a:cubicBezTo>
                  <a:pt x="5459444" y="1213953"/>
                  <a:pt x="5469660" y="1180384"/>
                  <a:pt x="5520267" y="1151466"/>
                </a:cubicBezTo>
                <a:cubicBezTo>
                  <a:pt x="5535765" y="1142610"/>
                  <a:pt x="5554134" y="1140177"/>
                  <a:pt x="5571067" y="1134533"/>
                </a:cubicBezTo>
                <a:cubicBezTo>
                  <a:pt x="5604934" y="1111955"/>
                  <a:pt x="5643886" y="1095581"/>
                  <a:pt x="5672667" y="1066800"/>
                </a:cubicBezTo>
                <a:cubicBezTo>
                  <a:pt x="5689600" y="1049867"/>
                  <a:pt x="5703980" y="1029919"/>
                  <a:pt x="5723467" y="1016000"/>
                </a:cubicBezTo>
                <a:cubicBezTo>
                  <a:pt x="5744008" y="1001328"/>
                  <a:pt x="5769283" y="994657"/>
                  <a:pt x="5791200" y="982133"/>
                </a:cubicBezTo>
                <a:cubicBezTo>
                  <a:pt x="5808870" y="972036"/>
                  <a:pt x="5825067" y="959555"/>
                  <a:pt x="5842000" y="948266"/>
                </a:cubicBezTo>
                <a:cubicBezTo>
                  <a:pt x="5868912" y="907898"/>
                  <a:pt x="5912784" y="827698"/>
                  <a:pt x="5960533" y="795866"/>
                </a:cubicBezTo>
                <a:cubicBezTo>
                  <a:pt x="6088989" y="710229"/>
                  <a:pt x="5919413" y="872789"/>
                  <a:pt x="6079067" y="745066"/>
                </a:cubicBezTo>
                <a:cubicBezTo>
                  <a:pt x="6116466" y="715146"/>
                  <a:pt x="6146800" y="677333"/>
                  <a:pt x="6180667" y="643466"/>
                </a:cubicBezTo>
                <a:cubicBezTo>
                  <a:pt x="6197600" y="626533"/>
                  <a:pt x="6211542" y="605950"/>
                  <a:pt x="6231467" y="592666"/>
                </a:cubicBezTo>
                <a:cubicBezTo>
                  <a:pt x="6245972" y="582996"/>
                  <a:pt x="6339159" y="508000"/>
                  <a:pt x="6383867" y="508000"/>
                </a:cubicBezTo>
                <a:cubicBezTo>
                  <a:pt x="6391849" y="508000"/>
                  <a:pt x="6395156" y="519289"/>
                  <a:pt x="6400800" y="524933"/>
                </a:cubicBezTo>
              </a:path>
            </a:pathLst>
          </a:cu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08399" y="2472267"/>
            <a:ext cx="2641600" cy="215138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41024" y="2982312"/>
            <a:ext cx="725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Φ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2704" y="1831080"/>
            <a:ext cx="1934629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500 hPa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8504" y="1547563"/>
            <a:ext cx="2343399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Position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89468" y="1547563"/>
            <a:ext cx="9787468" cy="757641"/>
          </a:xfrm>
        </p:spPr>
        <p:txBody>
          <a:bodyPr/>
          <a:lstStyle/>
          <a:p>
            <a:r>
              <a:rPr lang="en-US" sz="5800" b="1" dirty="0" smtClean="0">
                <a:solidFill>
                  <a:srgbClr val="EAFE0E"/>
                </a:solidFill>
              </a:rPr>
              <a:t>Ridge Amplitude Metric </a:t>
            </a:r>
            <a:br>
              <a:rPr lang="en-US" sz="5800" b="1" dirty="0" smtClean="0">
                <a:solidFill>
                  <a:srgbClr val="EAFE0E"/>
                </a:solidFill>
              </a:rPr>
            </a:br>
            <a:r>
              <a:rPr lang="en-US" sz="5800" b="1" dirty="0">
                <a:solidFill>
                  <a:srgbClr val="EAFE0E"/>
                </a:solidFill>
              </a:rPr>
              <a:t/>
            </a:r>
            <a:br>
              <a:rPr lang="en-US" sz="5800" b="1" dirty="0">
                <a:solidFill>
                  <a:srgbClr val="EAFE0E"/>
                </a:solidFill>
              </a:rPr>
            </a:br>
            <a:endParaRPr lang="en-US" sz="5800" b="1" dirty="0">
              <a:solidFill>
                <a:srgbClr val="EAFE0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703" y="870535"/>
            <a:ext cx="8839200" cy="5163080"/>
          </a:xfrm>
        </p:spPr>
        <p:txBody>
          <a:bodyPr/>
          <a:lstStyle/>
          <a:p>
            <a:pPr lvl="1"/>
            <a:r>
              <a:rPr lang="en-US" sz="2800" b="1" dirty="0" smtClean="0">
                <a:solidFill>
                  <a:srgbClr val="FFFFFF"/>
                </a:solidFill>
              </a:rPr>
              <a:t>What’s an appropriate metric?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4" y="1831080"/>
            <a:ext cx="1934629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500 hPa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539973"/>
            <a:ext cx="561975" cy="365125"/>
          </a:xfrm>
        </p:spPr>
        <p:txBody>
          <a:bodyPr/>
          <a:lstStyle/>
          <a:p>
            <a:fld id="{7F5CE407-6216-4202-80E4-A30DC2F709B2}" type="slidenum">
              <a:rPr lang="en-US" b="1" smtClean="0">
                <a:solidFill>
                  <a:srgbClr val="FFFFFF"/>
                </a:solidFill>
              </a:rPr>
              <a:t>13</a:t>
            </a:fld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0812" y="2065868"/>
            <a:ext cx="7324078" cy="2539999"/>
          </a:xfrm>
          <a:custGeom>
            <a:avLst/>
            <a:gdLst>
              <a:gd name="connsiteX0" fmla="*/ 0 w 6400800"/>
              <a:gd name="connsiteY0" fmla="*/ 304800 h 1236133"/>
              <a:gd name="connsiteX1" fmla="*/ 304800 w 6400800"/>
              <a:gd name="connsiteY1" fmla="*/ 270933 h 1236133"/>
              <a:gd name="connsiteX2" fmla="*/ 575733 w 6400800"/>
              <a:gd name="connsiteY2" fmla="*/ 287866 h 1236133"/>
              <a:gd name="connsiteX3" fmla="*/ 677333 w 6400800"/>
              <a:gd name="connsiteY3" fmla="*/ 321733 h 1236133"/>
              <a:gd name="connsiteX4" fmla="*/ 728133 w 6400800"/>
              <a:gd name="connsiteY4" fmla="*/ 338666 h 1236133"/>
              <a:gd name="connsiteX5" fmla="*/ 880533 w 6400800"/>
              <a:gd name="connsiteY5" fmla="*/ 457200 h 1236133"/>
              <a:gd name="connsiteX6" fmla="*/ 931333 w 6400800"/>
              <a:gd name="connsiteY6" fmla="*/ 491066 h 1236133"/>
              <a:gd name="connsiteX7" fmla="*/ 1032933 w 6400800"/>
              <a:gd name="connsiteY7" fmla="*/ 592666 h 1236133"/>
              <a:gd name="connsiteX8" fmla="*/ 1083733 w 6400800"/>
              <a:gd name="connsiteY8" fmla="*/ 643466 h 1236133"/>
              <a:gd name="connsiteX9" fmla="*/ 1168400 w 6400800"/>
              <a:gd name="connsiteY9" fmla="*/ 728133 h 1236133"/>
              <a:gd name="connsiteX10" fmla="*/ 1236133 w 6400800"/>
              <a:gd name="connsiteY10" fmla="*/ 829733 h 1236133"/>
              <a:gd name="connsiteX11" fmla="*/ 1270000 w 6400800"/>
              <a:gd name="connsiteY11" fmla="*/ 880533 h 1236133"/>
              <a:gd name="connsiteX12" fmla="*/ 1320800 w 6400800"/>
              <a:gd name="connsiteY12" fmla="*/ 982133 h 1236133"/>
              <a:gd name="connsiteX13" fmla="*/ 1337733 w 6400800"/>
              <a:gd name="connsiteY13" fmla="*/ 1032933 h 1236133"/>
              <a:gd name="connsiteX14" fmla="*/ 1473200 w 6400800"/>
              <a:gd name="connsiteY14" fmla="*/ 1151466 h 1236133"/>
              <a:gd name="connsiteX15" fmla="*/ 1625600 w 6400800"/>
              <a:gd name="connsiteY15" fmla="*/ 1202266 h 1236133"/>
              <a:gd name="connsiteX16" fmla="*/ 1676400 w 6400800"/>
              <a:gd name="connsiteY16" fmla="*/ 1219200 h 1236133"/>
              <a:gd name="connsiteX17" fmla="*/ 1930400 w 6400800"/>
              <a:gd name="connsiteY17" fmla="*/ 1202266 h 1236133"/>
              <a:gd name="connsiteX18" fmla="*/ 1981200 w 6400800"/>
              <a:gd name="connsiteY18" fmla="*/ 1168400 h 1236133"/>
              <a:gd name="connsiteX19" fmla="*/ 2032000 w 6400800"/>
              <a:gd name="connsiteY19" fmla="*/ 1151466 h 1236133"/>
              <a:gd name="connsiteX20" fmla="*/ 2082800 w 6400800"/>
              <a:gd name="connsiteY20" fmla="*/ 1117600 h 1236133"/>
              <a:gd name="connsiteX21" fmla="*/ 2133600 w 6400800"/>
              <a:gd name="connsiteY21" fmla="*/ 1100666 h 1236133"/>
              <a:gd name="connsiteX22" fmla="*/ 2235200 w 6400800"/>
              <a:gd name="connsiteY22" fmla="*/ 1016000 h 1236133"/>
              <a:gd name="connsiteX23" fmla="*/ 2387600 w 6400800"/>
              <a:gd name="connsiteY23" fmla="*/ 914400 h 1236133"/>
              <a:gd name="connsiteX24" fmla="*/ 2438400 w 6400800"/>
              <a:gd name="connsiteY24" fmla="*/ 880533 h 1236133"/>
              <a:gd name="connsiteX25" fmla="*/ 2540000 w 6400800"/>
              <a:gd name="connsiteY25" fmla="*/ 778933 h 1236133"/>
              <a:gd name="connsiteX26" fmla="*/ 2624667 w 6400800"/>
              <a:gd name="connsiteY26" fmla="*/ 677333 h 1236133"/>
              <a:gd name="connsiteX27" fmla="*/ 2709333 w 6400800"/>
              <a:gd name="connsiteY27" fmla="*/ 592666 h 1236133"/>
              <a:gd name="connsiteX28" fmla="*/ 2794000 w 6400800"/>
              <a:gd name="connsiteY28" fmla="*/ 440266 h 1236133"/>
              <a:gd name="connsiteX29" fmla="*/ 2827867 w 6400800"/>
              <a:gd name="connsiteY29" fmla="*/ 389466 h 1236133"/>
              <a:gd name="connsiteX30" fmla="*/ 2844800 w 6400800"/>
              <a:gd name="connsiteY30" fmla="*/ 338666 h 1236133"/>
              <a:gd name="connsiteX31" fmla="*/ 2980267 w 6400800"/>
              <a:gd name="connsiteY31" fmla="*/ 186266 h 1236133"/>
              <a:gd name="connsiteX32" fmla="*/ 3081867 w 6400800"/>
              <a:gd name="connsiteY32" fmla="*/ 118533 h 1236133"/>
              <a:gd name="connsiteX33" fmla="*/ 3132667 w 6400800"/>
              <a:gd name="connsiteY33" fmla="*/ 67733 h 1236133"/>
              <a:gd name="connsiteX34" fmla="*/ 3268133 w 6400800"/>
              <a:gd name="connsiteY34" fmla="*/ 33866 h 1236133"/>
              <a:gd name="connsiteX35" fmla="*/ 3369733 w 6400800"/>
              <a:gd name="connsiteY35" fmla="*/ 0 h 1236133"/>
              <a:gd name="connsiteX36" fmla="*/ 3810000 w 6400800"/>
              <a:gd name="connsiteY36" fmla="*/ 16933 h 1236133"/>
              <a:gd name="connsiteX37" fmla="*/ 3911600 w 6400800"/>
              <a:gd name="connsiteY37" fmla="*/ 50800 h 1236133"/>
              <a:gd name="connsiteX38" fmla="*/ 3962400 w 6400800"/>
              <a:gd name="connsiteY38" fmla="*/ 67733 h 1236133"/>
              <a:gd name="connsiteX39" fmla="*/ 4013200 w 6400800"/>
              <a:gd name="connsiteY39" fmla="*/ 101600 h 1236133"/>
              <a:gd name="connsiteX40" fmla="*/ 4114800 w 6400800"/>
              <a:gd name="connsiteY40" fmla="*/ 135466 h 1236133"/>
              <a:gd name="connsiteX41" fmla="*/ 4216400 w 6400800"/>
              <a:gd name="connsiteY41" fmla="*/ 203200 h 1236133"/>
              <a:gd name="connsiteX42" fmla="*/ 4301067 w 6400800"/>
              <a:gd name="connsiteY42" fmla="*/ 287866 h 1236133"/>
              <a:gd name="connsiteX43" fmla="*/ 4402667 w 6400800"/>
              <a:gd name="connsiteY43" fmla="*/ 440266 h 1236133"/>
              <a:gd name="connsiteX44" fmla="*/ 4436533 w 6400800"/>
              <a:gd name="connsiteY44" fmla="*/ 491066 h 1236133"/>
              <a:gd name="connsiteX45" fmla="*/ 4470400 w 6400800"/>
              <a:gd name="connsiteY45" fmla="*/ 592666 h 1236133"/>
              <a:gd name="connsiteX46" fmla="*/ 4487333 w 6400800"/>
              <a:gd name="connsiteY46" fmla="*/ 643466 h 1236133"/>
              <a:gd name="connsiteX47" fmla="*/ 4521200 w 6400800"/>
              <a:gd name="connsiteY47" fmla="*/ 694266 h 1236133"/>
              <a:gd name="connsiteX48" fmla="*/ 4588933 w 6400800"/>
              <a:gd name="connsiteY48" fmla="*/ 897466 h 1236133"/>
              <a:gd name="connsiteX49" fmla="*/ 4605867 w 6400800"/>
              <a:gd name="connsiteY49" fmla="*/ 948266 h 1236133"/>
              <a:gd name="connsiteX50" fmla="*/ 4673600 w 6400800"/>
              <a:gd name="connsiteY50" fmla="*/ 1049866 h 1236133"/>
              <a:gd name="connsiteX51" fmla="*/ 4707467 w 6400800"/>
              <a:gd name="connsiteY51" fmla="*/ 1100666 h 1236133"/>
              <a:gd name="connsiteX52" fmla="*/ 4809067 w 6400800"/>
              <a:gd name="connsiteY52" fmla="*/ 1168400 h 1236133"/>
              <a:gd name="connsiteX53" fmla="*/ 4927600 w 6400800"/>
              <a:gd name="connsiteY53" fmla="*/ 1202266 h 1236133"/>
              <a:gd name="connsiteX54" fmla="*/ 4978400 w 6400800"/>
              <a:gd name="connsiteY54" fmla="*/ 1219200 h 1236133"/>
              <a:gd name="connsiteX55" fmla="*/ 5080000 w 6400800"/>
              <a:gd name="connsiteY55" fmla="*/ 1236133 h 1236133"/>
              <a:gd name="connsiteX56" fmla="*/ 5401733 w 6400800"/>
              <a:gd name="connsiteY56" fmla="*/ 1219200 h 1236133"/>
              <a:gd name="connsiteX57" fmla="*/ 5520267 w 6400800"/>
              <a:gd name="connsiteY57" fmla="*/ 1151466 h 1236133"/>
              <a:gd name="connsiteX58" fmla="*/ 5571067 w 6400800"/>
              <a:gd name="connsiteY58" fmla="*/ 1134533 h 1236133"/>
              <a:gd name="connsiteX59" fmla="*/ 5672667 w 6400800"/>
              <a:gd name="connsiteY59" fmla="*/ 1066800 h 1236133"/>
              <a:gd name="connsiteX60" fmla="*/ 5723467 w 6400800"/>
              <a:gd name="connsiteY60" fmla="*/ 1016000 h 1236133"/>
              <a:gd name="connsiteX61" fmla="*/ 5791200 w 6400800"/>
              <a:gd name="connsiteY61" fmla="*/ 982133 h 1236133"/>
              <a:gd name="connsiteX62" fmla="*/ 5842000 w 6400800"/>
              <a:gd name="connsiteY62" fmla="*/ 948266 h 1236133"/>
              <a:gd name="connsiteX63" fmla="*/ 5960533 w 6400800"/>
              <a:gd name="connsiteY63" fmla="*/ 795866 h 1236133"/>
              <a:gd name="connsiteX64" fmla="*/ 6079067 w 6400800"/>
              <a:gd name="connsiteY64" fmla="*/ 745066 h 1236133"/>
              <a:gd name="connsiteX65" fmla="*/ 6180667 w 6400800"/>
              <a:gd name="connsiteY65" fmla="*/ 643466 h 1236133"/>
              <a:gd name="connsiteX66" fmla="*/ 6231467 w 6400800"/>
              <a:gd name="connsiteY66" fmla="*/ 592666 h 1236133"/>
              <a:gd name="connsiteX67" fmla="*/ 6383867 w 6400800"/>
              <a:gd name="connsiteY67" fmla="*/ 508000 h 1236133"/>
              <a:gd name="connsiteX68" fmla="*/ 6400800 w 6400800"/>
              <a:gd name="connsiteY68" fmla="*/ 524933 h 123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400800" h="1236133">
                <a:moveTo>
                  <a:pt x="0" y="304800"/>
                </a:moveTo>
                <a:cubicBezTo>
                  <a:pt x="119406" y="280918"/>
                  <a:pt x="151669" y="270933"/>
                  <a:pt x="304800" y="270933"/>
                </a:cubicBezTo>
                <a:cubicBezTo>
                  <a:pt x="395287" y="270933"/>
                  <a:pt x="485422" y="282222"/>
                  <a:pt x="575733" y="287866"/>
                </a:cubicBezTo>
                <a:lnTo>
                  <a:pt x="677333" y="321733"/>
                </a:lnTo>
                <a:lnTo>
                  <a:pt x="728133" y="338666"/>
                </a:lnTo>
                <a:cubicBezTo>
                  <a:pt x="984937" y="509870"/>
                  <a:pt x="721361" y="324558"/>
                  <a:pt x="880533" y="457200"/>
                </a:cubicBezTo>
                <a:cubicBezTo>
                  <a:pt x="896167" y="470228"/>
                  <a:pt x="916122" y="477545"/>
                  <a:pt x="931333" y="491066"/>
                </a:cubicBezTo>
                <a:cubicBezTo>
                  <a:pt x="967130" y="522885"/>
                  <a:pt x="999066" y="558799"/>
                  <a:pt x="1032933" y="592666"/>
                </a:cubicBezTo>
                <a:cubicBezTo>
                  <a:pt x="1049866" y="609599"/>
                  <a:pt x="1070449" y="623541"/>
                  <a:pt x="1083733" y="643466"/>
                </a:cubicBezTo>
                <a:cubicBezTo>
                  <a:pt x="1128889" y="711199"/>
                  <a:pt x="1100667" y="682977"/>
                  <a:pt x="1168400" y="728133"/>
                </a:cubicBezTo>
                <a:lnTo>
                  <a:pt x="1236133" y="829733"/>
                </a:lnTo>
                <a:lnTo>
                  <a:pt x="1270000" y="880533"/>
                </a:lnTo>
                <a:cubicBezTo>
                  <a:pt x="1312561" y="1008220"/>
                  <a:pt x="1255149" y="850830"/>
                  <a:pt x="1320800" y="982133"/>
                </a:cubicBezTo>
                <a:cubicBezTo>
                  <a:pt x="1328782" y="998098"/>
                  <a:pt x="1329751" y="1016968"/>
                  <a:pt x="1337733" y="1032933"/>
                </a:cubicBezTo>
                <a:cubicBezTo>
                  <a:pt x="1365391" y="1088248"/>
                  <a:pt x="1412241" y="1131146"/>
                  <a:pt x="1473200" y="1151466"/>
                </a:cubicBezTo>
                <a:lnTo>
                  <a:pt x="1625600" y="1202266"/>
                </a:lnTo>
                <a:lnTo>
                  <a:pt x="1676400" y="1219200"/>
                </a:lnTo>
                <a:cubicBezTo>
                  <a:pt x="1761067" y="1213555"/>
                  <a:pt x="1846700" y="1216216"/>
                  <a:pt x="1930400" y="1202266"/>
                </a:cubicBezTo>
                <a:cubicBezTo>
                  <a:pt x="1950474" y="1198920"/>
                  <a:pt x="1962997" y="1177501"/>
                  <a:pt x="1981200" y="1168400"/>
                </a:cubicBezTo>
                <a:cubicBezTo>
                  <a:pt x="1997165" y="1160418"/>
                  <a:pt x="2016035" y="1159448"/>
                  <a:pt x="2032000" y="1151466"/>
                </a:cubicBezTo>
                <a:cubicBezTo>
                  <a:pt x="2050203" y="1142365"/>
                  <a:pt x="2064597" y="1126701"/>
                  <a:pt x="2082800" y="1117600"/>
                </a:cubicBezTo>
                <a:cubicBezTo>
                  <a:pt x="2098765" y="1109618"/>
                  <a:pt x="2117635" y="1108648"/>
                  <a:pt x="2133600" y="1100666"/>
                </a:cubicBezTo>
                <a:cubicBezTo>
                  <a:pt x="2206213" y="1064359"/>
                  <a:pt x="2167788" y="1068432"/>
                  <a:pt x="2235200" y="1016000"/>
                </a:cubicBezTo>
                <a:cubicBezTo>
                  <a:pt x="2235225" y="1015980"/>
                  <a:pt x="2362186" y="931342"/>
                  <a:pt x="2387600" y="914400"/>
                </a:cubicBezTo>
                <a:cubicBezTo>
                  <a:pt x="2404533" y="903111"/>
                  <a:pt x="2424009" y="894924"/>
                  <a:pt x="2438400" y="880533"/>
                </a:cubicBezTo>
                <a:cubicBezTo>
                  <a:pt x="2472267" y="846666"/>
                  <a:pt x="2513433" y="818784"/>
                  <a:pt x="2540000" y="778933"/>
                </a:cubicBezTo>
                <a:cubicBezTo>
                  <a:pt x="2624090" y="652800"/>
                  <a:pt x="2516010" y="807722"/>
                  <a:pt x="2624667" y="677333"/>
                </a:cubicBezTo>
                <a:cubicBezTo>
                  <a:pt x="2695223" y="592665"/>
                  <a:pt x="2616198" y="654756"/>
                  <a:pt x="2709333" y="592666"/>
                </a:cubicBezTo>
                <a:cubicBezTo>
                  <a:pt x="2739139" y="503253"/>
                  <a:pt x="2716366" y="556716"/>
                  <a:pt x="2794000" y="440266"/>
                </a:cubicBezTo>
                <a:lnTo>
                  <a:pt x="2827867" y="389466"/>
                </a:lnTo>
                <a:cubicBezTo>
                  <a:pt x="2833511" y="372533"/>
                  <a:pt x="2836818" y="354631"/>
                  <a:pt x="2844800" y="338666"/>
                </a:cubicBezTo>
                <a:cubicBezTo>
                  <a:pt x="2870249" y="287768"/>
                  <a:pt x="2946610" y="208704"/>
                  <a:pt x="2980267" y="186266"/>
                </a:cubicBezTo>
                <a:cubicBezTo>
                  <a:pt x="3014134" y="163688"/>
                  <a:pt x="3053086" y="147314"/>
                  <a:pt x="3081867" y="118533"/>
                </a:cubicBezTo>
                <a:cubicBezTo>
                  <a:pt x="3098800" y="101600"/>
                  <a:pt x="3112742" y="81017"/>
                  <a:pt x="3132667" y="67733"/>
                </a:cubicBezTo>
                <a:cubicBezTo>
                  <a:pt x="3156378" y="51926"/>
                  <a:pt x="3253670" y="37810"/>
                  <a:pt x="3268133" y="33866"/>
                </a:cubicBezTo>
                <a:cubicBezTo>
                  <a:pt x="3302574" y="24473"/>
                  <a:pt x="3369733" y="0"/>
                  <a:pt x="3369733" y="0"/>
                </a:cubicBezTo>
                <a:cubicBezTo>
                  <a:pt x="3516489" y="5644"/>
                  <a:pt x="3663777" y="3225"/>
                  <a:pt x="3810000" y="16933"/>
                </a:cubicBezTo>
                <a:cubicBezTo>
                  <a:pt x="3845543" y="20265"/>
                  <a:pt x="3877733" y="39511"/>
                  <a:pt x="3911600" y="50800"/>
                </a:cubicBezTo>
                <a:lnTo>
                  <a:pt x="3962400" y="67733"/>
                </a:lnTo>
                <a:cubicBezTo>
                  <a:pt x="3979333" y="79022"/>
                  <a:pt x="3994603" y="93335"/>
                  <a:pt x="4013200" y="101600"/>
                </a:cubicBezTo>
                <a:cubicBezTo>
                  <a:pt x="4045822" y="116098"/>
                  <a:pt x="4114800" y="135466"/>
                  <a:pt x="4114800" y="135466"/>
                </a:cubicBezTo>
                <a:cubicBezTo>
                  <a:pt x="4148667" y="158044"/>
                  <a:pt x="4193822" y="169333"/>
                  <a:pt x="4216400" y="203200"/>
                </a:cubicBezTo>
                <a:cubicBezTo>
                  <a:pt x="4261556" y="270933"/>
                  <a:pt x="4233334" y="242711"/>
                  <a:pt x="4301067" y="287866"/>
                </a:cubicBezTo>
                <a:lnTo>
                  <a:pt x="4402667" y="440266"/>
                </a:lnTo>
                <a:cubicBezTo>
                  <a:pt x="4413956" y="457199"/>
                  <a:pt x="4430097" y="471759"/>
                  <a:pt x="4436533" y="491066"/>
                </a:cubicBezTo>
                <a:lnTo>
                  <a:pt x="4470400" y="592666"/>
                </a:lnTo>
                <a:cubicBezTo>
                  <a:pt x="4476044" y="609599"/>
                  <a:pt x="4477432" y="628615"/>
                  <a:pt x="4487333" y="643466"/>
                </a:cubicBezTo>
                <a:lnTo>
                  <a:pt x="4521200" y="694266"/>
                </a:lnTo>
                <a:lnTo>
                  <a:pt x="4588933" y="897466"/>
                </a:lnTo>
                <a:cubicBezTo>
                  <a:pt x="4594578" y="914399"/>
                  <a:pt x="4595966" y="933414"/>
                  <a:pt x="4605867" y="948266"/>
                </a:cubicBezTo>
                <a:lnTo>
                  <a:pt x="4673600" y="1049866"/>
                </a:lnTo>
                <a:cubicBezTo>
                  <a:pt x="4684889" y="1066799"/>
                  <a:pt x="4690534" y="1089377"/>
                  <a:pt x="4707467" y="1100666"/>
                </a:cubicBezTo>
                <a:cubicBezTo>
                  <a:pt x="4741334" y="1123244"/>
                  <a:pt x="4770453" y="1155529"/>
                  <a:pt x="4809067" y="1168400"/>
                </a:cubicBezTo>
                <a:cubicBezTo>
                  <a:pt x="4930888" y="1209006"/>
                  <a:pt x="4778737" y="1159733"/>
                  <a:pt x="4927600" y="1202266"/>
                </a:cubicBezTo>
                <a:cubicBezTo>
                  <a:pt x="4944763" y="1207170"/>
                  <a:pt x="4960976" y="1215328"/>
                  <a:pt x="4978400" y="1219200"/>
                </a:cubicBezTo>
                <a:cubicBezTo>
                  <a:pt x="5011916" y="1226648"/>
                  <a:pt x="5046133" y="1230489"/>
                  <a:pt x="5080000" y="1236133"/>
                </a:cubicBezTo>
                <a:cubicBezTo>
                  <a:pt x="5187244" y="1230489"/>
                  <a:pt x="5294781" y="1228923"/>
                  <a:pt x="5401733" y="1219200"/>
                </a:cubicBezTo>
                <a:cubicBezTo>
                  <a:pt x="5459444" y="1213953"/>
                  <a:pt x="5469660" y="1180384"/>
                  <a:pt x="5520267" y="1151466"/>
                </a:cubicBezTo>
                <a:cubicBezTo>
                  <a:pt x="5535765" y="1142610"/>
                  <a:pt x="5554134" y="1140177"/>
                  <a:pt x="5571067" y="1134533"/>
                </a:cubicBezTo>
                <a:cubicBezTo>
                  <a:pt x="5604934" y="1111955"/>
                  <a:pt x="5643886" y="1095581"/>
                  <a:pt x="5672667" y="1066800"/>
                </a:cubicBezTo>
                <a:cubicBezTo>
                  <a:pt x="5689600" y="1049867"/>
                  <a:pt x="5703980" y="1029919"/>
                  <a:pt x="5723467" y="1016000"/>
                </a:cubicBezTo>
                <a:cubicBezTo>
                  <a:pt x="5744008" y="1001328"/>
                  <a:pt x="5769283" y="994657"/>
                  <a:pt x="5791200" y="982133"/>
                </a:cubicBezTo>
                <a:cubicBezTo>
                  <a:pt x="5808870" y="972036"/>
                  <a:pt x="5825067" y="959555"/>
                  <a:pt x="5842000" y="948266"/>
                </a:cubicBezTo>
                <a:cubicBezTo>
                  <a:pt x="5868912" y="907898"/>
                  <a:pt x="5912784" y="827698"/>
                  <a:pt x="5960533" y="795866"/>
                </a:cubicBezTo>
                <a:cubicBezTo>
                  <a:pt x="6088989" y="710229"/>
                  <a:pt x="5919413" y="872789"/>
                  <a:pt x="6079067" y="745066"/>
                </a:cubicBezTo>
                <a:cubicBezTo>
                  <a:pt x="6116466" y="715146"/>
                  <a:pt x="6146800" y="677333"/>
                  <a:pt x="6180667" y="643466"/>
                </a:cubicBezTo>
                <a:cubicBezTo>
                  <a:pt x="6197600" y="626533"/>
                  <a:pt x="6211542" y="605950"/>
                  <a:pt x="6231467" y="592666"/>
                </a:cubicBezTo>
                <a:cubicBezTo>
                  <a:pt x="6245972" y="582996"/>
                  <a:pt x="6339159" y="508000"/>
                  <a:pt x="6383867" y="508000"/>
                </a:cubicBezTo>
                <a:cubicBezTo>
                  <a:pt x="6391849" y="508000"/>
                  <a:pt x="6395156" y="519289"/>
                  <a:pt x="6400800" y="524933"/>
                </a:cubicBezTo>
              </a:path>
            </a:pathLst>
          </a:cu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08399" y="2472267"/>
            <a:ext cx="2641600" cy="215138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0948" y="1333946"/>
            <a:ext cx="3958171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Amplitude and Position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8929" y="4805722"/>
            <a:ext cx="5571066" cy="144655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Conflate Amplitude and Position Errors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1024" y="2982312"/>
            <a:ext cx="725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Φ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4343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MWF_plot_EOF_2013110812_f144_eofnum_1_Area_Averaged_200-300_hPa_PV_Tes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/>
          <a:stretch/>
        </p:blipFill>
        <p:spPr>
          <a:xfrm>
            <a:off x="0" y="2311400"/>
            <a:ext cx="4559300" cy="4546600"/>
          </a:xfrm>
          <a:prstGeom prst="rect">
            <a:avLst/>
          </a:prstGeom>
        </p:spPr>
      </p:pic>
      <p:pic>
        <p:nvPicPr>
          <p:cNvPr id="3" name="Picture 2" descr="ECMWF_plot_EOF_2013110812_f144_eofnum_2_Area_Averaged_200-300_hPa_PV_Test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/>
          <a:stretch/>
        </p:blipFill>
        <p:spPr>
          <a:xfrm>
            <a:off x="4584701" y="2311400"/>
            <a:ext cx="4560759" cy="4548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8552" y="1250950"/>
            <a:ext cx="1311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 smtClean="0">
              <a:solidFill>
                <a:srgbClr val="EAFE0E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EOF 1 </a:t>
            </a:r>
          </a:p>
          <a:p>
            <a:r>
              <a:rPr lang="en-US" sz="3200" b="1" dirty="0" smtClean="0">
                <a:solidFill>
                  <a:srgbClr val="EAFE0E"/>
                </a:solidFill>
              </a:rPr>
              <a:t> </a:t>
            </a:r>
            <a:endParaRPr lang="en-US" sz="3200" b="1" dirty="0">
              <a:solidFill>
                <a:srgbClr val="EAFE0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4323" y="1250950"/>
            <a:ext cx="1311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EAFE0E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EOF 2 </a:t>
            </a:r>
          </a:p>
          <a:p>
            <a:r>
              <a:rPr lang="en-US" sz="3200" dirty="0" smtClean="0">
                <a:solidFill>
                  <a:srgbClr val="EAFE0E"/>
                </a:solidFill>
              </a:rPr>
              <a:t> </a:t>
            </a:r>
            <a:endParaRPr lang="en-US" sz="3200" dirty="0">
              <a:solidFill>
                <a:srgbClr val="EAFE0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5047"/>
            <a:ext cx="8229600" cy="730250"/>
          </a:xfrm>
        </p:spPr>
        <p:txBody>
          <a:bodyPr/>
          <a:lstStyle/>
          <a:p>
            <a:r>
              <a:rPr lang="en-US" b="1" dirty="0" smtClean="0">
                <a:solidFill>
                  <a:srgbClr val="EAFE0E"/>
                </a:solidFill>
              </a:rPr>
              <a:t>EOF Analysis: 144 </a:t>
            </a:r>
            <a:r>
              <a:rPr lang="en-US" b="1" dirty="0" smtClean="0">
                <a:solidFill>
                  <a:srgbClr val="EAFE0E"/>
                </a:solidFill>
              </a:rPr>
              <a:t>h PV</a:t>
            </a:r>
            <a:endParaRPr lang="en-US" b="1" dirty="0">
              <a:solidFill>
                <a:srgbClr val="EAFE0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8400" y="4989172"/>
            <a:ext cx="2343400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Amplitude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400" y="4949144"/>
            <a:ext cx="2343400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Position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248" y="1427608"/>
            <a:ext cx="141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Units: PVU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131" y="717738"/>
            <a:ext cx="822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Courier New"/>
              <a:buChar char="o"/>
            </a:pPr>
            <a:r>
              <a:rPr lang="en-US" sz="2800" b="1" dirty="0">
                <a:solidFill>
                  <a:srgbClr val="FFFFFF"/>
                </a:solidFill>
              </a:rPr>
              <a:t>Apply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u="sng" dirty="0">
                <a:solidFill>
                  <a:srgbClr val="FFFFFF"/>
                </a:solidFill>
              </a:rPr>
              <a:t>EOF analysis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to 144 h PV over Ridge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4701" y="2662443"/>
            <a:ext cx="8466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144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33" y="2662446"/>
            <a:ext cx="8466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144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MWF_plot_EOF_2013110812_f144_eofnum_2_Area_Averaged_200-300_hPa_PV_Tes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/>
          <a:stretch/>
        </p:blipFill>
        <p:spPr>
          <a:xfrm>
            <a:off x="4584701" y="2311400"/>
            <a:ext cx="4560759" cy="4548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4323" y="1250950"/>
            <a:ext cx="1311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EAFE0E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EOF 2 </a:t>
            </a:r>
          </a:p>
          <a:p>
            <a:r>
              <a:rPr lang="en-US" sz="3200" dirty="0" smtClean="0">
                <a:solidFill>
                  <a:srgbClr val="EAFE0E"/>
                </a:solidFill>
              </a:rPr>
              <a:t> </a:t>
            </a:r>
            <a:endParaRPr lang="en-US" sz="3200" dirty="0">
              <a:solidFill>
                <a:srgbClr val="EAFE0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5047"/>
            <a:ext cx="8229600" cy="730250"/>
          </a:xfrm>
        </p:spPr>
        <p:txBody>
          <a:bodyPr/>
          <a:lstStyle/>
          <a:p>
            <a:r>
              <a:rPr lang="en-US" b="1" dirty="0" smtClean="0">
                <a:solidFill>
                  <a:srgbClr val="EAFE0E"/>
                </a:solidFill>
              </a:rPr>
              <a:t>EOF Analysis: 144 </a:t>
            </a:r>
            <a:r>
              <a:rPr lang="en-US" b="1" dirty="0" smtClean="0">
                <a:solidFill>
                  <a:srgbClr val="EAFE0E"/>
                </a:solidFill>
              </a:rPr>
              <a:t>h PV</a:t>
            </a:r>
            <a:endParaRPr lang="en-US" b="1" dirty="0">
              <a:solidFill>
                <a:srgbClr val="EAFE0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8400" y="4989172"/>
            <a:ext cx="2343400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Amplitude Variability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131" y="717738"/>
            <a:ext cx="8229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Courier New"/>
              <a:buChar char="o"/>
            </a:pPr>
            <a:r>
              <a:rPr lang="en-US" sz="2800" b="1" dirty="0">
                <a:solidFill>
                  <a:srgbClr val="FFFFFF"/>
                </a:solidFill>
              </a:rPr>
              <a:t>Apply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u="sng" dirty="0">
                <a:solidFill>
                  <a:srgbClr val="FFFFFF"/>
                </a:solidFill>
              </a:rPr>
              <a:t>EOF analysis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to 144 h PV over Ridge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800" b="1" dirty="0" smtClean="0">
                <a:solidFill>
                  <a:srgbClr val="FFFFFF"/>
                </a:solidFill>
              </a:rPr>
              <a:t>Use</a:t>
            </a:r>
            <a:r>
              <a:rPr lang="en-US" sz="2800" b="1" i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PC of EOF 2 (PC2) to rank members: </a:t>
            </a:r>
            <a:r>
              <a:rPr lang="en-US" sz="2800" b="1" i="1" dirty="0" smtClean="0">
                <a:solidFill>
                  <a:srgbClr val="FFFFFF"/>
                </a:solidFill>
              </a:rPr>
              <a:t>J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18531" y="2662443"/>
            <a:ext cx="45847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Courier New"/>
              <a:buChar char="o"/>
            </a:pPr>
            <a:r>
              <a:rPr lang="en-US" sz="2800" b="1" dirty="0" smtClean="0">
                <a:solidFill>
                  <a:srgbClr val="FFFFFF"/>
                </a:solidFill>
              </a:rPr>
              <a:t>Members with high (low) PC2 will have large (small) ridge amplitudes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4701" y="2662443"/>
            <a:ext cx="8466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144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4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110812_f144_PV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505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20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250</a:t>
            </a:r>
            <a:r>
              <a:rPr lang="en-US" sz="4400" b="1" dirty="0" smtClean="0">
                <a:solidFill>
                  <a:srgbClr val="EAFE0E"/>
                </a:solidFill>
              </a:rPr>
              <a:t> </a:t>
            </a:r>
            <a:r>
              <a:rPr lang="en-US" sz="4400" b="1" dirty="0" smtClean="0">
                <a:solidFill>
                  <a:srgbClr val="EAFE0E"/>
                </a:solidFill>
              </a:rPr>
              <a:t>hPa </a:t>
            </a:r>
            <a:r>
              <a:rPr lang="en-US" sz="4400" b="1" dirty="0" smtClean="0">
                <a:solidFill>
                  <a:srgbClr val="EAFE0E"/>
                </a:solidFill>
              </a:rPr>
              <a:t>PV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36852" y="872881"/>
            <a:ext cx="1202267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144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2645" y="4026987"/>
            <a:ext cx="3310878" cy="584776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Stronger ridge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79070" y="3036961"/>
            <a:ext cx="1" cy="990026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03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110812_f132_PV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048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20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250</a:t>
            </a:r>
            <a:r>
              <a:rPr lang="en-US" sz="4400" b="1" dirty="0" smtClean="0">
                <a:solidFill>
                  <a:srgbClr val="EAFE0E"/>
                </a:solidFill>
              </a:rPr>
              <a:t> </a:t>
            </a:r>
            <a:r>
              <a:rPr lang="en-US" sz="4400" b="1" dirty="0" smtClean="0">
                <a:solidFill>
                  <a:srgbClr val="EAFE0E"/>
                </a:solidFill>
              </a:rPr>
              <a:t>hPa </a:t>
            </a:r>
            <a:r>
              <a:rPr lang="en-US" sz="4400" b="1" dirty="0" smtClean="0">
                <a:solidFill>
                  <a:srgbClr val="EAFE0E"/>
                </a:solidFill>
              </a:rPr>
              <a:t>PV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36852" y="872881"/>
            <a:ext cx="1202267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132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581" y="4662562"/>
            <a:ext cx="4995352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Dipole: indicates trough shifted eastward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31982" y="4250264"/>
            <a:ext cx="1371599" cy="1202268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8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110812_f120_PV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881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20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250</a:t>
            </a:r>
            <a:r>
              <a:rPr lang="en-US" sz="4400" b="1" dirty="0" smtClean="0">
                <a:solidFill>
                  <a:srgbClr val="EAFE0E"/>
                </a:solidFill>
              </a:rPr>
              <a:t> </a:t>
            </a:r>
            <a:r>
              <a:rPr lang="en-US" sz="4400" b="1" dirty="0" smtClean="0">
                <a:solidFill>
                  <a:srgbClr val="EAFE0E"/>
                </a:solidFill>
              </a:rPr>
              <a:t>hPa </a:t>
            </a:r>
            <a:r>
              <a:rPr lang="en-US" sz="4400" b="1" dirty="0" smtClean="0">
                <a:solidFill>
                  <a:srgbClr val="EAFE0E"/>
                </a:solidFill>
              </a:rPr>
              <a:t>PV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36852" y="872881"/>
            <a:ext cx="1202267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120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h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7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110812_f108_PV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881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20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250</a:t>
            </a:r>
            <a:r>
              <a:rPr lang="en-US" sz="4400" b="1" dirty="0" smtClean="0">
                <a:solidFill>
                  <a:srgbClr val="EAFE0E"/>
                </a:solidFill>
              </a:rPr>
              <a:t> </a:t>
            </a:r>
            <a:r>
              <a:rPr lang="en-US" sz="4400" b="1" dirty="0" smtClean="0">
                <a:solidFill>
                  <a:srgbClr val="EAFE0E"/>
                </a:solidFill>
              </a:rPr>
              <a:t>hPa </a:t>
            </a:r>
            <a:r>
              <a:rPr lang="en-US" sz="4400" b="1" dirty="0" smtClean="0">
                <a:solidFill>
                  <a:srgbClr val="EAFE0E"/>
                </a:solidFill>
              </a:rPr>
              <a:t>PV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36852" y="872881"/>
            <a:ext cx="1202267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108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2266" y="1286933"/>
            <a:ext cx="4685653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More amplified trough-ridge </a:t>
            </a:r>
            <a:r>
              <a:rPr lang="en-US" sz="3200" b="1" dirty="0" smtClean="0">
                <a:solidFill>
                  <a:srgbClr val="FF0000"/>
                </a:solidFill>
              </a:rPr>
              <a:t>near cyclone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2266" y="4611763"/>
            <a:ext cx="4123679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Trough shifted eastward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100667" y="4131733"/>
            <a:ext cx="1371599" cy="1202268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12533" y="2438401"/>
            <a:ext cx="406401" cy="728133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4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80"/>
            <a:ext cx="8229600" cy="730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Warm Conveyor Belts (WCBs)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306" y="1474450"/>
            <a:ext cx="4326508" cy="530247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One of the coherent airstreams in extratropical cyclones (ECs)</a:t>
            </a:r>
          </a:p>
          <a:p>
            <a:pPr marL="0" indent="0">
              <a:buNone/>
            </a:pP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Transports relatively warm and moist air poleward and upward</a:t>
            </a:r>
          </a:p>
          <a:p>
            <a:pPr marL="0" indent="0">
              <a:buNone/>
            </a:pP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Majority of EC’s precipitation, clouds</a:t>
            </a:r>
            <a:r>
              <a:rPr lang="en-US" b="1" dirty="0">
                <a:solidFill>
                  <a:srgbClr val="FFFFFF"/>
                </a:solidFill>
              </a:rPr>
              <a:t>,</a:t>
            </a:r>
            <a:r>
              <a:rPr lang="en-US" b="1" dirty="0" smtClean="0">
                <a:solidFill>
                  <a:srgbClr val="FFFFFF"/>
                </a:solidFill>
              </a:rPr>
              <a:t> latent heat release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340" y="1546730"/>
            <a:ext cx="5134301" cy="4902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7922" y="6438368"/>
            <a:ext cx="395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Adapted from Fig. 9 of Carlson (1980)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5791200"/>
            <a:ext cx="261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Conveyor Belt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2815" y="3778766"/>
            <a:ext cx="225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Dry Air Intrusion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35403" y="2948057"/>
            <a:ext cx="8063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endParaRPr lang="en-US" sz="8000" b="1" dirty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4821" y="1535062"/>
            <a:ext cx="522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Conveyor Belt Model for Extratropical Cyclones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12712" y="2388632"/>
            <a:ext cx="285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6090" y="24140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90769" y="3100457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70174" y="30607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39959" y="2509798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73403" y="24394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48003" y="2972832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6403" y="29718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80184" y="3784600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39945" y="37211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527158" y="4876126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66974" y="47244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13190" y="3874532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57474" y="38745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934129" y="4405868"/>
            <a:ext cx="28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00785" y="4284028"/>
            <a:ext cx="1864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Cold Conveyor Belt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b="1" smtClean="0">
                <a:solidFill>
                  <a:srgbClr val="FFFFFF"/>
                </a:solidFill>
              </a:rPr>
              <a:t>2</a:t>
            </a:fld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1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110812_f144_PVADVIRR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1223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4771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PV Advection by Irrotational Wind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97322" y="12190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144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1458" y="3610963"/>
            <a:ext cx="3022996" cy="181588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Stronger negative PV advection by the irrotational wind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029201" y="3377042"/>
            <a:ext cx="1019190" cy="1107996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38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110812_f132_PVADVIRR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098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4771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PV Advection by Irrotational Wind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97322" y="12190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132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3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110812_f120_PVADVIRR_200-300hPa_LAVE_JBCATL_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9091"/>
            <a:ext cx="9144000" cy="5511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4771"/>
            <a:ext cx="9143999" cy="757641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/>
            </a:r>
            <a:br>
              <a:rPr lang="en-US" sz="48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PV Advection by Irrotational Wind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97322" y="12190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120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399" y="2032723"/>
            <a:ext cx="4380853" cy="390876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Little sensitivity prior to 120 h</a:t>
            </a:r>
          </a:p>
          <a:p>
            <a:pPr algn="ctr"/>
            <a:endParaRPr lang="en-US" sz="1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3366FF"/>
                </a:solidFill>
              </a:rPr>
              <a:t>Question: </a:t>
            </a:r>
          </a:p>
          <a:p>
            <a:pPr algn="ctr"/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3366FF"/>
                </a:solidFill>
              </a:rPr>
              <a:t>What precedes uncertainty in PV advection by irrotational wind?</a:t>
            </a:r>
            <a:endParaRPr lang="en-US" sz="3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9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6_IVT_Sens_WCB_041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1" y="530828"/>
            <a:ext cx="8567931" cy="6327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016" y="-262382"/>
            <a:ext cx="9567333" cy="757641"/>
          </a:xfrm>
        </p:spPr>
        <p:txBody>
          <a:bodyPr/>
          <a:lstStyle/>
          <a:p>
            <a:r>
              <a:rPr lang="en-US" sz="2800" b="1" dirty="0" smtClean="0">
                <a:solidFill>
                  <a:srgbClr val="EAFE0E"/>
                </a:solidFill>
              </a:rPr>
              <a:t/>
            </a:r>
            <a:br>
              <a:rPr lang="en-US" sz="2800" b="1" dirty="0" smtClean="0">
                <a:solidFill>
                  <a:srgbClr val="EAFE0E"/>
                </a:solidFill>
              </a:rPr>
            </a:br>
            <a:r>
              <a:rPr lang="en-US" sz="2800" b="1" dirty="0" smtClean="0">
                <a:solidFill>
                  <a:srgbClr val="EAFE0E"/>
                </a:solidFill>
              </a:rPr>
              <a:t>Sensitivity to </a:t>
            </a:r>
            <a:r>
              <a:rPr lang="en-US" sz="2800" b="1" dirty="0" smtClean="0">
                <a:solidFill>
                  <a:srgbClr val="EAFE0E"/>
                </a:solidFill>
              </a:rPr>
              <a:t>850—1000 hPa Integrated Vapor Transport</a:t>
            </a:r>
            <a:endParaRPr lang="en-US" sz="28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82065" y="3505090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120</a:t>
            </a:r>
            <a:r>
              <a:rPr lang="en-US" sz="25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7953" y="3505090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108</a:t>
            </a:r>
            <a:r>
              <a:rPr lang="en-US" sz="25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2065" y="533639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96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7953" y="516709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84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604553" y="2827866"/>
            <a:ext cx="1066800" cy="474134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3067" y="3028036"/>
            <a:ext cx="4351486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Stronger southerly </a:t>
            </a:r>
            <a:r>
              <a:rPr lang="en-US" sz="3200" b="1" dirty="0" smtClean="0">
                <a:solidFill>
                  <a:srgbClr val="FF0000"/>
                </a:solidFill>
              </a:rPr>
              <a:t> transport of moisture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6373" y="4220587"/>
            <a:ext cx="2878668" cy="107721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r>
              <a:rPr lang="en-US" sz="3200" b="1" i="1" dirty="0" smtClean="0">
                <a:solidFill>
                  <a:srgbClr val="FF0000"/>
                </a:solidFill>
              </a:rPr>
              <a:t>Stronger</a:t>
            </a:r>
            <a:r>
              <a:rPr lang="en-US" sz="3200" b="1" dirty="0" smtClean="0">
                <a:solidFill>
                  <a:srgbClr val="FF0000"/>
                </a:solidFill>
              </a:rPr>
              <a:t> WCB*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6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7_v_spfh_SENS_WCB_0514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649"/>
            <a:ext cx="9144000" cy="3567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016" y="-143851"/>
            <a:ext cx="9567333" cy="757641"/>
          </a:xfrm>
        </p:spPr>
        <p:txBody>
          <a:bodyPr/>
          <a:lstStyle/>
          <a:p>
            <a:r>
              <a:rPr lang="en-US" sz="4400" b="1" dirty="0" smtClean="0">
                <a:solidFill>
                  <a:srgbClr val="EAFE0E"/>
                </a:solidFill>
              </a:rPr>
              <a:t/>
            </a:r>
            <a:br>
              <a:rPr lang="en-US" sz="4400" b="1" dirty="0" smtClean="0">
                <a:solidFill>
                  <a:srgbClr val="EAFE0E"/>
                </a:solidFill>
              </a:rPr>
            </a:br>
            <a:r>
              <a:rPr lang="en-US" sz="4400" b="1" dirty="0" smtClean="0">
                <a:solidFill>
                  <a:srgbClr val="EAFE0E"/>
                </a:solidFill>
              </a:rPr>
              <a:t>Sensitivity to </a:t>
            </a:r>
            <a:r>
              <a:rPr lang="en-US" sz="4400" b="1" dirty="0" smtClean="0">
                <a:solidFill>
                  <a:srgbClr val="EAFE0E"/>
                </a:solidFill>
              </a:rPr>
              <a:t>lower-level fields</a:t>
            </a:r>
            <a:endParaRPr lang="en-US" sz="4400" b="1" dirty="0">
              <a:solidFill>
                <a:srgbClr val="EAFE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85270" y="1599649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120</a:t>
            </a:r>
            <a:r>
              <a:rPr lang="en-US" sz="25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0221" y="1599649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120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36267" y="3505200"/>
            <a:ext cx="812800" cy="715545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0786" y="4186882"/>
            <a:ext cx="4935876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Both stronger southerly flow and moisture east of cyclone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553" y="727741"/>
            <a:ext cx="3547914" cy="83099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850—1000 hPa Meridional Wind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886" y="742701"/>
            <a:ext cx="3547914" cy="83099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850—1000 hPa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Specific Humidity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38400" y="3505200"/>
            <a:ext cx="711200" cy="715544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1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7_MSLP_Sens_WCB_041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1" y="499776"/>
            <a:ext cx="8587051" cy="6341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97953" y="34419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108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2065" y="3454291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120</a:t>
            </a:r>
            <a:r>
              <a:rPr lang="en-US" sz="25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2065" y="499773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96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7953" y="499776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84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25016" y="-262382"/>
            <a:ext cx="9567333" cy="75764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EAFE0E"/>
                </a:solidFill>
              </a:rPr>
              <a:t/>
            </a:r>
            <a:br>
              <a:rPr lang="en-US" sz="3200" b="1" dirty="0" smtClean="0">
                <a:solidFill>
                  <a:srgbClr val="EAFE0E"/>
                </a:solidFill>
              </a:rPr>
            </a:br>
            <a:r>
              <a:rPr lang="en-US" sz="3200" b="1" dirty="0" smtClean="0">
                <a:solidFill>
                  <a:srgbClr val="EAFE0E"/>
                </a:solidFill>
              </a:rPr>
              <a:t>Sensitivity to </a:t>
            </a:r>
            <a:r>
              <a:rPr lang="en-US" sz="3200" b="1" dirty="0" smtClean="0">
                <a:solidFill>
                  <a:srgbClr val="EAFE0E"/>
                </a:solidFill>
              </a:rPr>
              <a:t>MSLP</a:t>
            </a:r>
            <a:endParaRPr lang="en-US" sz="3200" b="1" dirty="0">
              <a:solidFill>
                <a:srgbClr val="EAFE0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468533" y="4538133"/>
            <a:ext cx="711200" cy="897224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03601" y="5435355"/>
            <a:ext cx="4301066" cy="89255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Deeper cyclone at 120 h = greater ridge amplitude</a:t>
            </a:r>
            <a:endParaRPr lang="en-US" sz="26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989287" y="2818317"/>
            <a:ext cx="872448" cy="195816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99067" y="3590149"/>
            <a:ext cx="6519333" cy="169277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smtClean="0">
                <a:solidFill>
                  <a:srgbClr val="000000"/>
                </a:solidFill>
              </a:rPr>
              <a:t>Proposed mechanism: 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/>
              <a:t>stronger pressure trough -&gt; 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/>
              <a:t>stronger southerly moist transport -&gt;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/>
              <a:t>deeper cyclone</a:t>
            </a:r>
            <a:endParaRPr lang="en-US" sz="26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989287" y="5435355"/>
            <a:ext cx="854754" cy="348216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697588" y="2759892"/>
            <a:ext cx="973209" cy="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61735" y="2549439"/>
            <a:ext cx="4301066" cy="89255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Traced to pressure trough along cold front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3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10876"/>
            <a:ext cx="9144000" cy="1147124"/>
          </a:xfrm>
          <a:prstGeom prst="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098"/>
            <a:ext cx="8229600" cy="7302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Summary and Conclusions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469"/>
            <a:ext cx="9144000" cy="638386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13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100" b="1" dirty="0">
                <a:solidFill>
                  <a:srgbClr val="FFFF00"/>
                </a:solidFill>
              </a:rPr>
              <a:t>F</a:t>
            </a:r>
            <a:r>
              <a:rPr lang="en-US" sz="5100" b="1" dirty="0" smtClean="0">
                <a:solidFill>
                  <a:srgbClr val="FFFF00"/>
                </a:solidFill>
              </a:rPr>
              <a:t>orecast variability in the upper-level ridge</a:t>
            </a:r>
          </a:p>
          <a:p>
            <a:r>
              <a:rPr lang="en-US" sz="4600" b="1" dirty="0" smtClean="0">
                <a:solidFill>
                  <a:schemeClr val="bg1"/>
                </a:solidFill>
              </a:rPr>
              <a:t>Isolate amplitude variability using EOF analysis</a:t>
            </a:r>
          </a:p>
          <a:p>
            <a:endParaRPr lang="en-US" sz="21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100" b="1" dirty="0" smtClean="0">
                <a:solidFill>
                  <a:srgbClr val="FFFF00"/>
                </a:solidFill>
              </a:rPr>
              <a:t>144 h Ridge amplitude uncertainty traced to 108 h</a:t>
            </a:r>
          </a:p>
          <a:p>
            <a:r>
              <a:rPr lang="en-US" sz="4600" b="1" dirty="0" smtClean="0">
                <a:solidFill>
                  <a:schemeClr val="bg1"/>
                </a:solidFill>
              </a:rPr>
              <a:t>Nonlinear growth in ridge amplitude uncertainty; uncertainty in position of upstream trough</a:t>
            </a:r>
            <a:endParaRPr lang="en-US" sz="4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100" b="1" dirty="0" smtClean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en-US" sz="5100" b="1" dirty="0" smtClean="0">
                <a:solidFill>
                  <a:srgbClr val="FFFF00"/>
                </a:solidFill>
              </a:rPr>
              <a:t>Ridge </a:t>
            </a:r>
            <a:r>
              <a:rPr lang="en-US" sz="5100" b="1" dirty="0">
                <a:solidFill>
                  <a:srgbClr val="FFFF00"/>
                </a:solidFill>
              </a:rPr>
              <a:t>amplitude sensitive to the </a:t>
            </a:r>
            <a:r>
              <a:rPr lang="en-US" sz="5100" b="1" dirty="0" smtClean="0">
                <a:solidFill>
                  <a:srgbClr val="FFFF00"/>
                </a:solidFill>
              </a:rPr>
              <a:t>PV </a:t>
            </a:r>
            <a:r>
              <a:rPr lang="en-US" sz="5100" b="1" dirty="0">
                <a:solidFill>
                  <a:srgbClr val="FFFF00"/>
                </a:solidFill>
              </a:rPr>
              <a:t>advection by irrotational wind downstream of </a:t>
            </a:r>
            <a:r>
              <a:rPr lang="en-US" sz="5100" b="1" dirty="0" smtClean="0">
                <a:solidFill>
                  <a:srgbClr val="FFFF00"/>
                </a:solidFill>
              </a:rPr>
              <a:t>cyclone (up to 24 h prior)</a:t>
            </a:r>
          </a:p>
          <a:p>
            <a:r>
              <a:rPr lang="en-US" sz="4600" b="1" dirty="0" smtClean="0">
                <a:solidFill>
                  <a:schemeClr val="bg1"/>
                </a:solidFill>
              </a:rPr>
              <a:t>What is the source of uncertainty prior to 120 h?</a:t>
            </a:r>
            <a:endParaRPr lang="en-US" sz="4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1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100" b="1" dirty="0" smtClean="0">
                <a:solidFill>
                  <a:srgbClr val="FFFF00"/>
                </a:solidFill>
              </a:rPr>
              <a:t>R</a:t>
            </a:r>
            <a:r>
              <a:rPr lang="en-US" sz="5100" b="1" dirty="0" smtClean="0">
                <a:solidFill>
                  <a:srgbClr val="FFFF00"/>
                </a:solidFill>
              </a:rPr>
              <a:t>idge sensitive to strength of WCB (southerly moist flow)</a:t>
            </a:r>
            <a:endParaRPr lang="en-US" sz="5100" b="1" dirty="0" smtClean="0">
              <a:solidFill>
                <a:srgbClr val="FFFF00"/>
              </a:solidFill>
            </a:endParaRPr>
          </a:p>
          <a:p>
            <a:r>
              <a:rPr lang="en-US" sz="4200" b="1" dirty="0" smtClean="0">
                <a:solidFill>
                  <a:schemeClr val="bg1"/>
                </a:solidFill>
              </a:rPr>
              <a:t>Stronger southerly moist flow east of cyclone associated with greater ridge amplitude</a:t>
            </a:r>
            <a:endParaRPr lang="en-US" sz="4200" b="1" dirty="0" smtClean="0">
              <a:solidFill>
                <a:schemeClr val="bg1"/>
              </a:solidFill>
            </a:endParaRPr>
          </a:p>
          <a:p>
            <a:r>
              <a:rPr lang="en-US" sz="4200" b="1" dirty="0">
                <a:solidFill>
                  <a:schemeClr val="bg1"/>
                </a:solidFill>
              </a:rPr>
              <a:t>G</a:t>
            </a:r>
            <a:r>
              <a:rPr lang="en-US" sz="4200" b="1" dirty="0" smtClean="0">
                <a:solidFill>
                  <a:schemeClr val="bg1"/>
                </a:solidFill>
              </a:rPr>
              <a:t>reater moisture allows for greater moisture convergence and latent heat release </a:t>
            </a:r>
            <a:r>
              <a:rPr lang="en-US" sz="4200" b="1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4200" b="1" dirty="0" smtClean="0">
                <a:solidFill>
                  <a:schemeClr val="bg1"/>
                </a:solidFill>
              </a:rPr>
              <a:t> stronger PV advection by irrotational wind</a:t>
            </a:r>
          </a:p>
          <a:p>
            <a:r>
              <a:rPr lang="en-US" sz="4200" b="1" dirty="0" smtClean="0">
                <a:solidFill>
                  <a:schemeClr val="bg1"/>
                </a:solidFill>
              </a:rPr>
              <a:t>Stronger southerly flow not just stronger cyclone; preceded by stronger pressure trough to it’s south</a:t>
            </a:r>
            <a:endParaRPr lang="en-US" sz="4200" b="1" dirty="0" smtClean="0">
              <a:solidFill>
                <a:schemeClr val="bg1"/>
              </a:solidFill>
            </a:endParaRPr>
          </a:p>
          <a:p>
            <a:pPr lvl="1"/>
            <a:endParaRPr lang="en-US" sz="1300" b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Ridge </a:t>
            </a:r>
            <a:r>
              <a:rPr lang="en-US" sz="4800" b="1" dirty="0" smtClean="0">
                <a:solidFill>
                  <a:srgbClr val="FF0000"/>
                </a:solidFill>
              </a:rPr>
              <a:t>errors </a:t>
            </a:r>
            <a:r>
              <a:rPr lang="en-US" sz="4800" b="1" dirty="0" smtClean="0">
                <a:solidFill>
                  <a:srgbClr val="FF0000"/>
                </a:solidFill>
              </a:rPr>
              <a:t>not </a:t>
            </a:r>
            <a:r>
              <a:rPr lang="en-US" sz="4800" b="1" dirty="0" smtClean="0">
                <a:solidFill>
                  <a:srgbClr val="FF0000"/>
                </a:solidFill>
              </a:rPr>
              <a:t>solely </a:t>
            </a:r>
            <a:r>
              <a:rPr lang="en-US" sz="4800" b="1" dirty="0" err="1" smtClean="0">
                <a:solidFill>
                  <a:srgbClr val="FF0000"/>
                </a:solidFill>
              </a:rPr>
              <a:t>advective</a:t>
            </a:r>
            <a:r>
              <a:rPr lang="en-US" sz="4800" b="1" dirty="0" smtClean="0">
                <a:solidFill>
                  <a:srgbClr val="FF0000"/>
                </a:solidFill>
              </a:rPr>
              <a:t>; they amplify in concert with WCB </a:t>
            </a:r>
            <a:r>
              <a:rPr lang="en-US" sz="4800" b="1" dirty="0" smtClean="0">
                <a:solidFill>
                  <a:srgbClr val="FF0000"/>
                </a:solidFill>
              </a:rPr>
              <a:t>errors. Better assimilation of observations in upstream WCB could lead to improved forecasts downstream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4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25" y="2478874"/>
            <a:ext cx="8229600" cy="757641"/>
          </a:xfrm>
        </p:spPr>
        <p:txBody>
          <a:bodyPr/>
          <a:lstStyle/>
          <a:p>
            <a:r>
              <a:rPr lang="en-US" sz="6600" b="1" dirty="0" smtClean="0">
                <a:solidFill>
                  <a:srgbClr val="EAFE0E"/>
                </a:solidFill>
              </a:rPr>
              <a:t>End</a:t>
            </a:r>
            <a:endParaRPr lang="en-US" sz="6600" b="1" dirty="0">
              <a:solidFill>
                <a:srgbClr val="EAFE0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8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25" y="2478874"/>
            <a:ext cx="8229600" cy="757641"/>
          </a:xfrm>
        </p:spPr>
        <p:txBody>
          <a:bodyPr/>
          <a:lstStyle/>
          <a:p>
            <a:r>
              <a:rPr lang="en-US" sz="6600" b="1" dirty="0" smtClean="0">
                <a:solidFill>
                  <a:srgbClr val="EAFE0E"/>
                </a:solidFill>
              </a:rPr>
              <a:t>Extra Slides</a:t>
            </a:r>
            <a:endParaRPr lang="en-US" sz="6600" b="1" dirty="0">
              <a:solidFill>
                <a:srgbClr val="EAFE0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2114" y="-34645"/>
            <a:ext cx="905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AFE0E"/>
                </a:solidFill>
              </a:rPr>
              <a:t>Composite Difference: WCB Profile valid 0000 UTC 13 Nov 2013 </a:t>
            </a:r>
            <a:endParaRPr lang="en-US" sz="2400" b="1" dirty="0">
              <a:solidFill>
                <a:srgbClr val="EAFE0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141" y="529104"/>
            <a:ext cx="883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Normalized composite difference (red line; top x-axis) and ensemble-mean (</a:t>
            </a:r>
            <a:r>
              <a:rPr lang="en-US" b="1" i="1" dirty="0">
                <a:solidFill>
                  <a:schemeClr val="bg1"/>
                </a:solidFill>
              </a:rPr>
              <a:t>black line, </a:t>
            </a:r>
            <a:r>
              <a:rPr lang="en-US" b="1" i="1" dirty="0" smtClean="0">
                <a:solidFill>
                  <a:schemeClr val="bg1"/>
                </a:solidFill>
              </a:rPr>
              <a:t>bottom </a:t>
            </a:r>
            <a:r>
              <a:rPr lang="en-US" b="1" i="1" dirty="0">
                <a:solidFill>
                  <a:schemeClr val="bg1"/>
                </a:solidFill>
              </a:rPr>
              <a:t>x-axis)</a:t>
            </a:r>
          </a:p>
        </p:txBody>
      </p:sp>
      <p:pic>
        <p:nvPicPr>
          <p:cNvPr id="2" name="Picture 1" descr="Fig7_Compd_Profiles_WC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788"/>
            <a:ext cx="9144000" cy="285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14" y="4999501"/>
            <a:ext cx="8839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Higher: water vapor mixing ratio (a), meridional wind (b), and temperature </a:t>
            </a:r>
            <a:r>
              <a:rPr lang="de-DE" sz="2400" b="1" dirty="0" smtClean="0">
                <a:solidFill>
                  <a:schemeClr val="bg1"/>
                </a:solidFill>
              </a:rPr>
              <a:t>(c)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=</a:t>
            </a:r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Stronger</a:t>
            </a:r>
            <a:r>
              <a:rPr lang="de-DE" sz="2400" b="1" dirty="0" smtClean="0">
                <a:solidFill>
                  <a:schemeClr val="bg1"/>
                </a:solidFill>
              </a:rPr>
              <a:t> WCB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997" y="1249423"/>
            <a:ext cx="16764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Water Vapor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00" y="1249423"/>
            <a:ext cx="22690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Meridional Wind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0862" y="1267100"/>
            <a:ext cx="16574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Temperature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8167" y="4504268"/>
            <a:ext cx="13207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t</a:t>
            </a:r>
            <a:r>
              <a:rPr lang="en-US" sz="2000" b="1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mr-IN" sz="2000" b="1" dirty="0" smtClean="0">
                <a:solidFill>
                  <a:schemeClr val="bg1"/>
                </a:solidFill>
              </a:rPr>
              <a:t>–</a:t>
            </a:r>
            <a:r>
              <a:rPr lang="en-US" sz="2000" b="1" dirty="0" smtClean="0">
                <a:solidFill>
                  <a:schemeClr val="bg1"/>
                </a:solidFill>
              </a:rPr>
              <a:t> 36 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8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8405"/>
            <a:ext cx="9144000" cy="4525963"/>
          </a:xfrm>
        </p:spPr>
        <p:txBody>
          <a:bodyPr/>
          <a:lstStyle/>
          <a:p>
            <a:r>
              <a:rPr lang="en-US" b="1" dirty="0" err="1">
                <a:solidFill>
                  <a:srgbClr val="FFFFFF"/>
                </a:solidFill>
              </a:rPr>
              <a:t>Massacand</a:t>
            </a:r>
            <a:r>
              <a:rPr lang="en-US" b="1" dirty="0">
                <a:solidFill>
                  <a:srgbClr val="FFFFFF"/>
                </a:solidFill>
              </a:rPr>
              <a:t> et al. (2001): Ridge </a:t>
            </a:r>
            <a:r>
              <a:rPr lang="en-US" b="1" dirty="0" smtClean="0">
                <a:solidFill>
                  <a:srgbClr val="FFFFFF"/>
                </a:solidFill>
              </a:rPr>
              <a:t>building and PV streamer formation can be enhanced by diabatic processes</a:t>
            </a:r>
          </a:p>
          <a:p>
            <a:endParaRPr lang="en-US" sz="1400" b="1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Suggested ridge building associated with outflow and latent </a:t>
            </a:r>
            <a:r>
              <a:rPr lang="en-US" b="1" dirty="0">
                <a:solidFill>
                  <a:srgbClr val="FFFFFF"/>
                </a:solidFill>
              </a:rPr>
              <a:t>heat release in </a:t>
            </a:r>
            <a:r>
              <a:rPr lang="en-US" b="1" dirty="0" smtClean="0">
                <a:solidFill>
                  <a:srgbClr val="FFFFFF"/>
                </a:solidFill>
              </a:rPr>
              <a:t>the WCB of an upstream cyclone</a:t>
            </a:r>
            <a:endParaRPr lang="en-US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7845"/>
          <a:stretch/>
        </p:blipFill>
        <p:spPr>
          <a:xfrm>
            <a:off x="546448" y="3299590"/>
            <a:ext cx="8140352" cy="3217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208" y="6462781"/>
            <a:ext cx="240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FFFF"/>
                </a:solidFill>
              </a:rPr>
              <a:t>Fig. 3 in </a:t>
            </a:r>
            <a:r>
              <a:rPr lang="en-US" sz="1200" b="1" i="1" dirty="0" err="1" smtClean="0">
                <a:solidFill>
                  <a:srgbClr val="FFFFFF"/>
                </a:solidFill>
              </a:rPr>
              <a:t>Massacand</a:t>
            </a:r>
            <a:r>
              <a:rPr lang="en-US" sz="1200" b="1" i="1" dirty="0" smtClean="0">
                <a:solidFill>
                  <a:srgbClr val="FFFFFF"/>
                </a:solidFill>
              </a:rPr>
              <a:t> et al. (2001)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548" y="2680435"/>
            <a:ext cx="3746152" cy="5847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FFFF"/>
                </a:solidFill>
              </a:rPr>
              <a:t>Control simulation</a:t>
            </a:r>
            <a:endParaRPr lang="en-US" sz="3200" b="1" u="sng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8100" y="2667735"/>
            <a:ext cx="3162301" cy="5847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FFFF"/>
                </a:solidFill>
              </a:rPr>
              <a:t>Dry simulation</a:t>
            </a:r>
            <a:endParaRPr lang="en-US" sz="3200" b="1" u="sng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4100" y="5092700"/>
            <a:ext cx="224933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PV Streamer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56134" y="5346700"/>
            <a:ext cx="1128866" cy="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19400" y="5346700"/>
            <a:ext cx="749301" cy="68580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7867" y="62875"/>
            <a:ext cx="8568266" cy="623822"/>
          </a:xfrm>
        </p:spPr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</a:rPr>
              <a:t>Influence of WCB on Waveguide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2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9_CYCMSLP_MSLP_Sens_WCB_041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96694"/>
            <a:ext cx="7907862" cy="62852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9680" y="34419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84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2065" y="3454291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96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2065" y="499773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72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9680" y="499776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60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25016" y="-262382"/>
            <a:ext cx="9567333" cy="75764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EAFE0E"/>
                </a:solidFill>
              </a:rPr>
              <a:t/>
            </a:r>
            <a:br>
              <a:rPr lang="en-US" sz="3200" b="1" dirty="0" smtClean="0">
                <a:solidFill>
                  <a:srgbClr val="EAFE0E"/>
                </a:solidFill>
              </a:rPr>
            </a:br>
            <a:r>
              <a:rPr lang="en-US" sz="3200" b="1" dirty="0" smtClean="0">
                <a:solidFill>
                  <a:srgbClr val="EAFE0E"/>
                </a:solidFill>
              </a:rPr>
              <a:t>Sensitivity </a:t>
            </a:r>
            <a:r>
              <a:rPr lang="en-US" sz="3200" b="1" dirty="0" smtClean="0">
                <a:solidFill>
                  <a:srgbClr val="EAFE0E"/>
                </a:solidFill>
              </a:rPr>
              <a:t>of</a:t>
            </a:r>
            <a:r>
              <a:rPr lang="en-US" sz="3200" b="1" dirty="0" smtClean="0">
                <a:solidFill>
                  <a:srgbClr val="EAFE0E"/>
                </a:solidFill>
              </a:rPr>
              <a:t> MSLP Metric to MSLP</a:t>
            </a:r>
            <a:endParaRPr lang="en-US" sz="3200" b="1" dirty="0">
              <a:solidFill>
                <a:srgbClr val="EAF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0_CYCMSLP_THETAE_Sens_WCB_041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8" y="496693"/>
            <a:ext cx="7958662" cy="63255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9680" y="34419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84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2065" y="3454291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96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2065" y="499773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72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9680" y="499776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60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25016" y="-262382"/>
            <a:ext cx="9567333" cy="75764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EAFE0E"/>
                </a:solidFill>
              </a:rPr>
              <a:t/>
            </a:r>
            <a:br>
              <a:rPr lang="en-US" sz="3200" b="1" dirty="0" smtClean="0">
                <a:solidFill>
                  <a:srgbClr val="EAFE0E"/>
                </a:solidFill>
              </a:rPr>
            </a:br>
            <a:r>
              <a:rPr lang="en-US" sz="3200" b="1" dirty="0" smtClean="0">
                <a:solidFill>
                  <a:srgbClr val="EAFE0E"/>
                </a:solidFill>
              </a:rPr>
              <a:t>Sensitivity </a:t>
            </a:r>
            <a:r>
              <a:rPr lang="en-US" sz="3200" b="1" dirty="0" smtClean="0">
                <a:solidFill>
                  <a:srgbClr val="EAFE0E"/>
                </a:solidFill>
              </a:rPr>
              <a:t>of</a:t>
            </a:r>
            <a:r>
              <a:rPr lang="en-US" sz="3200" b="1" dirty="0" smtClean="0">
                <a:solidFill>
                  <a:srgbClr val="EAFE0E"/>
                </a:solidFill>
              </a:rPr>
              <a:t> MSLP Metric to 850—1000 hPa </a:t>
            </a:r>
            <a:r>
              <a:rPr lang="en-US" sz="3200" b="1" dirty="0" err="1" smtClean="0">
                <a:solidFill>
                  <a:srgbClr val="EAFE0E"/>
                </a:solidFill>
              </a:rPr>
              <a:t>θ</a:t>
            </a:r>
            <a:r>
              <a:rPr lang="en-US" sz="3200" b="1" baseline="-25000" dirty="0" err="1" smtClean="0">
                <a:solidFill>
                  <a:srgbClr val="EAFE0E"/>
                </a:solidFill>
              </a:rPr>
              <a:t>e</a:t>
            </a:r>
            <a:endParaRPr lang="en-US" sz="3200" b="1" dirty="0">
              <a:solidFill>
                <a:srgbClr val="EAF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1_CYCMSLP_PV_Sens_WCB_041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9761"/>
            <a:ext cx="8009462" cy="63659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9680" y="3441991"/>
            <a:ext cx="10417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84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2065" y="3454291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96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2065" y="499773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72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9680" y="499776"/>
            <a:ext cx="1041797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60 </a:t>
            </a:r>
            <a:r>
              <a:rPr lang="en-US" sz="2500" b="1" dirty="0" smtClean="0">
                <a:solidFill>
                  <a:schemeClr val="bg1"/>
                </a:solidFill>
              </a:rPr>
              <a:t>h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25016" y="-262382"/>
            <a:ext cx="9567333" cy="75764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EAFE0E"/>
                </a:solidFill>
              </a:rPr>
              <a:t/>
            </a:r>
            <a:br>
              <a:rPr lang="en-US" sz="3200" b="1" dirty="0" smtClean="0">
                <a:solidFill>
                  <a:srgbClr val="EAFE0E"/>
                </a:solidFill>
              </a:rPr>
            </a:br>
            <a:r>
              <a:rPr lang="en-US" sz="3200" b="1" dirty="0" smtClean="0">
                <a:solidFill>
                  <a:srgbClr val="EAFE0E"/>
                </a:solidFill>
              </a:rPr>
              <a:t>Sensitivity </a:t>
            </a:r>
            <a:r>
              <a:rPr lang="en-US" sz="3200" b="1" dirty="0" smtClean="0">
                <a:solidFill>
                  <a:srgbClr val="EAFE0E"/>
                </a:solidFill>
              </a:rPr>
              <a:t>of</a:t>
            </a:r>
            <a:r>
              <a:rPr lang="en-US" sz="3200" b="1" dirty="0" smtClean="0">
                <a:solidFill>
                  <a:srgbClr val="EAFE0E"/>
                </a:solidFill>
              </a:rPr>
              <a:t> MSLP Metric to PV</a:t>
            </a:r>
            <a:endParaRPr lang="en-US" sz="3200" b="1" dirty="0">
              <a:solidFill>
                <a:srgbClr val="EAF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8405"/>
            <a:ext cx="9144000" cy="4525963"/>
          </a:xfrm>
        </p:spPr>
        <p:txBody>
          <a:bodyPr/>
          <a:lstStyle/>
          <a:p>
            <a:r>
              <a:rPr lang="en-US" b="1" dirty="0" err="1">
                <a:solidFill>
                  <a:srgbClr val="FFFFFF"/>
                </a:solidFill>
              </a:rPr>
              <a:t>Massacand</a:t>
            </a:r>
            <a:r>
              <a:rPr lang="en-US" b="1" dirty="0">
                <a:solidFill>
                  <a:srgbClr val="FFFFFF"/>
                </a:solidFill>
              </a:rPr>
              <a:t> et al. (2001): Ridge </a:t>
            </a:r>
            <a:r>
              <a:rPr lang="en-US" b="1" dirty="0" smtClean="0">
                <a:solidFill>
                  <a:srgbClr val="FFFFFF"/>
                </a:solidFill>
              </a:rPr>
              <a:t>building and PV streamer formation can be enhanced by diabatic processes</a:t>
            </a:r>
          </a:p>
          <a:p>
            <a:endParaRPr lang="en-US" sz="1400" b="1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Suggested ridge building associated with outflow and latent </a:t>
            </a:r>
            <a:r>
              <a:rPr lang="en-US" b="1" dirty="0">
                <a:solidFill>
                  <a:srgbClr val="FFFFFF"/>
                </a:solidFill>
              </a:rPr>
              <a:t>heat release in </a:t>
            </a:r>
            <a:r>
              <a:rPr lang="en-US" b="1" dirty="0" smtClean="0">
                <a:solidFill>
                  <a:srgbClr val="FFFFFF"/>
                </a:solidFill>
              </a:rPr>
              <a:t>the WCB of an upstream cyclone</a:t>
            </a:r>
            <a:endParaRPr lang="en-US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7845"/>
          <a:stretch/>
        </p:blipFill>
        <p:spPr>
          <a:xfrm>
            <a:off x="546448" y="3299590"/>
            <a:ext cx="8140352" cy="3217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208" y="6462781"/>
            <a:ext cx="240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FFFF"/>
                </a:solidFill>
              </a:rPr>
              <a:t>Fig. 3 in </a:t>
            </a:r>
            <a:r>
              <a:rPr lang="en-US" sz="1200" b="1" i="1" dirty="0" err="1" smtClean="0">
                <a:solidFill>
                  <a:srgbClr val="FFFFFF"/>
                </a:solidFill>
              </a:rPr>
              <a:t>Massacand</a:t>
            </a:r>
            <a:r>
              <a:rPr lang="en-US" sz="1200" b="1" i="1" dirty="0" smtClean="0">
                <a:solidFill>
                  <a:srgbClr val="FFFFFF"/>
                </a:solidFill>
              </a:rPr>
              <a:t> et al. (2001)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548" y="2680435"/>
            <a:ext cx="3746152" cy="5847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FFFF"/>
                </a:solidFill>
              </a:rPr>
              <a:t>Control simulation</a:t>
            </a:r>
            <a:endParaRPr lang="en-US" sz="3200" b="1" u="sng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8100" y="2667735"/>
            <a:ext cx="3162301" cy="5847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FFFF"/>
                </a:solidFill>
              </a:rPr>
              <a:t>Dry simulation</a:t>
            </a:r>
            <a:endParaRPr lang="en-US" sz="3200" b="1" u="sng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4100" y="5092700"/>
            <a:ext cx="224933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PV Streamer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56134" y="5346700"/>
            <a:ext cx="1128866" cy="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19400" y="5346700"/>
            <a:ext cx="749301" cy="68580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" y="6051916"/>
            <a:ext cx="2324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Stronger Ridge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2550" y="4648148"/>
            <a:ext cx="11557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Cyclone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12850" y="4229437"/>
            <a:ext cx="742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"/>
                <a:cs typeface="Avenir Black"/>
              </a:rPr>
              <a:t>L</a:t>
            </a:r>
            <a:endParaRPr lang="en-US" sz="6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Black"/>
              <a:cs typeface="Avenir Black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59003" y="5085984"/>
            <a:ext cx="1" cy="946516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87867" y="62875"/>
            <a:ext cx="8568266" cy="623822"/>
          </a:xfrm>
        </p:spPr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</a:rPr>
              <a:t>Influence of WCB on Waveguide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7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5900"/>
            <a:ext cx="8229600" cy="9433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Methodology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67" y="900673"/>
            <a:ext cx="8958088" cy="1754327"/>
          </a:xfrm>
          <a:prstGeom prst="rect">
            <a:avLst/>
          </a:prstGeom>
          <a:solidFill>
            <a:schemeClr val="bg1"/>
          </a:solidFill>
          <a:ln w="1270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Hypothesis: 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Uncertainty in WCB has large impact on downstream variability</a:t>
            </a:r>
          </a:p>
          <a:p>
            <a:pPr algn="ctr"/>
            <a:endParaRPr lang="en-US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012" y="3020873"/>
            <a:ext cx="8958088" cy="1938992"/>
          </a:xfrm>
          <a:prstGeom prst="rect">
            <a:avLst/>
          </a:prstGeom>
          <a:solidFill>
            <a:schemeClr val="bg1"/>
          </a:solidFill>
          <a:ln w="1270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Evaluate this quantitatively through model ensemble forecasts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967" y="938773"/>
            <a:ext cx="8958088" cy="2369880"/>
          </a:xfrm>
          <a:prstGeom prst="rect">
            <a:avLst/>
          </a:prstGeom>
          <a:solidFill>
            <a:schemeClr val="bg1"/>
          </a:solidFill>
          <a:ln w="1270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Case Study: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12-15 Nov 2013</a:t>
            </a:r>
            <a:endParaRPr lang="en-US" sz="3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Strong cyclogenesis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followed by amplification of downstream flow over North Atlantic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012" y="3630469"/>
            <a:ext cx="8958088" cy="1938992"/>
          </a:xfrm>
          <a:prstGeom prst="rect">
            <a:avLst/>
          </a:prstGeom>
          <a:solidFill>
            <a:schemeClr val="bg1"/>
          </a:solidFill>
          <a:ln w="1270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51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member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ECMWF model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forecasts initialized 1200 UTC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08 Nov 2013</a:t>
            </a:r>
            <a:endParaRPr lang="en-US" sz="3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15900"/>
            <a:ext cx="8229600" cy="9433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Methodology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86263"/>
            <a:ext cx="8229600" cy="842184"/>
          </a:xfrm>
        </p:spPr>
        <p:txBody>
          <a:bodyPr/>
          <a:lstStyle/>
          <a:p>
            <a:r>
              <a:rPr lang="en-US" sz="4800" b="1" dirty="0" smtClean="0">
                <a:solidFill>
                  <a:srgbClr val="EAFE0E"/>
                </a:solidFill>
              </a:rPr>
              <a:t>Case Overview</a:t>
            </a:r>
            <a:endParaRPr lang="en-US" sz="4800" b="1" dirty="0">
              <a:solidFill>
                <a:srgbClr val="EAFE0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1446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</a:rPr>
              <a:t>ECMWF deterministic analyses of MSLP (contours, hPa), 200—300-hPa irrotational winds (vector winds m s</a:t>
            </a:r>
            <a:r>
              <a:rPr lang="en-US" i="1" baseline="30000" dirty="0" smtClean="0">
                <a:solidFill>
                  <a:srgbClr val="FFFFFF"/>
                </a:solidFill>
              </a:rPr>
              <a:t>-1</a:t>
            </a:r>
            <a:r>
              <a:rPr lang="en-US" i="1" dirty="0" smtClean="0">
                <a:solidFill>
                  <a:srgbClr val="FFFFFF"/>
                </a:solidFill>
              </a:rPr>
              <a:t>) 200—300-hPa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PV (shading, PVU)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 descr="Fig1_BEST_WC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664"/>
            <a:ext cx="9144000" cy="5395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058402" y="1704448"/>
            <a:ext cx="26970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649" y="956758"/>
            <a:ext cx="1786460" cy="76944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Ridge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43117" y="1704448"/>
            <a:ext cx="1" cy="865546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5867374" y="1518185"/>
            <a:ext cx="26970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8621" y="770495"/>
            <a:ext cx="1786460" cy="76944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Ridge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52089" y="1518185"/>
            <a:ext cx="1" cy="865546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1537930" y="3871876"/>
            <a:ext cx="26970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5371" y="2819388"/>
            <a:ext cx="1786460" cy="76944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Ridge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518839" y="3567078"/>
            <a:ext cx="1" cy="865546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6845269" y="3706713"/>
            <a:ext cx="26970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5717" y="2688095"/>
            <a:ext cx="1786460" cy="76944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Ridge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679185" y="3435785"/>
            <a:ext cx="1" cy="865546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51201" y="1394664"/>
            <a:ext cx="133773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00</a:t>
            </a:r>
            <a:r>
              <a:rPr lang="en-US" sz="2000" b="1" dirty="0" smtClean="0">
                <a:solidFill>
                  <a:schemeClr val="bg1"/>
                </a:solidFill>
              </a:rPr>
              <a:t>00 </a:t>
            </a:r>
            <a:r>
              <a:rPr lang="en-US" sz="2000" b="1" dirty="0" smtClean="0">
                <a:solidFill>
                  <a:schemeClr val="bg1"/>
                </a:solidFill>
              </a:rPr>
              <a:t>UTC </a:t>
            </a:r>
            <a:r>
              <a:rPr lang="en-US" sz="2000" b="1" dirty="0" smtClean="0">
                <a:solidFill>
                  <a:schemeClr val="bg1"/>
                </a:solidFill>
              </a:rPr>
              <a:t>13 </a:t>
            </a:r>
            <a:r>
              <a:rPr lang="en-US" sz="2000" b="1" dirty="0" smtClean="0">
                <a:solidFill>
                  <a:schemeClr val="bg1"/>
                </a:solidFill>
              </a:rPr>
              <a:t>Nov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6266" y="1350505"/>
            <a:ext cx="133773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12</a:t>
            </a:r>
            <a:r>
              <a:rPr lang="en-US" sz="2000" b="1" dirty="0" smtClean="0">
                <a:solidFill>
                  <a:schemeClr val="bg1"/>
                </a:solidFill>
              </a:rPr>
              <a:t>00 </a:t>
            </a:r>
            <a:r>
              <a:rPr lang="en-US" sz="2000" b="1" dirty="0" smtClean="0">
                <a:solidFill>
                  <a:schemeClr val="bg1"/>
                </a:solidFill>
              </a:rPr>
              <a:t>UTC </a:t>
            </a:r>
            <a:r>
              <a:rPr lang="en-US" sz="2000" b="1" dirty="0" smtClean="0">
                <a:solidFill>
                  <a:schemeClr val="bg1"/>
                </a:solidFill>
              </a:rPr>
              <a:t>13 </a:t>
            </a:r>
            <a:r>
              <a:rPr lang="en-US" sz="2000" b="1" dirty="0" smtClean="0">
                <a:solidFill>
                  <a:schemeClr val="bg1"/>
                </a:solidFill>
              </a:rPr>
              <a:t>Nov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1201" y="3883815"/>
            <a:ext cx="133773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00</a:t>
            </a:r>
            <a:r>
              <a:rPr lang="en-US" sz="2000" b="1" dirty="0" smtClean="0">
                <a:solidFill>
                  <a:schemeClr val="bg1"/>
                </a:solidFill>
              </a:rPr>
              <a:t>00 </a:t>
            </a:r>
            <a:r>
              <a:rPr lang="en-US" sz="2000" b="1" dirty="0" smtClean="0">
                <a:solidFill>
                  <a:schemeClr val="bg1"/>
                </a:solidFill>
              </a:rPr>
              <a:t>UTC </a:t>
            </a:r>
            <a:r>
              <a:rPr lang="en-US" sz="2000" b="1" dirty="0" smtClean="0">
                <a:solidFill>
                  <a:schemeClr val="bg1"/>
                </a:solidFill>
              </a:rPr>
              <a:t>14 </a:t>
            </a:r>
            <a:r>
              <a:rPr lang="en-US" sz="2000" b="1" dirty="0" smtClean="0">
                <a:solidFill>
                  <a:schemeClr val="bg1"/>
                </a:solidFill>
              </a:rPr>
              <a:t>Nov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89248" y="3900751"/>
            <a:ext cx="133773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1200 </a:t>
            </a:r>
            <a:r>
              <a:rPr lang="en-US" sz="2000" b="1" dirty="0" smtClean="0">
                <a:solidFill>
                  <a:schemeClr val="bg1"/>
                </a:solidFill>
              </a:rPr>
              <a:t>UTC </a:t>
            </a:r>
            <a:r>
              <a:rPr lang="en-US" sz="2000" b="1" dirty="0" smtClean="0">
                <a:solidFill>
                  <a:schemeClr val="bg1"/>
                </a:solidFill>
              </a:rPr>
              <a:t>14 </a:t>
            </a:r>
            <a:r>
              <a:rPr lang="en-US" sz="2000" b="1" dirty="0" smtClean="0">
                <a:solidFill>
                  <a:schemeClr val="bg1"/>
                </a:solidFill>
              </a:rPr>
              <a:t>Nov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7448" y="5545653"/>
            <a:ext cx="1786460" cy="83099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Divergent flow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497678" y="4979872"/>
            <a:ext cx="380989" cy="565781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9361" y="5562589"/>
            <a:ext cx="1786460" cy="830997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Divergent flow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7069591" y="4996808"/>
            <a:ext cx="380989" cy="565781"/>
          </a:xfrm>
          <a:prstGeom prst="straightConnector1">
            <a:avLst/>
          </a:prstGeom>
          <a:ln w="1270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63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1" grpId="0" animBg="1"/>
      <p:bldP spid="13" grpId="0"/>
      <p:bldP spid="14" grpId="0" animBg="1"/>
      <p:bldP spid="16" grpId="0"/>
      <p:bldP spid="17" grpId="0" animBg="1"/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114"/>
            <a:ext cx="8229600" cy="842184"/>
          </a:xfrm>
        </p:spPr>
        <p:txBody>
          <a:bodyPr/>
          <a:lstStyle/>
          <a:p>
            <a:r>
              <a:rPr lang="en-US" b="1" dirty="0" smtClean="0">
                <a:solidFill>
                  <a:srgbClr val="EAFE0E"/>
                </a:solidFill>
              </a:rPr>
              <a:t>Waveguide Variability</a:t>
            </a:r>
            <a:endParaRPr lang="en-US" b="1" dirty="0">
              <a:solidFill>
                <a:srgbClr val="EAFE0E"/>
              </a:solidFill>
            </a:endParaRPr>
          </a:p>
        </p:txBody>
      </p:sp>
      <p:pic>
        <p:nvPicPr>
          <p:cNvPr id="4" name="Picture 3" descr="Fig2_BEST_WC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5"/>
          <a:stretch/>
        </p:blipFill>
        <p:spPr>
          <a:xfrm>
            <a:off x="1676390" y="1201427"/>
            <a:ext cx="5960539" cy="2783911"/>
          </a:xfrm>
          <a:prstGeom prst="rect">
            <a:avLst/>
          </a:prstGeom>
        </p:spPr>
      </p:pic>
      <p:pic>
        <p:nvPicPr>
          <p:cNvPr id="5" name="Picture 4" descr="Fig2_BEST_WC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5"/>
          <a:stretch/>
        </p:blipFill>
        <p:spPr>
          <a:xfrm>
            <a:off x="1676391" y="4026902"/>
            <a:ext cx="5960538" cy="2763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14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</a:rPr>
              <a:t>200—300-hPa averaged 2 PVU contour for: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98133"/>
            <a:ext cx="167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(a) ensemble-mean PV field as a function of lead time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34" y="4351862"/>
            <a:ext cx="1676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(b) </a:t>
            </a:r>
            <a:r>
              <a:rPr lang="en-US" b="1" i="1" dirty="0" smtClean="0">
                <a:solidFill>
                  <a:srgbClr val="FFFFFF"/>
                </a:solidFill>
              </a:rPr>
              <a:t>6-day forecast as a function </a:t>
            </a:r>
            <a:r>
              <a:rPr lang="en-US" b="1" i="1" dirty="0">
                <a:solidFill>
                  <a:srgbClr val="FFFFFF"/>
                </a:solidFill>
              </a:rPr>
              <a:t>of ensemble </a:t>
            </a:r>
            <a:r>
              <a:rPr lang="en-US" b="1" i="1" dirty="0" smtClean="0">
                <a:solidFill>
                  <a:srgbClr val="FFFFFF"/>
                </a:solidFill>
              </a:rPr>
              <a:t>member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4542" y="2686238"/>
            <a:ext cx="4910666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Variability in amplitude and position of synoptic features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3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63222"/>
            <a:ext cx="9144000" cy="5693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FF"/>
                </a:solidFill>
              </a:rPr>
              <a:t>Goal: Test the sensitivity of ridge to </a:t>
            </a:r>
            <a:r>
              <a:rPr lang="en-US" sz="2800" b="1" dirty="0">
                <a:solidFill>
                  <a:srgbClr val="FFFFFF"/>
                </a:solidFill>
              </a:rPr>
              <a:t>upstream </a:t>
            </a:r>
            <a:r>
              <a:rPr lang="en-US" sz="2800" b="1" dirty="0" smtClean="0">
                <a:solidFill>
                  <a:srgbClr val="FFFFFF"/>
                </a:solidFill>
              </a:rPr>
              <a:t>WCB   	</a:t>
            </a:r>
            <a:r>
              <a:rPr lang="en-US" sz="2800" b="1" dirty="0">
                <a:solidFill>
                  <a:srgbClr val="FFFFFF"/>
                </a:solidFill>
                <a:sym typeface="Wingdings"/>
              </a:rPr>
              <a:t> Use </a:t>
            </a:r>
            <a:r>
              <a:rPr lang="en-US" sz="2800" b="1" u="sng" dirty="0">
                <a:solidFill>
                  <a:srgbClr val="FFFFFF"/>
                </a:solidFill>
                <a:sym typeface="Wingdings"/>
              </a:rPr>
              <a:t>Ensemble Sensitivity Analysis</a:t>
            </a:r>
            <a:endParaRPr lang="en-US" sz="2800" b="1" u="sng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Linear </a:t>
            </a:r>
            <a:r>
              <a:rPr lang="en-US" sz="2800" b="1" dirty="0">
                <a:solidFill>
                  <a:srgbClr val="FFFFFF"/>
                </a:solidFill>
              </a:rPr>
              <a:t>regression between ensemble model grid point </a:t>
            </a:r>
            <a:r>
              <a:rPr lang="en-US" sz="2800" b="1" dirty="0" smtClean="0">
                <a:solidFill>
                  <a:srgbClr val="FFFFFF"/>
                </a:solidFill>
              </a:rPr>
              <a:t>(</a:t>
            </a:r>
            <a:r>
              <a:rPr lang="en-US" sz="2800" b="1" i="1" dirty="0" smtClean="0">
                <a:solidFill>
                  <a:srgbClr val="FFFFFF"/>
                </a:solidFill>
              </a:rPr>
              <a:t>x</a:t>
            </a:r>
            <a:r>
              <a:rPr lang="en-US" sz="2800" b="1" i="1" baseline="-25000" dirty="0" smtClean="0">
                <a:solidFill>
                  <a:srgbClr val="FFFFFF"/>
                </a:solidFill>
              </a:rPr>
              <a:t>i</a:t>
            </a:r>
            <a:r>
              <a:rPr lang="en-US" sz="2800" b="1" dirty="0" smtClean="0">
                <a:solidFill>
                  <a:srgbClr val="FFFFFF"/>
                </a:solidFill>
              </a:rPr>
              <a:t>) and </a:t>
            </a:r>
            <a:r>
              <a:rPr lang="en-US" sz="2800" b="1" dirty="0">
                <a:solidFill>
                  <a:srgbClr val="FFFFFF"/>
                </a:solidFill>
              </a:rPr>
              <a:t>forecast </a:t>
            </a:r>
            <a:r>
              <a:rPr lang="en-US" sz="2800" b="1" dirty="0" smtClean="0">
                <a:solidFill>
                  <a:srgbClr val="FFFFFF"/>
                </a:solidFill>
              </a:rPr>
              <a:t>metric (</a:t>
            </a:r>
            <a:r>
              <a:rPr lang="en-US" sz="2800" b="1" i="1" dirty="0" smtClean="0">
                <a:solidFill>
                  <a:srgbClr val="FFFFFF"/>
                </a:solidFill>
              </a:rPr>
              <a:t>J</a:t>
            </a:r>
            <a:r>
              <a:rPr lang="en-US" sz="2800" b="1" dirty="0" smtClean="0">
                <a:solidFill>
                  <a:srgbClr val="FFFFFF"/>
                </a:solidFill>
              </a:rPr>
              <a:t>)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endParaRPr lang="en-US" sz="2000" dirty="0"/>
          </a:p>
          <a:p>
            <a:endParaRPr lang="en-US" sz="2100" b="1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1543"/>
            <a:ext cx="8229600" cy="782063"/>
          </a:xfrm>
        </p:spPr>
        <p:txBody>
          <a:bodyPr/>
          <a:lstStyle/>
          <a:p>
            <a:r>
              <a:rPr lang="en-US" sz="4400" dirty="0" smtClean="0">
                <a:solidFill>
                  <a:srgbClr val="EAFE0E"/>
                </a:solidFill>
              </a:rPr>
              <a:t>Methods</a:t>
            </a:r>
            <a:endParaRPr lang="en-US" sz="4400" dirty="0">
              <a:solidFill>
                <a:srgbClr val="32FF2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16" y="2841639"/>
            <a:ext cx="2445612" cy="11645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663598" y="3210971"/>
            <a:ext cx="5248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Ancell </a:t>
            </a:r>
            <a:r>
              <a:rPr lang="en-US" dirty="0"/>
              <a:t>and Hakim (</a:t>
            </a:r>
            <a:r>
              <a:rPr lang="en-US" dirty="0" smtClean="0"/>
              <a:t>2007); Hakim and Torn (2008)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7" y="4170197"/>
            <a:ext cx="91258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Here </a:t>
            </a:r>
            <a:r>
              <a:rPr lang="en-US" sz="2800" b="1" i="1" dirty="0">
                <a:solidFill>
                  <a:srgbClr val="FFFFFF"/>
                </a:solidFill>
                <a:latin typeface="+mj-lt"/>
              </a:rPr>
              <a:t>J </a:t>
            </a:r>
            <a:r>
              <a:rPr lang="en-US" sz="2800" b="1" dirty="0" smtClean="0">
                <a:solidFill>
                  <a:srgbClr val="FFFFFF"/>
                </a:solidFill>
                <a:latin typeface="+mj-lt"/>
              </a:rPr>
              <a:t>represents ridge amplitude and </a:t>
            </a:r>
            <a:r>
              <a:rPr lang="en-US" sz="2800" b="1" i="1" dirty="0" smtClean="0">
                <a:solidFill>
                  <a:srgbClr val="FFFFFF"/>
                </a:solidFill>
                <a:latin typeface="+mj-lt"/>
              </a:rPr>
              <a:t>x</a:t>
            </a:r>
            <a:r>
              <a:rPr lang="en-US" sz="2800" b="1" dirty="0" smtClean="0">
                <a:solidFill>
                  <a:srgbClr val="FFFFFF"/>
                </a:solidFill>
                <a:latin typeface="+mj-lt"/>
              </a:rPr>
              <a:t> represents a model state variable (e.g., MSLP, 850-hPa winds)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  <a:p>
            <a:endParaRPr lang="en-US" sz="2000" b="1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Need to define metric 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i="1" dirty="0">
                <a:solidFill>
                  <a:srgbClr val="FFFF00"/>
                </a:solidFill>
              </a:rPr>
              <a:t>J </a:t>
            </a:r>
            <a:r>
              <a:rPr lang="en-US" sz="2800" b="1" dirty="0" smtClean="0">
                <a:solidFill>
                  <a:srgbClr val="FFFF00"/>
                </a:solidFill>
              </a:rPr>
              <a:t>for ridge amplitude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3278" y="6491814"/>
            <a:ext cx="561975" cy="365125"/>
          </a:xfrm>
        </p:spPr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36065</TotalTime>
  <Words>1819</Words>
  <Application>Microsoft Macintosh PowerPoint</Application>
  <PresentationFormat>On-screen Show (4:3)</PresentationFormat>
  <Paragraphs>327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Executive</vt:lpstr>
      <vt:lpstr>The Impact of Warm Conveyor Belt Forecast Errors on the Downstream Waveguide</vt:lpstr>
      <vt:lpstr>Warm Conveyor Belts (WCBs)</vt:lpstr>
      <vt:lpstr>Influence of WCB on Waveguide</vt:lpstr>
      <vt:lpstr>Influence of WCB on Waveguide</vt:lpstr>
      <vt:lpstr>Methodology</vt:lpstr>
      <vt:lpstr>Methodology</vt:lpstr>
      <vt:lpstr>Case Overview</vt:lpstr>
      <vt:lpstr>Waveguide Variability</vt:lpstr>
      <vt:lpstr>Methods</vt:lpstr>
      <vt:lpstr>Ridge Amplitude Metric   </vt:lpstr>
      <vt:lpstr>Ridge Amplitude Metric   </vt:lpstr>
      <vt:lpstr>Ridge Amplitude Metric   </vt:lpstr>
      <vt:lpstr>Ridge Amplitude Metric   </vt:lpstr>
      <vt:lpstr>EOF Analysis: 144 h PV</vt:lpstr>
      <vt:lpstr>EOF Analysis: 144 h PV</vt:lpstr>
      <vt:lpstr> Sensitivity to 250 hPa PV</vt:lpstr>
      <vt:lpstr> Sensitivity to 250 hPa PV</vt:lpstr>
      <vt:lpstr> Sensitivity to 250 hPa PV</vt:lpstr>
      <vt:lpstr> Sensitivity to 250 hPa PV</vt:lpstr>
      <vt:lpstr> Sensitivity to PV Advection by Irrotational Wind</vt:lpstr>
      <vt:lpstr> Sensitivity to PV Advection by Irrotational Wind</vt:lpstr>
      <vt:lpstr> Sensitivity to PV Advection by Irrotational Wind</vt:lpstr>
      <vt:lpstr> Sensitivity to 850—1000 hPa Integrated Vapor Transport</vt:lpstr>
      <vt:lpstr> Sensitivity to lower-level fields</vt:lpstr>
      <vt:lpstr> Sensitivity to MSLP</vt:lpstr>
      <vt:lpstr>Summary and Conclusions</vt:lpstr>
      <vt:lpstr>End</vt:lpstr>
      <vt:lpstr>Extra Slides</vt:lpstr>
      <vt:lpstr>PowerPoint Presentation</vt:lpstr>
      <vt:lpstr> Sensitivity of MSLP Metric to MSLP</vt:lpstr>
      <vt:lpstr> Sensitivity of MSLP Metric to 850—1000 hPa θe</vt:lpstr>
      <vt:lpstr> Sensitivity of MSLP Metric to PV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Downstream Waveguide Variabilit</dc:title>
  <dc:creator>Jeremy Berman</dc:creator>
  <cp:lastModifiedBy>Jeremy Berman</cp:lastModifiedBy>
  <cp:revision>891</cp:revision>
  <dcterms:created xsi:type="dcterms:W3CDTF">2016-03-13T18:29:41Z</dcterms:created>
  <dcterms:modified xsi:type="dcterms:W3CDTF">2018-07-02T02:16:20Z</dcterms:modified>
</cp:coreProperties>
</file>