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80" r:id="rId2"/>
    <p:sldId id="446" r:id="rId3"/>
    <p:sldId id="447" r:id="rId4"/>
    <p:sldId id="423" r:id="rId5"/>
    <p:sldId id="448" r:id="rId6"/>
    <p:sldId id="425" r:id="rId7"/>
    <p:sldId id="432" r:id="rId8"/>
    <p:sldId id="428" r:id="rId9"/>
    <p:sldId id="429" r:id="rId10"/>
    <p:sldId id="444" r:id="rId11"/>
    <p:sldId id="445" r:id="rId12"/>
    <p:sldId id="433" r:id="rId13"/>
    <p:sldId id="434" r:id="rId14"/>
    <p:sldId id="436" r:id="rId15"/>
    <p:sldId id="441" r:id="rId16"/>
    <p:sldId id="440" r:id="rId17"/>
    <p:sldId id="449" r:id="rId18"/>
    <p:sldId id="437" r:id="rId19"/>
    <p:sldId id="438" r:id="rId20"/>
    <p:sldId id="439" r:id="rId21"/>
    <p:sldId id="450" r:id="rId22"/>
    <p:sldId id="442" r:id="rId23"/>
    <p:sldId id="443" r:id="rId24"/>
    <p:sldId id="4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81441" autoAdjust="0"/>
  </p:normalViewPr>
  <p:slideViewPr>
    <p:cSldViewPr>
      <p:cViewPr varScale="1">
        <p:scale>
          <a:sx n="69" d="100"/>
          <a:sy n="69" d="100"/>
        </p:scale>
        <p:origin x="-16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11C9A-CBD8-4005-BCD9-8EE2EA0A48E2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9E70-3BF3-452F-9065-00C823BFA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8EAC-9A74-4F4F-9D5E-36E50D0B8880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860E-C94A-4EFC-A7BE-2E9B993D0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917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 smtClean="0"/>
              <a:t> for the future.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23" descr="C:\My Files\My Documents\WISE\Web Sites\Department LOGOS\WIND with Seal White Text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2400"/>
            <a:ext cx="48387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ISE40th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219200" cy="114911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1371600" y="2819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1371600" y="3429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1371600" y="4114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477000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6A9E9-75F1-424B-B896-65951E2B0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Add Photos or Bullet Items (6 slides maximum)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22" descr="TTU 2 Title Pag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350" y="-3175"/>
            <a:ext cx="1042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295401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2053" name="Picture 19" descr="TTU 2 Title Pag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0"/>
            <a:ext cx="1042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ISE40th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24800" y="0"/>
            <a:ext cx="1219200" cy="1149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7" descr="TTU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1028699" cy="935182"/>
          </a:xfrm>
          <a:prstGeom prst="rect">
            <a:avLst/>
          </a:prstGeom>
          <a:noFill/>
        </p:spPr>
      </p:pic>
      <p:pic>
        <p:nvPicPr>
          <p:cNvPr id="5" name="Picture 4" descr="Picture1TTU.jpg"/>
          <p:cNvPicPr>
            <a:picLocks noChangeAspect="1"/>
          </p:cNvPicPr>
          <p:nvPr/>
        </p:nvPicPr>
        <p:blipFill>
          <a:blip r:embed="rId3" cstate="print"/>
          <a:srcRect b="84000"/>
          <a:stretch>
            <a:fillRect/>
          </a:stretch>
        </p:blipFill>
        <p:spPr>
          <a:xfrm>
            <a:off x="0" y="0"/>
            <a:ext cx="9144000" cy="1097268"/>
          </a:xfrm>
          <a:prstGeom prst="rect">
            <a:avLst/>
          </a:prstGeom>
        </p:spPr>
      </p:pic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2667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Chaos </a:t>
            </a:r>
            <a:r>
              <a:rPr lang="en-US" sz="4800" b="1" dirty="0" smtClean="0">
                <a:solidFill>
                  <a:schemeClr val="tx1"/>
                </a:solidFill>
              </a:rPr>
              <a:t>Seeding within </a:t>
            </a:r>
            <a:r>
              <a:rPr lang="en-US" sz="4800" b="1" dirty="0" smtClean="0">
                <a:solidFill>
                  <a:schemeClr val="tx1"/>
                </a:solidFill>
              </a:rPr>
              <a:t>Perturbation Experiments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      Brian </a:t>
            </a:r>
            <a:r>
              <a:rPr lang="en-US" sz="2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Ancell</a:t>
            </a:r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 Allison </a:t>
            </a:r>
            <a:r>
              <a:rPr lang="en-US" sz="2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Bogusz</a:t>
            </a:r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 Matthew </a:t>
            </a:r>
            <a:r>
              <a:rPr lang="en-US" sz="2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Lauridsen</a:t>
            </a:r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 Christian </a:t>
            </a:r>
            <a:r>
              <a:rPr lang="en-US" sz="2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Nauert</a:t>
            </a:r>
            <a:endParaRPr lang="en-US" sz="2000" b="1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Texas Tech </a:t>
            </a:r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University</a:t>
            </a:r>
          </a:p>
          <a:p>
            <a:pPr algn="ctr"/>
            <a:endParaRPr lang="en-US" sz="2000" b="1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11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Workshop on Meteorological Sensitivity Analysis and Data Assimilation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July 1-6, </a:t>
            </a:r>
            <a:r>
              <a:rPr lang="en-US" sz="2000" b="1" dirty="0" smtClean="0">
                <a:solidFill>
                  <a:srgbClr val="002060"/>
                </a:solidFill>
              </a:rPr>
              <a:t>2018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Aveiro</a:t>
            </a:r>
            <a:r>
              <a:rPr lang="en-US" sz="2000" b="1" dirty="0" smtClean="0">
                <a:solidFill>
                  <a:srgbClr val="002060"/>
                </a:solidFill>
              </a:rPr>
              <a:t>, Portugal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8" name="Picture 7" descr="ns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562600"/>
            <a:ext cx="1060412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5867400"/>
            <a:ext cx="1674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Funded by NSF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Grant AGS1151627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IrrigationP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181600"/>
            <a:ext cx="2224088" cy="1480029"/>
          </a:xfrm>
          <a:prstGeom prst="rect">
            <a:avLst/>
          </a:prstGeom>
        </p:spPr>
      </p:pic>
      <p:pic>
        <p:nvPicPr>
          <p:cNvPr id="13" name="Picture 12" descr="DOM1.gif"/>
          <p:cNvPicPr>
            <a:picLocks noChangeAspect="1"/>
          </p:cNvPicPr>
          <p:nvPr/>
        </p:nvPicPr>
        <p:blipFill>
          <a:blip r:embed="rId6" cstate="print"/>
          <a:srcRect l="26880" t="26667" r="16320" b="32000"/>
          <a:stretch>
            <a:fillRect/>
          </a:stretch>
        </p:blipFill>
        <p:spPr>
          <a:xfrm>
            <a:off x="3200400" y="5181600"/>
            <a:ext cx="2964350" cy="149730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743200" y="5638800"/>
            <a:ext cx="457200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>
            <a:off x="4191000" y="5791200"/>
            <a:ext cx="370786" cy="5590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4114800" y="5638800"/>
            <a:ext cx="381000" cy="2286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4953000" y="5791200"/>
            <a:ext cx="370786" cy="5590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4876800" y="5638800"/>
            <a:ext cx="381000" cy="2286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43400" y="5943600"/>
            <a:ext cx="677955" cy="4961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5800" y="5486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Chaos Seeding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/>
            <a:r>
              <a:rPr lang="en-US" sz="2800" b="1" u="sng" dirty="0" smtClean="0">
                <a:sym typeface="Wingdings" pitchFamily="2" charset="2"/>
              </a:rPr>
              <a:t>Chaos Seeding Characteristics</a:t>
            </a:r>
            <a:r>
              <a:rPr lang="en-US" sz="2800" b="1" dirty="0" smtClean="0">
                <a:sym typeface="Wingdings" pitchFamily="2" charset="2"/>
              </a:rPr>
              <a:t>: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	 Independent of variable (all variables affected)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Propagates three-dimensionally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Rapidly seeds entirety of most </a:t>
            </a:r>
            <a:r>
              <a:rPr lang="en-US" sz="2800" b="1" dirty="0" err="1" smtClean="0">
                <a:sym typeface="Wingdings" pitchFamily="2" charset="2"/>
              </a:rPr>
              <a:t>mesoscale</a:t>
            </a:r>
            <a:r>
              <a:rPr lang="en-US" sz="2800" b="1" dirty="0" smtClean="0">
                <a:sym typeface="Wingdings" pitchFamily="2" charset="2"/>
              </a:rPr>
              <a:t> modeling domains with 1-2 hrs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A universal problem </a:t>
            </a:r>
          </a:p>
          <a:p>
            <a:pPr marL="1147763" lvl="2" indent="0">
              <a:buNone/>
            </a:pPr>
            <a:r>
              <a:rPr lang="en-US" sz="2000" b="1" i="0" dirty="0" smtClean="0">
                <a:sym typeface="Wingdings" pitchFamily="2" charset="2"/>
              </a:rPr>
              <a:t>- </a:t>
            </a:r>
            <a:r>
              <a:rPr lang="en-US" sz="2000" b="1" i="0" dirty="0" err="1" smtClean="0">
                <a:sym typeface="Wingdings" pitchFamily="2" charset="2"/>
              </a:rPr>
              <a:t>Hohenegger</a:t>
            </a:r>
            <a:r>
              <a:rPr lang="en-US" sz="2000" b="1" i="0" dirty="0" smtClean="0">
                <a:sym typeface="Wingdings" pitchFamily="2" charset="2"/>
              </a:rPr>
              <a:t> and </a:t>
            </a:r>
            <a:r>
              <a:rPr lang="en-US" sz="2000" b="1" i="0" dirty="0" err="1" smtClean="0">
                <a:sym typeface="Wingdings" pitchFamily="2" charset="2"/>
              </a:rPr>
              <a:t>Schar</a:t>
            </a:r>
            <a:r>
              <a:rPr lang="en-US" sz="2000" b="1" i="0" dirty="0" smtClean="0">
                <a:sym typeface="Wingdings" pitchFamily="2" charset="2"/>
              </a:rPr>
              <a:t> 2007  </a:t>
            </a:r>
            <a:r>
              <a:rPr lang="en-US" sz="2000" b="1" i="0" dirty="0" smtClean="0">
                <a:sym typeface="Wingdings" pitchFamily="2" charset="2"/>
              </a:rPr>
              <a:t>grid point </a:t>
            </a:r>
            <a:r>
              <a:rPr lang="en-US" sz="2000" b="1" i="0" dirty="0" smtClean="0">
                <a:sym typeface="Wingdings" pitchFamily="2" charset="2"/>
              </a:rPr>
              <a:t>model</a:t>
            </a:r>
          </a:p>
          <a:p>
            <a:pPr marL="1147763" lvl="2" indent="0">
              <a:buNone/>
            </a:pPr>
            <a:r>
              <a:rPr lang="en-US" sz="2000" b="1" i="0" dirty="0" smtClean="0">
                <a:sym typeface="Wingdings" pitchFamily="2" charset="2"/>
              </a:rPr>
              <a:t>- </a:t>
            </a:r>
            <a:r>
              <a:rPr lang="en-US" sz="2000" b="1" i="0" dirty="0" err="1" smtClean="0">
                <a:sym typeface="Wingdings" pitchFamily="2" charset="2"/>
              </a:rPr>
              <a:t>Hodyss</a:t>
            </a:r>
            <a:r>
              <a:rPr lang="en-US" sz="2000" b="1" i="0" dirty="0" smtClean="0">
                <a:sym typeface="Wingdings" pitchFamily="2" charset="2"/>
              </a:rPr>
              <a:t> and </a:t>
            </a:r>
            <a:r>
              <a:rPr lang="en-US" sz="2000" b="1" i="0" dirty="0" err="1" smtClean="0">
                <a:sym typeface="Wingdings" pitchFamily="2" charset="2"/>
              </a:rPr>
              <a:t>Majumdar</a:t>
            </a:r>
            <a:r>
              <a:rPr lang="en-US" sz="2000" b="1" i="0" dirty="0" smtClean="0">
                <a:sym typeface="Wingdings" pitchFamily="2" charset="2"/>
              </a:rPr>
              <a:t> 2007  spectral model</a:t>
            </a:r>
          </a:p>
          <a:p>
            <a:pPr marL="1147763" lvl="2" indent="0">
              <a:buNone/>
            </a:pPr>
            <a:endParaRPr lang="en-US" sz="2000" b="1" i="0" dirty="0" smtClean="0">
              <a:sym typeface="Wingdings" pitchFamily="2" charset="2"/>
            </a:endParaRPr>
          </a:p>
          <a:p>
            <a:pPr marL="0" indent="0"/>
            <a:endParaRPr lang="en-US" sz="2800" b="1" u="sng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Chaos Seeding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/>
            <a:r>
              <a:rPr lang="en-US" sz="2800" b="1" u="sng" dirty="0" smtClean="0">
                <a:sym typeface="Wingdings" pitchFamily="2" charset="2"/>
              </a:rPr>
              <a:t>Chaos Seeding Characteristics</a:t>
            </a:r>
            <a:r>
              <a:rPr lang="en-US" sz="2800" b="1" dirty="0" smtClean="0">
                <a:sym typeface="Wingdings" pitchFamily="2" charset="2"/>
              </a:rPr>
              <a:t>: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	 Independent of variable (all variables affected)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Propagates three-dimensionally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Rapidly seeds entirety of most </a:t>
            </a:r>
            <a:r>
              <a:rPr lang="en-US" sz="2800" b="1" dirty="0" err="1" smtClean="0">
                <a:sym typeface="Wingdings" pitchFamily="2" charset="2"/>
              </a:rPr>
              <a:t>mesoscale</a:t>
            </a:r>
            <a:r>
              <a:rPr lang="en-US" sz="2800" b="1" dirty="0" smtClean="0">
                <a:sym typeface="Wingdings" pitchFamily="2" charset="2"/>
              </a:rPr>
              <a:t> modeling domains with 1-2 hrs</a:t>
            </a:r>
          </a:p>
          <a:p>
            <a:pPr marL="747713" indent="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A universal problem </a:t>
            </a:r>
          </a:p>
          <a:p>
            <a:pPr marL="1147763" lvl="2" indent="0">
              <a:buNone/>
            </a:pPr>
            <a:r>
              <a:rPr lang="en-US" sz="2000" b="1" i="0" dirty="0" smtClean="0">
                <a:sym typeface="Wingdings" pitchFamily="2" charset="2"/>
              </a:rPr>
              <a:t>- </a:t>
            </a:r>
            <a:r>
              <a:rPr lang="en-US" sz="2000" b="1" i="0" dirty="0" err="1" smtClean="0">
                <a:sym typeface="Wingdings" pitchFamily="2" charset="2"/>
              </a:rPr>
              <a:t>Hohenegger</a:t>
            </a:r>
            <a:r>
              <a:rPr lang="en-US" sz="2000" b="1" i="0" dirty="0" smtClean="0">
                <a:sym typeface="Wingdings" pitchFamily="2" charset="2"/>
              </a:rPr>
              <a:t> and </a:t>
            </a:r>
            <a:r>
              <a:rPr lang="en-US" sz="2000" b="1" i="0" dirty="0" err="1" smtClean="0">
                <a:sym typeface="Wingdings" pitchFamily="2" charset="2"/>
              </a:rPr>
              <a:t>Schar</a:t>
            </a:r>
            <a:r>
              <a:rPr lang="en-US" sz="2000" b="1" i="0" dirty="0" smtClean="0">
                <a:sym typeface="Wingdings" pitchFamily="2" charset="2"/>
              </a:rPr>
              <a:t> 2007  </a:t>
            </a:r>
            <a:r>
              <a:rPr lang="en-US" sz="2000" b="1" i="0" dirty="0" smtClean="0">
                <a:sym typeface="Wingdings" pitchFamily="2" charset="2"/>
              </a:rPr>
              <a:t>grid point </a:t>
            </a:r>
            <a:r>
              <a:rPr lang="en-US" sz="2000" b="1" i="0" dirty="0" smtClean="0">
                <a:sym typeface="Wingdings" pitchFamily="2" charset="2"/>
              </a:rPr>
              <a:t>model</a:t>
            </a:r>
          </a:p>
          <a:p>
            <a:pPr marL="1147763" lvl="2" indent="0">
              <a:buNone/>
            </a:pPr>
            <a:r>
              <a:rPr lang="en-US" sz="2000" b="1" i="0" dirty="0" smtClean="0">
                <a:sym typeface="Wingdings" pitchFamily="2" charset="2"/>
              </a:rPr>
              <a:t>- </a:t>
            </a:r>
            <a:r>
              <a:rPr lang="en-US" sz="2000" b="1" i="0" dirty="0" err="1" smtClean="0">
                <a:sym typeface="Wingdings" pitchFamily="2" charset="2"/>
              </a:rPr>
              <a:t>Hodyss</a:t>
            </a:r>
            <a:r>
              <a:rPr lang="en-US" sz="2000" b="1" i="0" dirty="0" smtClean="0">
                <a:sym typeface="Wingdings" pitchFamily="2" charset="2"/>
              </a:rPr>
              <a:t> and </a:t>
            </a:r>
            <a:r>
              <a:rPr lang="en-US" sz="2000" b="1" i="0" dirty="0" err="1" smtClean="0">
                <a:sym typeface="Wingdings" pitchFamily="2" charset="2"/>
              </a:rPr>
              <a:t>Majumdar</a:t>
            </a:r>
            <a:r>
              <a:rPr lang="en-US" sz="2000" b="1" i="0" dirty="0" smtClean="0">
                <a:sym typeface="Wingdings" pitchFamily="2" charset="2"/>
              </a:rPr>
              <a:t> 2007  spectral model</a:t>
            </a:r>
          </a:p>
          <a:p>
            <a:pPr marL="1147763" lvl="2" indent="0">
              <a:buNone/>
            </a:pPr>
            <a:endParaRPr lang="en-US" sz="2000" b="1" i="0" dirty="0" smtClean="0">
              <a:sym typeface="Wingdings" pitchFamily="2" charset="2"/>
            </a:endParaRPr>
          </a:p>
          <a:p>
            <a:pPr marL="0" indent="0" algn="ctr"/>
            <a:r>
              <a:rPr lang="en-US" sz="2800" b="1" dirty="0" smtClean="0">
                <a:solidFill>
                  <a:srgbClr val="002060"/>
                </a:solidFill>
                <a:sym typeface="Wingdings" pitchFamily="2" charset="2"/>
              </a:rPr>
              <a:t> What are the consequences?</a:t>
            </a:r>
          </a:p>
          <a:p>
            <a:pPr marL="0" indent="0"/>
            <a:endParaRPr lang="en-US" sz="2800" b="1" u="sng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Consequences</a:t>
            </a:r>
            <a:endParaRPr lang="en-US" sz="4000" dirty="0"/>
          </a:p>
        </p:txBody>
      </p:sp>
      <p:pic>
        <p:nvPicPr>
          <p:cNvPr id="4" name="Content Placeholder 3" descr="Figur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00" r="10000"/>
          <a:stretch>
            <a:fillRect/>
          </a:stretch>
        </p:blipFill>
        <p:spPr>
          <a:xfrm>
            <a:off x="1066800" y="1600200"/>
            <a:ext cx="6982968" cy="50292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3092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Perturbation Below Precipitation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295400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Perturbation in California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Consequences</a:t>
            </a:r>
            <a:endParaRPr lang="en-US" sz="4000" dirty="0"/>
          </a:p>
        </p:txBody>
      </p:sp>
      <p:pic>
        <p:nvPicPr>
          <p:cNvPr id="8" name="Content Placeholder 7" descr="Figur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000"/>
          <a:stretch>
            <a:fillRect/>
          </a:stretch>
        </p:blipFill>
        <p:spPr>
          <a:xfrm>
            <a:off x="762000" y="1676400"/>
            <a:ext cx="7696200" cy="4848545"/>
          </a:xfrm>
        </p:spPr>
      </p:pic>
      <p:sp>
        <p:nvSpPr>
          <p:cNvPr id="9" name="TextBox 8"/>
          <p:cNvSpPr txBox="1"/>
          <p:nvPr/>
        </p:nvSpPr>
        <p:spPr>
          <a:xfrm>
            <a:off x="1981200" y="6324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2-5km Updraft </a:t>
            </a:r>
            <a:r>
              <a:rPr lang="en-US" b="1" dirty="0" err="1" smtClean="0"/>
              <a:t>Helicity</a:t>
            </a:r>
            <a:r>
              <a:rPr lang="en-US" b="1" dirty="0" smtClean="0"/>
              <a:t> Tracks (maximum last hour)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995173" y="3672827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Perturbation in California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Consequences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0" indent="0"/>
            <a:r>
              <a:rPr lang="en-US" sz="2400" u="sng" dirty="0" smtClean="0"/>
              <a:t>Key Issue</a:t>
            </a:r>
            <a:r>
              <a:rPr lang="en-US" sz="2400" dirty="0" smtClean="0"/>
              <a:t>: Chaos seeding excites ALL possible growth EVERYWHERE, but realistic processes are substantially more limited </a:t>
            </a:r>
          </a:p>
          <a:p>
            <a:pPr marL="0" indent="3175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Consequences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0" indent="0"/>
            <a:r>
              <a:rPr lang="en-US" sz="2400" u="sng" dirty="0" smtClean="0"/>
              <a:t>Key Issue</a:t>
            </a:r>
            <a:r>
              <a:rPr lang="en-US" sz="2400" dirty="0" smtClean="0"/>
              <a:t>: Chaos seeding excites ALL possible growth EVERYWHERE, but realistic processes are substantially more limited </a:t>
            </a:r>
          </a:p>
          <a:p>
            <a:pPr marL="0" indent="0"/>
            <a:r>
              <a:rPr lang="en-US" sz="2400" u="sng" dirty="0" smtClean="0"/>
              <a:t>Dire Consequence</a:t>
            </a:r>
            <a:r>
              <a:rPr lang="en-US" sz="2400" dirty="0" smtClean="0"/>
              <a:t>: Chaos seeding can lead to misinterpretation of experimental results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Chaos seeding unknown</a:t>
            </a:r>
            <a:r>
              <a:rPr lang="en-US" sz="2400" dirty="0" smtClean="0"/>
              <a:t>: Evolution of differences attributed completely to prescribed perturbation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Chaos seeding known</a:t>
            </a:r>
            <a:r>
              <a:rPr lang="en-US" sz="2400" dirty="0" smtClean="0"/>
              <a:t>: Separation of realistic signal from growth of “seeds” required</a:t>
            </a:r>
          </a:p>
          <a:p>
            <a:pPr marL="0" indent="3175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Consequences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0" indent="0"/>
            <a:r>
              <a:rPr lang="en-US" sz="2400" u="sng" dirty="0" smtClean="0"/>
              <a:t>Key Issue</a:t>
            </a:r>
            <a:r>
              <a:rPr lang="en-US" sz="2400" dirty="0" smtClean="0"/>
              <a:t>: Chaos seeding excites ALL possible growth EVERYWHERE, but realistic processes are substantially more limited </a:t>
            </a:r>
          </a:p>
          <a:p>
            <a:pPr marL="0" indent="0"/>
            <a:r>
              <a:rPr lang="en-US" sz="2400" u="sng" dirty="0" smtClean="0"/>
              <a:t>Dire Consequence</a:t>
            </a:r>
            <a:r>
              <a:rPr lang="en-US" sz="2400" dirty="0" smtClean="0"/>
              <a:t>: Chaos seeding can lead to misinterpretation of experimental results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Chaos seeding unknown</a:t>
            </a:r>
            <a:r>
              <a:rPr lang="en-US" sz="2400" dirty="0" smtClean="0"/>
              <a:t>: Evolution of differences attributed completely to prescribed perturbation</a:t>
            </a:r>
          </a:p>
          <a:p>
            <a:pPr marL="744538" indent="3175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Chaos seeding known</a:t>
            </a:r>
            <a:r>
              <a:rPr lang="en-US" sz="2400" dirty="0" smtClean="0"/>
              <a:t>: Separation of realistic signal from growth of “seeds” required</a:t>
            </a:r>
          </a:p>
          <a:p>
            <a:pPr marL="0" indent="3175" algn="ctr"/>
            <a:r>
              <a:rPr lang="en-US" sz="2400" b="1" u="sng" dirty="0" smtClean="0"/>
              <a:t>Can Affect the Following Types of Experiments</a:t>
            </a:r>
            <a:endParaRPr lang="en-US" sz="2400" b="1" dirty="0" smtClean="0"/>
          </a:p>
          <a:p>
            <a:pPr marL="0" indent="3175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715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Examination of the effects of model parameterizations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Any initial condition perturbation experiment in a twin model framework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Observation impact/data assimilation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Assessing the effects of boundary conditions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Mitigation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Comparison of realistic vs. chaos seeding spatial patterns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Mitigation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Ensemble sensitivity analysis to distinguish trends not caused by chaos seeding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Mitigation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Ensemble sensitivity analysis to distinguish trends not caused by chaos seeding</a:t>
            </a:r>
            <a:endParaRPr lang="en-US" sz="2400" dirty="0"/>
          </a:p>
        </p:txBody>
      </p:sp>
      <p:pic>
        <p:nvPicPr>
          <p:cNvPr id="4" name="Picture 3" descr="Fig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7543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 algn="ctr"/>
            <a:r>
              <a:rPr lang="en-US" sz="2400" b="1" u="sng" dirty="0" smtClean="0"/>
              <a:t>Project </a:t>
            </a:r>
            <a:r>
              <a:rPr lang="en-US" sz="2400" b="1" u="sng" dirty="0" smtClean="0"/>
              <a:t>Goal</a:t>
            </a:r>
            <a:endParaRPr lang="en-US" sz="2400" dirty="0" smtClean="0"/>
          </a:p>
          <a:p>
            <a:pPr marL="0" indent="0">
              <a:buFont typeface="Wingdings"/>
              <a:buChar char="à"/>
            </a:pPr>
            <a:r>
              <a:rPr lang="en-US" sz="2000" dirty="0" smtClean="0"/>
              <a:t> Determine the atmospheric effects at a range of </a:t>
            </a:r>
            <a:r>
              <a:rPr lang="en-US" sz="2000" dirty="0" smtClean="0"/>
              <a:t>temporal and spatial scales </a:t>
            </a:r>
            <a:r>
              <a:rPr lang="en-US" sz="2000" dirty="0" smtClean="0"/>
              <a:t>from irrigation, wind farms, and urban </a:t>
            </a:r>
            <a:r>
              <a:rPr lang="en-US" sz="2000" dirty="0" smtClean="0"/>
              <a:t>development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    </a:t>
            </a:r>
            <a:r>
              <a:rPr lang="en-US" sz="2000" b="1" u="sng" dirty="0" smtClean="0"/>
              <a:t>Local Modification</a:t>
            </a:r>
            <a:r>
              <a:rPr lang="en-US" sz="2000" dirty="0" smtClean="0"/>
              <a:t>: Observational/modeling evidence for modification                                        	                        </a:t>
            </a:r>
            <a:r>
              <a:rPr lang="en-US" sz="2000" dirty="0" smtClean="0"/>
              <a:t>of </a:t>
            </a:r>
            <a:r>
              <a:rPr lang="en-US" sz="2000" dirty="0" smtClean="0"/>
              <a:t>temperature, moisture, precipitation, wind, pressure</a:t>
            </a:r>
          </a:p>
          <a:p>
            <a:pPr marL="0" indent="0"/>
            <a:r>
              <a:rPr lang="en-US" sz="2000" dirty="0" smtClean="0"/>
              <a:t>    </a:t>
            </a:r>
            <a:r>
              <a:rPr lang="en-US" sz="2000" b="1" u="sng" dirty="0" smtClean="0"/>
              <a:t>Nonlocal Modification</a:t>
            </a:r>
            <a:r>
              <a:rPr lang="en-US" sz="2000" dirty="0" smtClean="0"/>
              <a:t>: Substantially less </a:t>
            </a:r>
            <a:r>
              <a:rPr lang="en-US" sz="2000" dirty="0" smtClean="0"/>
              <a:t>clear, and prior studies suggest 			significant downstream modification might occur…</a:t>
            </a:r>
            <a:endParaRPr lang="en-US" sz="2000" dirty="0" smtClean="0"/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Mitigation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Ensemble sensitivity analysis to distinguish trends not caused by chaos seeding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EOF analysis to reveal the leading modes of variability of atmospheric </a:t>
            </a:r>
            <a:r>
              <a:rPr lang="en-US" sz="2400" dirty="0" smtClean="0"/>
              <a:t>variables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Mitigation</a:t>
            </a:r>
            <a:endParaRPr lang="en-US" sz="4000" dirty="0"/>
          </a:p>
        </p:txBody>
      </p:sp>
      <p:pic>
        <p:nvPicPr>
          <p:cNvPr id="4" name="Picture 3" descr="Figu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01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172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96-hr Accumulated Precipitation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219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Difference in Leading EOFs (Control-Perturbed)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352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REALISTIC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352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UNREALISTIC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Chaos Seeding: Mitigation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Comparison of realistic vs. chaos seeding spatial patterns 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Ensemble sensitivity analysis to distinguish trends not caused by chaos seeding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EOF analysis to reveal the leading modes of variability of atmospheric </a:t>
            </a:r>
            <a:r>
              <a:rPr lang="en-US" sz="2400" dirty="0" smtClean="0"/>
              <a:t>variables</a:t>
            </a: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The use of double precision?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1143000"/>
          </a:xfrm>
        </p:spPr>
        <p:txBody>
          <a:bodyPr/>
          <a:lstStyle/>
          <a:p>
            <a:r>
              <a:rPr lang="en-US" sz="4000" dirty="0" smtClean="0"/>
              <a:t>Double Precision?</a:t>
            </a:r>
            <a:endParaRPr lang="en-US" sz="4000" dirty="0"/>
          </a:p>
        </p:txBody>
      </p:sp>
      <p:pic>
        <p:nvPicPr>
          <p:cNvPr id="4" name="Content Placeholder 3" descr="Figure11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077200" cy="5463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Summary and Conclusions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100" dirty="0" smtClean="0"/>
              <a:t>Any change to model variables (through initial condition perturbations, physics, or boundary conditions) causes an unavoidable and rapid propagation of tiny numerical noise through common spatial </a:t>
            </a:r>
            <a:r>
              <a:rPr lang="en-US" sz="2100" dirty="0" err="1" smtClean="0"/>
              <a:t>discretization</a:t>
            </a:r>
            <a:r>
              <a:rPr lang="en-US" sz="2100" dirty="0" smtClean="0"/>
              <a:t> schemes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This tiny noise </a:t>
            </a:r>
            <a:r>
              <a:rPr lang="en-US" sz="2100" dirty="0" smtClean="0"/>
              <a:t>quickly saturates </a:t>
            </a:r>
            <a:r>
              <a:rPr lang="en-US" sz="2100" dirty="0" err="1" smtClean="0"/>
              <a:t>mesoscale</a:t>
            </a:r>
            <a:r>
              <a:rPr lang="en-US" sz="2100" dirty="0" smtClean="0"/>
              <a:t> modeling domains, and acts as perturbation seeds that can grow extremely rapidly </a:t>
            </a:r>
            <a:r>
              <a:rPr lang="en-US" sz="2100" dirty="0" smtClean="0"/>
              <a:t>through chaotic </a:t>
            </a:r>
            <a:r>
              <a:rPr lang="en-US" sz="2100" dirty="0" smtClean="0"/>
              <a:t>processes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Subsequent rapid </a:t>
            </a:r>
            <a:r>
              <a:rPr lang="en-US" sz="2100" dirty="0" smtClean="0"/>
              <a:t>growth </a:t>
            </a:r>
            <a:r>
              <a:rPr lang="en-US" sz="2100" dirty="0" smtClean="0"/>
              <a:t>in magnitude and scale of perturbation seeds can severely limit the ability to accurately diagnose the effects of prescribed </a:t>
            </a:r>
            <a:r>
              <a:rPr lang="en-US" sz="2100" dirty="0" smtClean="0"/>
              <a:t>perturbations in </a:t>
            </a:r>
            <a:r>
              <a:rPr lang="en-US" sz="2100" dirty="0" smtClean="0"/>
              <a:t>the first place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Ensemble sensitivity and EOF analysis are two techniques that can be effective in discerning a relationship between atmospheric perturbation variables and downstream </a:t>
            </a:r>
            <a:r>
              <a:rPr lang="en-US" sz="2100" dirty="0" smtClean="0"/>
              <a:t>evolution</a:t>
            </a:r>
            <a:endParaRPr lang="en-US" sz="2100" dirty="0" smtClean="0"/>
          </a:p>
          <a:p>
            <a:pPr marL="514350" indent="-514350"/>
            <a:r>
              <a:rPr lang="en-US" sz="2100" dirty="0" smtClean="0"/>
              <a:t>                  </a:t>
            </a:r>
            <a:r>
              <a:rPr lang="en-US" sz="2100" dirty="0" smtClean="0">
                <a:sym typeface="Wingdings" pitchFamily="2" charset="2"/>
              </a:rPr>
              <a:t> More detail in </a:t>
            </a:r>
            <a:r>
              <a:rPr lang="en-US" sz="2100" dirty="0" err="1" smtClean="0">
                <a:sym typeface="Wingdings" pitchFamily="2" charset="2"/>
              </a:rPr>
              <a:t>Ancell</a:t>
            </a:r>
            <a:r>
              <a:rPr lang="en-US" sz="2100" dirty="0" smtClean="0">
                <a:sym typeface="Wingdings" pitchFamily="2" charset="2"/>
              </a:rPr>
              <a:t> et al. 2018, BAMS Vol. 99, No. 3</a:t>
            </a:r>
            <a:endParaRPr lang="en-US" sz="2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 algn="ctr"/>
            <a:r>
              <a:rPr lang="en-US" sz="2400" b="1" u="sng" dirty="0" smtClean="0"/>
              <a:t>Project </a:t>
            </a:r>
            <a:r>
              <a:rPr lang="en-US" sz="2400" b="1" u="sng" dirty="0" smtClean="0"/>
              <a:t>Goal</a:t>
            </a:r>
            <a:endParaRPr lang="en-US" sz="2400" dirty="0" smtClean="0"/>
          </a:p>
          <a:p>
            <a:pPr marL="0" indent="0">
              <a:buFont typeface="Wingdings"/>
              <a:buChar char="à"/>
            </a:pPr>
            <a:r>
              <a:rPr lang="en-US" sz="2000" dirty="0" smtClean="0"/>
              <a:t> Determine the atmospheric effects at a range of </a:t>
            </a:r>
            <a:r>
              <a:rPr lang="en-US" sz="2000" dirty="0" smtClean="0"/>
              <a:t>temporal and spatial scales </a:t>
            </a:r>
            <a:r>
              <a:rPr lang="en-US" sz="2000" dirty="0" smtClean="0"/>
              <a:t>from irrigation, wind farms, and urban </a:t>
            </a:r>
            <a:r>
              <a:rPr lang="en-US" sz="2000" dirty="0" smtClean="0"/>
              <a:t>development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    </a:t>
            </a:r>
            <a:r>
              <a:rPr lang="en-US" sz="2000" b="1" u="sng" dirty="0" smtClean="0"/>
              <a:t>Local Modification</a:t>
            </a:r>
            <a:r>
              <a:rPr lang="en-US" sz="2000" dirty="0" smtClean="0"/>
              <a:t>: Observational/modeling evidence for modification                                        	                        </a:t>
            </a:r>
            <a:r>
              <a:rPr lang="en-US" sz="2000" dirty="0" smtClean="0"/>
              <a:t>of </a:t>
            </a:r>
            <a:r>
              <a:rPr lang="en-US" sz="2000" dirty="0" smtClean="0"/>
              <a:t>temperature, moisture, precipitation, wind, pressure</a:t>
            </a:r>
          </a:p>
          <a:p>
            <a:pPr marL="0" indent="0"/>
            <a:r>
              <a:rPr lang="en-US" sz="2000" dirty="0" smtClean="0"/>
              <a:t>    </a:t>
            </a:r>
            <a:r>
              <a:rPr lang="en-US" sz="2000" b="1" u="sng" dirty="0" smtClean="0"/>
              <a:t>Nonlocal Modification</a:t>
            </a:r>
            <a:r>
              <a:rPr lang="en-US" sz="2000" dirty="0" smtClean="0"/>
              <a:t>: Substantially less </a:t>
            </a:r>
            <a:r>
              <a:rPr lang="en-US" sz="2000" dirty="0" smtClean="0"/>
              <a:t>clear, and prior studies suggest 			significant downstream modification might occur…</a:t>
            </a:r>
            <a:endParaRPr lang="en-US" sz="2000" dirty="0" smtClean="0"/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 descr="Zhang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267200"/>
            <a:ext cx="3581400" cy="2209021"/>
          </a:xfrm>
          <a:prstGeom prst="rect">
            <a:avLst/>
          </a:prstGeom>
        </p:spPr>
      </p:pic>
      <p:pic>
        <p:nvPicPr>
          <p:cNvPr id="5" name="Picture 4" descr="Zhang200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364" y="4267200"/>
            <a:ext cx="416919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400800"/>
            <a:ext cx="2214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Zhang et al. 2003, JAS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267200"/>
            <a:ext cx="2704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Perturbation energy growth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3550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/>
              <a:t>36-hr </a:t>
            </a:r>
            <a:r>
              <a:rPr lang="en-US" sz="1500" b="1" dirty="0" err="1" smtClean="0"/>
              <a:t>accum</a:t>
            </a:r>
            <a:r>
              <a:rPr lang="en-US" sz="1500" b="1" dirty="0" smtClean="0"/>
              <a:t>. precipitation difference</a:t>
            </a:r>
          </a:p>
          <a:p>
            <a:pPr algn="ctr"/>
            <a:r>
              <a:rPr lang="en-US" sz="1500" b="1" dirty="0" smtClean="0"/>
              <a:t>(contour interval=0.5 cm)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39000" y="4114800"/>
            <a:ext cx="819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12 HR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2133600"/>
            <a:ext cx="704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 HR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1143000"/>
          </a:xfrm>
        </p:spPr>
        <p:txBody>
          <a:bodyPr/>
          <a:lstStyle/>
          <a:p>
            <a:r>
              <a:rPr lang="en-US" sz="4400" dirty="0" smtClean="0"/>
              <a:t>Discovering Chaos </a:t>
            </a:r>
            <a:r>
              <a:rPr lang="en-US" sz="4400" dirty="0" smtClean="0"/>
              <a:t>Seeding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/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ym typeface="Wingdings" pitchFamily="2" charset="2"/>
              </a:rPr>
              <a:t>WRF perturbation experiments were conducted, and it </a:t>
            </a:r>
            <a:r>
              <a:rPr lang="en-US" sz="2400" b="1" dirty="0" smtClean="0">
                <a:sym typeface="Wingdings" pitchFamily="2" charset="2"/>
              </a:rPr>
              <a:t>was </a:t>
            </a:r>
            <a:r>
              <a:rPr lang="en-US" sz="2400" b="1" dirty="0" smtClean="0">
                <a:sym typeface="Wingdings" pitchFamily="2" charset="2"/>
              </a:rPr>
              <a:t>quickly found </a:t>
            </a:r>
            <a:r>
              <a:rPr lang="en-US" sz="2400" b="1" dirty="0" smtClean="0">
                <a:sym typeface="Wingdings" pitchFamily="2" charset="2"/>
              </a:rPr>
              <a:t>that tiny perturbations propagated at unrealistic speeds</a:t>
            </a: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 descr="DOM1.gif"/>
          <p:cNvPicPr>
            <a:picLocks noChangeAspect="1"/>
          </p:cNvPicPr>
          <p:nvPr/>
        </p:nvPicPr>
        <p:blipFill>
          <a:blip r:embed="rId2" cstate="print"/>
          <a:srcRect l="11520" t="23467" r="13440" b="23467"/>
          <a:stretch>
            <a:fillRect/>
          </a:stretch>
        </p:blipFill>
        <p:spPr>
          <a:xfrm>
            <a:off x="39803" y="2456844"/>
            <a:ext cx="6397675" cy="4096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3505200"/>
            <a:ext cx="3810001" cy="2209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203" y="6019800"/>
            <a:ext cx="8931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12km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334000"/>
            <a:ext cx="599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km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44803" y="2743200"/>
            <a:ext cx="33273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Initial Soil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oisture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erturbation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81200" y="3048000"/>
            <a:ext cx="1259004" cy="1066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realSE6hr.gif"/>
          <p:cNvPicPr>
            <a:picLocks noChangeAspect="1"/>
          </p:cNvPicPr>
          <p:nvPr/>
        </p:nvPicPr>
        <p:blipFill>
          <a:blip r:embed="rId3" cstate="print"/>
          <a:srcRect l="16320" t="9600" r="18240" b="9600"/>
          <a:stretch>
            <a:fillRect/>
          </a:stretch>
        </p:blipFill>
        <p:spPr>
          <a:xfrm>
            <a:off x="6553200" y="2438400"/>
            <a:ext cx="2312276" cy="1676400"/>
          </a:xfrm>
          <a:prstGeom prst="rect">
            <a:avLst/>
          </a:prstGeom>
        </p:spPr>
      </p:pic>
      <p:pic>
        <p:nvPicPr>
          <p:cNvPr id="13" name="Picture 12" descr="unrealSE12hr.gif"/>
          <p:cNvPicPr>
            <a:picLocks noChangeAspect="1"/>
          </p:cNvPicPr>
          <p:nvPr/>
        </p:nvPicPr>
        <p:blipFill>
          <a:blip r:embed="rId4" cstate="print"/>
          <a:srcRect l="16320" t="9600" r="18240" b="9600"/>
          <a:stretch>
            <a:fillRect/>
          </a:stretch>
        </p:blipFill>
        <p:spPr>
          <a:xfrm>
            <a:off x="6553200" y="4419600"/>
            <a:ext cx="2312276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0" y="6400800"/>
            <a:ext cx="2438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PCP DIFFERENCE LAST 6 HRS</a:t>
            </a:r>
            <a:endParaRPr lang="en-US" sz="1200" b="1" dirty="0"/>
          </a:p>
        </p:txBody>
      </p:sp>
      <p:pic>
        <p:nvPicPr>
          <p:cNvPr id="17" name="Picture 16" descr="unrealSE12hr.gif"/>
          <p:cNvPicPr>
            <a:picLocks noChangeAspect="1"/>
          </p:cNvPicPr>
          <p:nvPr/>
        </p:nvPicPr>
        <p:blipFill>
          <a:blip r:embed="rId4" cstate="print"/>
          <a:srcRect l="32640" t="91733" r="36480" b="4267"/>
          <a:stretch>
            <a:fillRect/>
          </a:stretch>
        </p:blipFill>
        <p:spPr>
          <a:xfrm>
            <a:off x="6705600" y="6172200"/>
            <a:ext cx="2057400" cy="2398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66974" y="6172200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mm</a:t>
            </a:r>
            <a:endParaRPr lang="en-US" sz="900" b="1" dirty="0"/>
          </a:p>
        </p:txBody>
      </p:sp>
      <p:sp>
        <p:nvSpPr>
          <p:cNvPr id="18" name="Rectangle 17"/>
          <p:cNvSpPr/>
          <p:nvPr/>
        </p:nvSpPr>
        <p:spPr>
          <a:xfrm>
            <a:off x="4419600" y="4343400"/>
            <a:ext cx="1066800" cy="1066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39000" y="4114800"/>
            <a:ext cx="819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12 HR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2133600"/>
            <a:ext cx="704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 HR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1143000"/>
          </a:xfrm>
        </p:spPr>
        <p:txBody>
          <a:bodyPr/>
          <a:lstStyle/>
          <a:p>
            <a:r>
              <a:rPr lang="en-US" sz="4400" dirty="0" smtClean="0"/>
              <a:t>Discovering Chaos </a:t>
            </a:r>
            <a:r>
              <a:rPr lang="en-US" sz="4400" dirty="0" smtClean="0"/>
              <a:t>Seeding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/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ym typeface="Wingdings" pitchFamily="2" charset="2"/>
              </a:rPr>
              <a:t>WRF perturbation experiments were conducted, and it </a:t>
            </a:r>
            <a:r>
              <a:rPr lang="en-US" sz="2400" b="1" dirty="0" smtClean="0">
                <a:sym typeface="Wingdings" pitchFamily="2" charset="2"/>
              </a:rPr>
              <a:t>was </a:t>
            </a:r>
            <a:r>
              <a:rPr lang="en-US" sz="2400" b="1" dirty="0" smtClean="0">
                <a:sym typeface="Wingdings" pitchFamily="2" charset="2"/>
              </a:rPr>
              <a:t>quickly found </a:t>
            </a:r>
            <a:r>
              <a:rPr lang="en-US" sz="2400" b="1" dirty="0" smtClean="0">
                <a:sym typeface="Wingdings" pitchFamily="2" charset="2"/>
              </a:rPr>
              <a:t>that tiny perturbations propagated at unrealistic speeds</a:t>
            </a: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endParaRPr lang="en-US" sz="2400" b="1" u="sng" dirty="0" smtClean="0">
              <a:sym typeface="Wingdings" pitchFamily="2" charset="2"/>
            </a:endParaRPr>
          </a:p>
          <a:p>
            <a:pPr marL="0" indent="0" algn="ctr"/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 descr="DOM1.gif"/>
          <p:cNvPicPr>
            <a:picLocks noChangeAspect="1"/>
          </p:cNvPicPr>
          <p:nvPr/>
        </p:nvPicPr>
        <p:blipFill>
          <a:blip r:embed="rId2" cstate="print"/>
          <a:srcRect l="11520" t="23467" r="13440" b="23467"/>
          <a:stretch>
            <a:fillRect/>
          </a:stretch>
        </p:blipFill>
        <p:spPr>
          <a:xfrm>
            <a:off x="39803" y="2456844"/>
            <a:ext cx="6397675" cy="4096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3505200"/>
            <a:ext cx="3810001" cy="2209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203" y="6019800"/>
            <a:ext cx="8931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12km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334000"/>
            <a:ext cx="599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km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44803" y="2743200"/>
            <a:ext cx="33273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Initial Soil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oisture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erturbation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81200" y="3048000"/>
            <a:ext cx="1259004" cy="1066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realSE6hr.gif"/>
          <p:cNvPicPr>
            <a:picLocks noChangeAspect="1"/>
          </p:cNvPicPr>
          <p:nvPr/>
        </p:nvPicPr>
        <p:blipFill>
          <a:blip r:embed="rId3" cstate="print"/>
          <a:srcRect l="16320" t="9600" r="18240" b="9600"/>
          <a:stretch>
            <a:fillRect/>
          </a:stretch>
        </p:blipFill>
        <p:spPr>
          <a:xfrm>
            <a:off x="6553200" y="2438400"/>
            <a:ext cx="2312276" cy="1676400"/>
          </a:xfrm>
          <a:prstGeom prst="rect">
            <a:avLst/>
          </a:prstGeom>
        </p:spPr>
      </p:pic>
      <p:pic>
        <p:nvPicPr>
          <p:cNvPr id="13" name="Picture 12" descr="unrealSE12hr.gif"/>
          <p:cNvPicPr>
            <a:picLocks noChangeAspect="1"/>
          </p:cNvPicPr>
          <p:nvPr/>
        </p:nvPicPr>
        <p:blipFill>
          <a:blip r:embed="rId4" cstate="print"/>
          <a:srcRect l="16320" t="9600" r="18240" b="9600"/>
          <a:stretch>
            <a:fillRect/>
          </a:stretch>
        </p:blipFill>
        <p:spPr>
          <a:xfrm>
            <a:off x="6553200" y="4419600"/>
            <a:ext cx="2312276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0" y="6400800"/>
            <a:ext cx="2438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PCP DIFFERENCE LAST 6 HRS</a:t>
            </a:r>
            <a:endParaRPr lang="en-US" sz="1200" b="1" dirty="0"/>
          </a:p>
        </p:txBody>
      </p:sp>
      <p:pic>
        <p:nvPicPr>
          <p:cNvPr id="17" name="Picture 16" descr="unrealSE12hr.gif"/>
          <p:cNvPicPr>
            <a:picLocks noChangeAspect="1"/>
          </p:cNvPicPr>
          <p:nvPr/>
        </p:nvPicPr>
        <p:blipFill>
          <a:blip r:embed="rId4" cstate="print"/>
          <a:srcRect l="32640" t="91733" r="36480" b="4267"/>
          <a:stretch>
            <a:fillRect/>
          </a:stretch>
        </p:blipFill>
        <p:spPr>
          <a:xfrm>
            <a:off x="6705600" y="6172200"/>
            <a:ext cx="2057400" cy="2398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66974" y="6172200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mm</a:t>
            </a:r>
            <a:endParaRPr lang="en-US" sz="900" b="1" dirty="0"/>
          </a:p>
        </p:txBody>
      </p:sp>
      <p:sp>
        <p:nvSpPr>
          <p:cNvPr id="18" name="Rectangle 17"/>
          <p:cNvSpPr/>
          <p:nvPr/>
        </p:nvSpPr>
        <p:spPr>
          <a:xfrm>
            <a:off x="4419600" y="4343400"/>
            <a:ext cx="1066800" cy="1066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05000" y="4267200"/>
            <a:ext cx="4191000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Chaos Seeding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/>
          <a:lstStyle/>
          <a:p>
            <a:pPr marL="0" indent="0" algn="ctr"/>
            <a:r>
              <a:rPr lang="en-US" sz="2200" b="1" u="sng" dirty="0" smtClean="0">
                <a:sym typeface="Wingdings" pitchFamily="2" charset="2"/>
              </a:rPr>
              <a:t>Propagation of Perturbations to Surface </a:t>
            </a:r>
            <a:r>
              <a:rPr lang="en-US" sz="2200" b="1" u="sng" dirty="0" smtClean="0">
                <a:sym typeface="Wingdings" pitchFamily="2" charset="2"/>
              </a:rPr>
              <a:t>Potential Temperature</a:t>
            </a:r>
            <a:endParaRPr lang="en-US" sz="2200" b="1" u="sng" dirty="0" smtClean="0">
              <a:sym typeface="Wingdings" pitchFamily="2" charset="2"/>
            </a:endParaRPr>
          </a:p>
        </p:txBody>
      </p:sp>
      <p:pic>
        <p:nvPicPr>
          <p:cNvPr id="4" name="Picture 3" descr="Table1.jpg"/>
          <p:cNvPicPr>
            <a:picLocks noChangeAspect="1"/>
          </p:cNvPicPr>
          <p:nvPr/>
        </p:nvPicPr>
        <p:blipFill>
          <a:blip r:embed="rId2" cstate="print"/>
          <a:srcRect l="6000" t="13333" r="7000" b="25333"/>
          <a:stretch>
            <a:fillRect/>
          </a:stretch>
        </p:blipFill>
        <p:spPr>
          <a:xfrm>
            <a:off x="533400" y="1676400"/>
            <a:ext cx="5638800" cy="2489823"/>
          </a:xfrm>
          <a:prstGeom prst="rect">
            <a:avLst/>
          </a:prstGeom>
        </p:spPr>
      </p:pic>
      <p:pic>
        <p:nvPicPr>
          <p:cNvPr id="5" name="Picture 4" descr="Table2.jpg"/>
          <p:cNvPicPr>
            <a:picLocks noChangeAspect="1"/>
          </p:cNvPicPr>
          <p:nvPr/>
        </p:nvPicPr>
        <p:blipFill>
          <a:blip r:embed="rId3" cstate="print"/>
          <a:srcRect l="6000" t="13333" r="3000" b="25333"/>
          <a:stretch>
            <a:fillRect/>
          </a:stretch>
        </p:blipFill>
        <p:spPr>
          <a:xfrm>
            <a:off x="533400" y="4191000"/>
            <a:ext cx="5638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814025" y="2737517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WRF  Single  Precision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65322" y="5303413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WRF  Double  Precision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276600"/>
            <a:ext cx="281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Propagation Speed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3600 km/hr</a:t>
            </a:r>
            <a:r>
              <a:rPr lang="en-US" sz="2400" b="1" dirty="0" smtClean="0"/>
              <a:t>!!</a:t>
            </a:r>
          </a:p>
          <a:p>
            <a:pPr algn="ctr"/>
            <a:endParaRPr lang="en-US" b="1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0" y="37338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Chaos Seeding</a:t>
            </a:r>
            <a:endParaRPr lang="en-US" sz="5400" dirty="0"/>
          </a:p>
        </p:txBody>
      </p:sp>
      <p:pic>
        <p:nvPicPr>
          <p:cNvPr id="13" name="Picture 12" descr="Figure7.jpg"/>
          <p:cNvPicPr>
            <a:picLocks noChangeAspect="1"/>
          </p:cNvPicPr>
          <p:nvPr/>
        </p:nvPicPr>
        <p:blipFill>
          <a:blip r:embed="rId2" cstate="print"/>
          <a:srcRect l="6000" t="2667" r="5000" b="17333"/>
          <a:stretch>
            <a:fillRect/>
          </a:stretch>
        </p:blipFill>
        <p:spPr>
          <a:xfrm>
            <a:off x="381000" y="1219200"/>
            <a:ext cx="8138160" cy="48157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096000"/>
            <a:ext cx="847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Surface pressure differences due to wind farm aggregate in box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Chaos Seeding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>
              <a:buFont typeface="Wingdings"/>
              <a:buChar char="à"/>
            </a:pPr>
            <a:r>
              <a:rPr lang="en-US" sz="2100" b="1" dirty="0" smtClean="0">
                <a:sym typeface="Wingdings" pitchFamily="2" charset="2"/>
              </a:rPr>
              <a:t>These unrealistically fast perturbation propagation speeds are due to errors communicated through spatial </a:t>
            </a:r>
            <a:r>
              <a:rPr lang="en-US" sz="2100" b="1" dirty="0" err="1" smtClean="0">
                <a:sym typeface="Wingdings" pitchFamily="2" charset="2"/>
              </a:rPr>
              <a:t>discretization</a:t>
            </a:r>
            <a:r>
              <a:rPr lang="en-US" sz="2100" b="1" dirty="0" smtClean="0">
                <a:sym typeface="Wingdings" pitchFamily="2" charset="2"/>
              </a:rPr>
              <a:t> schemes…</a:t>
            </a: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</p:txBody>
      </p:sp>
      <p:pic>
        <p:nvPicPr>
          <p:cNvPr id="11" name="Picture 10" descr="Figure3.jpg"/>
          <p:cNvPicPr>
            <a:picLocks noChangeAspect="1"/>
          </p:cNvPicPr>
          <p:nvPr/>
        </p:nvPicPr>
        <p:blipFill>
          <a:blip r:embed="rId2" cstate="print"/>
          <a:srcRect l="2000" t="9333" r="2000"/>
          <a:stretch>
            <a:fillRect/>
          </a:stretch>
        </p:blipFill>
        <p:spPr>
          <a:xfrm>
            <a:off x="1066800" y="2057400"/>
            <a:ext cx="709574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/>
          <a:lstStyle/>
          <a:p>
            <a:r>
              <a:rPr lang="en-US" sz="5400" dirty="0" smtClean="0"/>
              <a:t>Chaos Seeding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>
              <a:buFont typeface="Wingdings"/>
              <a:buChar char="à"/>
            </a:pPr>
            <a:r>
              <a:rPr lang="en-US" sz="2100" b="1" dirty="0" smtClean="0">
                <a:sym typeface="Wingdings" pitchFamily="2" charset="2"/>
              </a:rPr>
              <a:t>These unrealistically fast perturbation propagation speeds are due to errors communicated through spatial </a:t>
            </a:r>
            <a:r>
              <a:rPr lang="en-US" sz="2100" b="1" dirty="0" err="1" smtClean="0">
                <a:sym typeface="Wingdings" pitchFamily="2" charset="2"/>
              </a:rPr>
              <a:t>discretization</a:t>
            </a:r>
            <a:r>
              <a:rPr lang="en-US" sz="2100" b="1" dirty="0" smtClean="0">
                <a:sym typeface="Wingdings" pitchFamily="2" charset="2"/>
              </a:rPr>
              <a:t> schemes…</a:t>
            </a: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/>
            <a:endParaRPr lang="en-US" sz="2100" b="1" dirty="0" smtClean="0">
              <a:sym typeface="Wingdings" pitchFamily="2" charset="2"/>
            </a:endParaRPr>
          </a:p>
          <a:p>
            <a:pPr marL="0" indent="0" algn="ctr"/>
            <a:r>
              <a:rPr lang="en-US" sz="2100" b="1" u="sng" dirty="0" smtClean="0">
                <a:sym typeface="Wingdings" pitchFamily="2" charset="2"/>
              </a:rPr>
              <a:t> The expansion of the </a:t>
            </a:r>
            <a:r>
              <a:rPr lang="en-US" sz="2100" b="1" i="1" u="sng" dirty="0" smtClean="0">
                <a:sym typeface="Wingdings" pitchFamily="2" charset="2"/>
              </a:rPr>
              <a:t>numerical domain of influence </a:t>
            </a:r>
            <a:r>
              <a:rPr lang="en-US" sz="2100" b="1" u="sng" dirty="0" smtClean="0">
                <a:sym typeface="Wingdings" pitchFamily="2" charset="2"/>
              </a:rPr>
              <a:t>far exceeds that of any realistic dynamical influence</a:t>
            </a:r>
          </a:p>
        </p:txBody>
      </p:sp>
      <p:pic>
        <p:nvPicPr>
          <p:cNvPr id="11" name="Picture 10" descr="Figure3.jpg"/>
          <p:cNvPicPr>
            <a:picLocks noChangeAspect="1"/>
          </p:cNvPicPr>
          <p:nvPr/>
        </p:nvPicPr>
        <p:blipFill>
          <a:blip r:embed="rId2" cstate="print"/>
          <a:srcRect l="2000" t="9333" r="2000"/>
          <a:stretch>
            <a:fillRect/>
          </a:stretch>
        </p:blipFill>
        <p:spPr>
          <a:xfrm>
            <a:off x="1066800" y="2057400"/>
            <a:ext cx="709574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34104</TotalTime>
  <Words>884</Words>
  <Application>Microsoft Office PowerPoint</Application>
  <PresentationFormat>On-screen Show (4:3)</PresentationFormat>
  <Paragraphs>165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1_Default Design</vt:lpstr>
      <vt:lpstr>Slide 1</vt:lpstr>
      <vt:lpstr>Background</vt:lpstr>
      <vt:lpstr>Background</vt:lpstr>
      <vt:lpstr>Discovering Chaos Seeding</vt:lpstr>
      <vt:lpstr>Discovering Chaos Seeding</vt:lpstr>
      <vt:lpstr>Chaos Seeding</vt:lpstr>
      <vt:lpstr>Chaos Seeding</vt:lpstr>
      <vt:lpstr>Chaos Seeding</vt:lpstr>
      <vt:lpstr>Chaos Seeding</vt:lpstr>
      <vt:lpstr>Chaos Seeding</vt:lpstr>
      <vt:lpstr>Chaos Seeding</vt:lpstr>
      <vt:lpstr>Chaos Seeding: Consequences</vt:lpstr>
      <vt:lpstr>Chaos Seeding: Consequences</vt:lpstr>
      <vt:lpstr>Chaos Seeding: Consequences</vt:lpstr>
      <vt:lpstr>Chaos Seeding: Consequences</vt:lpstr>
      <vt:lpstr>Chaos Seeding: Consequences</vt:lpstr>
      <vt:lpstr>Chaos Seeding: Mitigation</vt:lpstr>
      <vt:lpstr>Chaos Seeding: Mitigation</vt:lpstr>
      <vt:lpstr>Chaos Seeding: Mitigation</vt:lpstr>
      <vt:lpstr>Chaos Seeding: Mitigation</vt:lpstr>
      <vt:lpstr>Chaos Seeding: Mitigation</vt:lpstr>
      <vt:lpstr>Chaos Seeding: Mitigation</vt:lpstr>
      <vt:lpstr>Double Precision?</vt:lpstr>
      <vt:lpstr>Summary and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kespears</dc:creator>
  <cp:lastModifiedBy>bancell</cp:lastModifiedBy>
  <cp:revision>556</cp:revision>
  <dcterms:created xsi:type="dcterms:W3CDTF">2012-04-05T20:21:19Z</dcterms:created>
  <dcterms:modified xsi:type="dcterms:W3CDTF">2018-06-26T03:11:50Z</dcterms:modified>
</cp:coreProperties>
</file>