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1"/>
  </p:notesMasterIdLst>
  <p:sldIdLst>
    <p:sldId id="256" r:id="rId2"/>
    <p:sldId id="271" r:id="rId3"/>
    <p:sldId id="257" r:id="rId4"/>
    <p:sldId id="274" r:id="rId5"/>
    <p:sldId id="266" r:id="rId6"/>
    <p:sldId id="275" r:id="rId7"/>
    <p:sldId id="278" r:id="rId8"/>
    <p:sldId id="279" r:id="rId9"/>
    <p:sldId id="268" r:id="rId10"/>
  </p:sldIdLst>
  <p:sldSz cx="12192000" cy="6858000"/>
  <p:notesSz cx="9388475" cy="7102475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4235" autoAdjust="0"/>
  </p:normalViewPr>
  <p:slideViewPr>
    <p:cSldViewPr>
      <p:cViewPr varScale="1">
        <p:scale>
          <a:sx n="80" d="100"/>
          <a:sy n="80" d="100"/>
        </p:scale>
        <p:origin x="754" y="6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68763" cy="3556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318125" y="0"/>
            <a:ext cx="4068763" cy="3556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2CA3B9-994B-45FA-9B95-2680C9B9A9F3}" type="datetimeFigureOut">
              <a:rPr lang="en-US" smtClean="0"/>
              <a:t>9/17/2024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63813" y="887413"/>
            <a:ext cx="4260850" cy="23971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38213" y="3417888"/>
            <a:ext cx="7512050" cy="27971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746875"/>
            <a:ext cx="4068763" cy="3556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318125" y="6746875"/>
            <a:ext cx="4068763" cy="3556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832D1B-CA58-473D-9D8B-F7C76D50B4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8065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C832D1B-CA58-473D-9D8B-F7C76D50B431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78218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0">
                <a:solidFill>
                  <a:srgbClr val="191B0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0">
                <a:solidFill>
                  <a:srgbClr val="191B0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9/17/2024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rgbClr val="191B0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rgbClr val="191B0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9/17/2024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rgbClr val="191B0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9/17/2024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rgbClr val="191B0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9/17/2024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9/17/2024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478091" y="0"/>
                </a:moveTo>
                <a:lnTo>
                  <a:pt x="0" y="0"/>
                </a:lnTo>
                <a:lnTo>
                  <a:pt x="0" y="6858000"/>
                </a:lnTo>
                <a:lnTo>
                  <a:pt x="478091" y="6858000"/>
                </a:lnTo>
                <a:lnTo>
                  <a:pt x="478091" y="0"/>
                </a:lnTo>
                <a:close/>
              </a:path>
              <a:path w="12192000" h="6858000">
                <a:moveTo>
                  <a:pt x="12192000" y="0"/>
                </a:moveTo>
                <a:lnTo>
                  <a:pt x="706691" y="0"/>
                </a:lnTo>
                <a:lnTo>
                  <a:pt x="706691" y="6858000"/>
                </a:lnTo>
                <a:lnTo>
                  <a:pt x="12192000" y="6858000"/>
                </a:lnTo>
                <a:lnTo>
                  <a:pt x="12192000" y="0"/>
                </a:lnTo>
                <a:close/>
              </a:path>
            </a:pathLst>
          </a:custGeom>
          <a:solidFill>
            <a:srgbClr val="EFED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478095" y="375"/>
            <a:ext cx="228600" cy="6858000"/>
          </a:xfrm>
          <a:custGeom>
            <a:avLst/>
            <a:gdLst/>
            <a:ahLst/>
            <a:cxnLst/>
            <a:rect l="l" t="t" r="r" b="b"/>
            <a:pathLst>
              <a:path w="228600" h="6858000">
                <a:moveTo>
                  <a:pt x="228599" y="0"/>
                </a:moveTo>
                <a:lnTo>
                  <a:pt x="0" y="0"/>
                </a:lnTo>
                <a:lnTo>
                  <a:pt x="0" y="6857999"/>
                </a:lnTo>
                <a:lnTo>
                  <a:pt x="228599" y="6857999"/>
                </a:lnTo>
                <a:lnTo>
                  <a:pt x="228599" y="0"/>
                </a:lnTo>
                <a:close/>
              </a:path>
            </a:pathLst>
          </a:custGeom>
          <a:solidFill>
            <a:srgbClr val="191B0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450339" y="231139"/>
            <a:ext cx="7784269" cy="59740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0">
                <a:solidFill>
                  <a:srgbClr val="191B0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450339" y="1519427"/>
            <a:ext cx="9356725" cy="242442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0">
                <a:solidFill>
                  <a:srgbClr val="191B0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9/17/2024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archives.marylandpublicschools.org/MsDE/programs/tpe/t/index.html" TargetMode="Externa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epss.morgan.edu/visual/?_gl=1*1qft4ad*_ga*MTA2MzM1ODQzMC4xNzAzNjM4OTEz*_ga_T3TCY7Q7D7*MTcxNjIyNTEzMi4xNTQuMS4xNzE2MjI1MjM1LjMyLjAuMA.." TargetMode="Externa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epss.morgan.edu/visual/?_gl=1*1qft4ad*_ga*MTA2MzM1ODQzMC4xNzAzNjM4OTEz*_ga_T3TCY7Q7D7*MTcxNjIyNTEzMi4xNTQuMS4xNzE2MjI1MjM1LjMyLjAuMA.." TargetMode="Externa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450339" y="500379"/>
            <a:ext cx="8514080" cy="497840"/>
          </a:xfrm>
          <a:prstGeom prst="rect">
            <a:avLst/>
          </a:prstGeom>
        </p:spPr>
        <p:txBody>
          <a:bodyPr vert="horz" wrap="square" lIns="0" tIns="33019" rIns="0" bIns="0" rtlCol="0">
            <a:spAutoFit/>
          </a:bodyPr>
          <a:lstStyle/>
          <a:p>
            <a:pPr marL="12700" marR="5080">
              <a:lnSpc>
                <a:spcPts val="1800"/>
              </a:lnSpc>
              <a:spcBef>
                <a:spcPts val="259"/>
              </a:spcBef>
            </a:pPr>
            <a:r>
              <a:rPr sz="1600" dirty="0">
                <a:solidFill>
                  <a:srgbClr val="191B0E"/>
                </a:solidFill>
                <a:latin typeface="Arial"/>
                <a:cs typeface="Arial"/>
              </a:rPr>
              <a:t>CAEP</a:t>
            </a:r>
            <a:r>
              <a:rPr sz="1600" spc="-50" dirty="0">
                <a:solidFill>
                  <a:srgbClr val="191B0E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91B0E"/>
                </a:solidFill>
                <a:latin typeface="Arial"/>
                <a:cs typeface="Arial"/>
              </a:rPr>
              <a:t>Reporting</a:t>
            </a:r>
            <a:r>
              <a:rPr sz="1600" spc="-25" dirty="0">
                <a:solidFill>
                  <a:srgbClr val="191B0E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91B0E"/>
                </a:solidFill>
                <a:latin typeface="Arial"/>
                <a:cs typeface="Arial"/>
              </a:rPr>
              <a:t>Measure</a:t>
            </a:r>
            <a:r>
              <a:rPr lang="en-US" sz="1600" dirty="0">
                <a:solidFill>
                  <a:srgbClr val="191B0E"/>
                </a:solidFill>
                <a:latin typeface="Arial"/>
                <a:cs typeface="Arial"/>
              </a:rPr>
              <a:t> 1</a:t>
            </a:r>
            <a:r>
              <a:rPr sz="1600" spc="-15" dirty="0">
                <a:solidFill>
                  <a:srgbClr val="191B0E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91B0E"/>
                </a:solidFill>
                <a:latin typeface="Arial"/>
                <a:cs typeface="Arial"/>
              </a:rPr>
              <a:t>–</a:t>
            </a:r>
            <a:r>
              <a:rPr sz="1600" spc="-25" dirty="0">
                <a:solidFill>
                  <a:srgbClr val="191B0E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91B0E"/>
                </a:solidFill>
                <a:latin typeface="Arial"/>
                <a:cs typeface="Arial"/>
              </a:rPr>
              <a:t>Impact</a:t>
            </a:r>
            <a:r>
              <a:rPr sz="1600" spc="-10" dirty="0">
                <a:solidFill>
                  <a:srgbClr val="191B0E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91B0E"/>
                </a:solidFill>
                <a:latin typeface="Arial"/>
                <a:cs typeface="Arial"/>
              </a:rPr>
              <a:t>on</a:t>
            </a:r>
            <a:r>
              <a:rPr sz="1600" spc="-20" dirty="0">
                <a:solidFill>
                  <a:srgbClr val="191B0E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91B0E"/>
                </a:solidFill>
                <a:latin typeface="Arial"/>
                <a:cs typeface="Arial"/>
              </a:rPr>
              <a:t>P–12</a:t>
            </a:r>
            <a:r>
              <a:rPr sz="1600" spc="-20" dirty="0">
                <a:solidFill>
                  <a:srgbClr val="191B0E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91B0E"/>
                </a:solidFill>
                <a:latin typeface="Arial"/>
                <a:cs typeface="Arial"/>
              </a:rPr>
              <a:t>learning</a:t>
            </a:r>
            <a:r>
              <a:rPr sz="1600" spc="-20" dirty="0">
                <a:solidFill>
                  <a:srgbClr val="191B0E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91B0E"/>
                </a:solidFill>
                <a:latin typeface="Arial"/>
                <a:cs typeface="Arial"/>
              </a:rPr>
              <a:t>and</a:t>
            </a:r>
            <a:r>
              <a:rPr sz="1600" spc="-20" dirty="0">
                <a:solidFill>
                  <a:srgbClr val="191B0E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91B0E"/>
                </a:solidFill>
                <a:latin typeface="Arial"/>
                <a:cs typeface="Arial"/>
              </a:rPr>
              <a:t>development</a:t>
            </a:r>
            <a:r>
              <a:rPr sz="1600" spc="-15" dirty="0">
                <a:solidFill>
                  <a:srgbClr val="191B0E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91B0E"/>
                </a:solidFill>
                <a:latin typeface="Arial"/>
                <a:cs typeface="Arial"/>
              </a:rPr>
              <a:t>and</a:t>
            </a:r>
            <a:r>
              <a:rPr sz="1600" spc="-20" dirty="0">
                <a:solidFill>
                  <a:srgbClr val="191B0E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191B0E"/>
                </a:solidFill>
                <a:latin typeface="Arial"/>
                <a:cs typeface="Arial"/>
              </a:rPr>
              <a:t>teaching effectiveness</a:t>
            </a:r>
            <a:endParaRPr sz="16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467611" y="1620520"/>
            <a:ext cx="9407525" cy="4493666"/>
          </a:xfrm>
          <a:prstGeom prst="rect">
            <a:avLst/>
          </a:prstGeom>
        </p:spPr>
        <p:txBody>
          <a:bodyPr vert="horz" wrap="square" lIns="0" tIns="59690" rIns="0" bIns="0" rtlCol="0">
            <a:spAutoFit/>
          </a:bodyPr>
          <a:lstStyle/>
          <a:p>
            <a:pPr marL="12700" marR="5080" indent="635" algn="l">
              <a:lnSpc>
                <a:spcPct val="83800"/>
              </a:lnSpc>
              <a:spcBef>
                <a:spcPts val="470"/>
              </a:spcBef>
              <a:tabLst>
                <a:tab pos="4703445" algn="l"/>
              </a:tabLst>
            </a:pPr>
            <a:r>
              <a:rPr sz="1900" dirty="0">
                <a:latin typeface="Arial"/>
                <a:cs typeface="Arial"/>
              </a:rPr>
              <a:t>One</a:t>
            </a:r>
            <a:r>
              <a:rPr sz="1900" spc="-35" dirty="0">
                <a:latin typeface="Arial"/>
                <a:cs typeface="Arial"/>
              </a:rPr>
              <a:t> </a:t>
            </a:r>
            <a:r>
              <a:rPr sz="1900" dirty="0">
                <a:latin typeface="Arial"/>
                <a:cs typeface="Arial"/>
              </a:rPr>
              <a:t>method</a:t>
            </a:r>
            <a:r>
              <a:rPr sz="1900" spc="-30" dirty="0">
                <a:latin typeface="Arial"/>
                <a:cs typeface="Arial"/>
              </a:rPr>
              <a:t> </a:t>
            </a:r>
            <a:r>
              <a:rPr sz="1900" dirty="0">
                <a:latin typeface="Arial"/>
                <a:cs typeface="Arial"/>
              </a:rPr>
              <a:t>Morgan</a:t>
            </a:r>
            <a:r>
              <a:rPr sz="1900" spc="-30" dirty="0">
                <a:latin typeface="Arial"/>
                <a:cs typeface="Arial"/>
              </a:rPr>
              <a:t> </a:t>
            </a:r>
            <a:r>
              <a:rPr sz="1900" dirty="0">
                <a:latin typeface="Arial"/>
                <a:cs typeface="Arial"/>
              </a:rPr>
              <a:t>State</a:t>
            </a:r>
            <a:r>
              <a:rPr sz="1900" spc="-30" dirty="0">
                <a:latin typeface="Arial"/>
                <a:cs typeface="Arial"/>
              </a:rPr>
              <a:t> </a:t>
            </a:r>
            <a:r>
              <a:rPr sz="1900" spc="-10" dirty="0">
                <a:latin typeface="Arial"/>
                <a:cs typeface="Arial"/>
              </a:rPr>
              <a:t>University’s</a:t>
            </a:r>
            <a:r>
              <a:rPr sz="1900" spc="-35" dirty="0">
                <a:latin typeface="Arial"/>
                <a:cs typeface="Arial"/>
              </a:rPr>
              <a:t> </a:t>
            </a:r>
            <a:r>
              <a:rPr sz="1900" dirty="0">
                <a:latin typeface="Arial"/>
                <a:cs typeface="Arial"/>
              </a:rPr>
              <a:t>EPP</a:t>
            </a:r>
            <a:r>
              <a:rPr sz="1900" spc="-70" dirty="0">
                <a:latin typeface="Arial"/>
                <a:cs typeface="Arial"/>
              </a:rPr>
              <a:t> </a:t>
            </a:r>
            <a:r>
              <a:rPr sz="1900" dirty="0">
                <a:latin typeface="Arial"/>
                <a:cs typeface="Arial"/>
              </a:rPr>
              <a:t>uses</a:t>
            </a:r>
            <a:r>
              <a:rPr sz="1900" spc="-35" dirty="0">
                <a:latin typeface="Arial"/>
                <a:cs typeface="Arial"/>
              </a:rPr>
              <a:t> </a:t>
            </a:r>
            <a:r>
              <a:rPr sz="1900" dirty="0">
                <a:latin typeface="Arial"/>
                <a:cs typeface="Arial"/>
              </a:rPr>
              <a:t>to</a:t>
            </a:r>
            <a:r>
              <a:rPr sz="1900" spc="-30" dirty="0">
                <a:latin typeface="Arial"/>
                <a:cs typeface="Arial"/>
              </a:rPr>
              <a:t> </a:t>
            </a:r>
            <a:r>
              <a:rPr sz="1900" dirty="0">
                <a:latin typeface="Arial"/>
                <a:cs typeface="Arial"/>
              </a:rPr>
              <a:t>measure</a:t>
            </a:r>
            <a:r>
              <a:rPr sz="1900" spc="-30" dirty="0">
                <a:latin typeface="Arial"/>
                <a:cs typeface="Arial"/>
              </a:rPr>
              <a:t> </a:t>
            </a:r>
            <a:r>
              <a:rPr sz="1900" spc="-10" dirty="0">
                <a:latin typeface="Arial"/>
                <a:cs typeface="Arial"/>
              </a:rPr>
              <a:t>P-</a:t>
            </a:r>
            <a:r>
              <a:rPr sz="1900" dirty="0">
                <a:latin typeface="Arial"/>
                <a:cs typeface="Arial"/>
              </a:rPr>
              <a:t>12</a:t>
            </a:r>
            <a:r>
              <a:rPr sz="1900" spc="-30" dirty="0">
                <a:latin typeface="Arial"/>
                <a:cs typeface="Arial"/>
              </a:rPr>
              <a:t> </a:t>
            </a:r>
            <a:r>
              <a:rPr sz="1900" dirty="0">
                <a:latin typeface="Arial"/>
                <a:cs typeface="Arial"/>
              </a:rPr>
              <a:t>learning</a:t>
            </a:r>
            <a:r>
              <a:rPr sz="1900" spc="-30" dirty="0">
                <a:latin typeface="Arial"/>
                <a:cs typeface="Arial"/>
              </a:rPr>
              <a:t> </a:t>
            </a:r>
            <a:r>
              <a:rPr sz="1900" spc="-25" dirty="0">
                <a:latin typeface="Arial"/>
                <a:cs typeface="Arial"/>
              </a:rPr>
              <a:t>and </a:t>
            </a:r>
            <a:r>
              <a:rPr sz="1900" dirty="0">
                <a:latin typeface="Arial"/>
                <a:cs typeface="Arial"/>
              </a:rPr>
              <a:t>development</a:t>
            </a:r>
            <a:r>
              <a:rPr sz="1900" spc="-55" dirty="0">
                <a:latin typeface="Arial"/>
                <a:cs typeface="Arial"/>
              </a:rPr>
              <a:t> </a:t>
            </a:r>
            <a:r>
              <a:rPr sz="1900" dirty="0">
                <a:latin typeface="Arial"/>
                <a:cs typeface="Arial"/>
              </a:rPr>
              <a:t>and</a:t>
            </a:r>
            <a:r>
              <a:rPr sz="1900" spc="-45" dirty="0">
                <a:latin typeface="Arial"/>
                <a:cs typeface="Arial"/>
              </a:rPr>
              <a:t> </a:t>
            </a:r>
            <a:r>
              <a:rPr sz="1900" dirty="0">
                <a:latin typeface="Arial"/>
                <a:cs typeface="Arial"/>
              </a:rPr>
              <a:t>teaching</a:t>
            </a:r>
            <a:r>
              <a:rPr sz="1900" spc="-40" dirty="0">
                <a:latin typeface="Arial"/>
                <a:cs typeface="Arial"/>
              </a:rPr>
              <a:t> </a:t>
            </a:r>
            <a:r>
              <a:rPr sz="1900" dirty="0">
                <a:latin typeface="Arial"/>
                <a:cs typeface="Arial"/>
              </a:rPr>
              <a:t>effectiveness</a:t>
            </a:r>
            <a:r>
              <a:rPr sz="1900" spc="-50" dirty="0">
                <a:latin typeface="Arial"/>
                <a:cs typeface="Arial"/>
              </a:rPr>
              <a:t> </a:t>
            </a:r>
            <a:r>
              <a:rPr sz="1900" dirty="0">
                <a:latin typeface="Arial"/>
                <a:cs typeface="Arial"/>
              </a:rPr>
              <a:t>in</a:t>
            </a:r>
            <a:r>
              <a:rPr sz="1900" spc="-45" dirty="0">
                <a:latin typeface="Arial"/>
                <a:cs typeface="Arial"/>
              </a:rPr>
              <a:t> </a:t>
            </a:r>
            <a:r>
              <a:rPr sz="1900" dirty="0">
                <a:latin typeface="Arial"/>
                <a:cs typeface="Arial"/>
              </a:rPr>
              <a:t>the</a:t>
            </a:r>
            <a:r>
              <a:rPr sz="1900" spc="-40" dirty="0">
                <a:latin typeface="Arial"/>
                <a:cs typeface="Arial"/>
              </a:rPr>
              <a:t> </a:t>
            </a:r>
            <a:r>
              <a:rPr sz="1900" dirty="0">
                <a:latin typeface="Arial"/>
                <a:cs typeface="Arial"/>
              </a:rPr>
              <a:t>classroom</a:t>
            </a:r>
            <a:r>
              <a:rPr sz="1900" spc="-45" dirty="0">
                <a:latin typeface="Arial"/>
                <a:cs typeface="Arial"/>
              </a:rPr>
              <a:t> </a:t>
            </a:r>
            <a:r>
              <a:rPr sz="1900" dirty="0">
                <a:latin typeface="Arial"/>
                <a:cs typeface="Arial"/>
              </a:rPr>
              <a:t>is</a:t>
            </a:r>
            <a:r>
              <a:rPr sz="1900" spc="-50" dirty="0">
                <a:latin typeface="Arial"/>
                <a:cs typeface="Arial"/>
              </a:rPr>
              <a:t> </a:t>
            </a:r>
            <a:r>
              <a:rPr sz="1900" dirty="0">
                <a:latin typeface="Arial"/>
                <a:cs typeface="Arial"/>
              </a:rPr>
              <a:t>through</a:t>
            </a:r>
            <a:r>
              <a:rPr sz="1900" spc="-40" dirty="0">
                <a:latin typeface="Arial"/>
                <a:cs typeface="Arial"/>
              </a:rPr>
              <a:t> </a:t>
            </a:r>
            <a:r>
              <a:rPr sz="1900" dirty="0">
                <a:latin typeface="Arial"/>
                <a:cs typeface="Arial"/>
              </a:rPr>
              <a:t>the</a:t>
            </a:r>
            <a:r>
              <a:rPr sz="1900" spc="-45" dirty="0">
                <a:latin typeface="Arial"/>
                <a:cs typeface="Arial"/>
              </a:rPr>
              <a:t> </a:t>
            </a:r>
            <a:r>
              <a:rPr sz="1900" u="sng" spc="-10" dirty="0">
                <a:solidFill>
                  <a:srgbClr val="00B0F0"/>
                </a:solidFill>
                <a:uFill>
                  <a:solidFill>
                    <a:srgbClr val="00B0F0"/>
                  </a:solidFill>
                </a:uFill>
                <a:latin typeface="Arial"/>
                <a:cs typeface="Arial"/>
              </a:rPr>
              <a:t>Maryland</a:t>
            </a:r>
            <a:r>
              <a:rPr sz="1900" u="none" spc="-10" dirty="0">
                <a:solidFill>
                  <a:srgbClr val="00B0F0"/>
                </a:solidFill>
                <a:latin typeface="Arial"/>
                <a:cs typeface="Arial"/>
              </a:rPr>
              <a:t> </a:t>
            </a:r>
            <a:r>
              <a:rPr sz="1900" u="sng" spc="-25" dirty="0">
                <a:solidFill>
                  <a:srgbClr val="00B0F0"/>
                </a:solidFill>
                <a:uFill>
                  <a:solidFill>
                    <a:srgbClr val="00B0F0"/>
                  </a:solidFill>
                </a:uFill>
                <a:latin typeface="Arial"/>
                <a:cs typeface="Arial"/>
              </a:rPr>
              <a:t>Teacher</a:t>
            </a:r>
            <a:r>
              <a:rPr sz="1900" u="sng" spc="-45" dirty="0">
                <a:solidFill>
                  <a:srgbClr val="00B0F0"/>
                </a:solidFill>
                <a:uFill>
                  <a:solidFill>
                    <a:srgbClr val="00B0F0"/>
                  </a:solidFill>
                </a:uFill>
                <a:latin typeface="Arial"/>
                <a:cs typeface="Arial"/>
              </a:rPr>
              <a:t> </a:t>
            </a:r>
            <a:r>
              <a:rPr sz="1900" u="sng" dirty="0">
                <a:solidFill>
                  <a:srgbClr val="00B0F0"/>
                </a:solidFill>
                <a:uFill>
                  <a:solidFill>
                    <a:srgbClr val="00B0F0"/>
                  </a:solidFill>
                </a:uFill>
                <a:latin typeface="Arial"/>
                <a:cs typeface="Arial"/>
              </a:rPr>
              <a:t>and</a:t>
            </a:r>
            <a:r>
              <a:rPr sz="1900" u="sng" spc="-40" dirty="0">
                <a:solidFill>
                  <a:srgbClr val="00B0F0"/>
                </a:solidFill>
                <a:uFill>
                  <a:solidFill>
                    <a:srgbClr val="00B0F0"/>
                  </a:solidFill>
                </a:uFill>
                <a:latin typeface="Arial"/>
                <a:cs typeface="Arial"/>
              </a:rPr>
              <a:t> </a:t>
            </a:r>
            <a:r>
              <a:rPr sz="1900" u="sng" dirty="0">
                <a:solidFill>
                  <a:srgbClr val="00B0F0"/>
                </a:solidFill>
                <a:uFill>
                  <a:solidFill>
                    <a:srgbClr val="00B0F0"/>
                  </a:solidFill>
                </a:uFill>
                <a:latin typeface="Arial"/>
                <a:cs typeface="Arial"/>
              </a:rPr>
              <a:t>Principal</a:t>
            </a:r>
            <a:r>
              <a:rPr sz="1900" u="sng" spc="-45" dirty="0">
                <a:solidFill>
                  <a:srgbClr val="00B0F0"/>
                </a:solidFill>
                <a:uFill>
                  <a:solidFill>
                    <a:srgbClr val="00B0F0"/>
                  </a:solidFill>
                </a:uFill>
                <a:latin typeface="Arial"/>
                <a:cs typeface="Arial"/>
              </a:rPr>
              <a:t> </a:t>
            </a:r>
            <a:r>
              <a:rPr sz="1900" u="sng" dirty="0">
                <a:solidFill>
                  <a:srgbClr val="00B0F0"/>
                </a:solidFill>
                <a:uFill>
                  <a:solidFill>
                    <a:srgbClr val="00B0F0"/>
                  </a:solidFill>
                </a:uFill>
                <a:latin typeface="Arial"/>
                <a:cs typeface="Arial"/>
              </a:rPr>
              <a:t>Evaluation</a:t>
            </a:r>
            <a:r>
              <a:rPr sz="1900" u="sng" spc="-40" dirty="0">
                <a:solidFill>
                  <a:srgbClr val="00B0F0"/>
                </a:solidFill>
                <a:uFill>
                  <a:solidFill>
                    <a:srgbClr val="00B0F0"/>
                  </a:solidFill>
                </a:uFill>
                <a:latin typeface="Arial"/>
                <a:cs typeface="Arial"/>
              </a:rPr>
              <a:t> </a:t>
            </a:r>
            <a:r>
              <a:rPr sz="1900" u="sng" dirty="0">
                <a:solidFill>
                  <a:srgbClr val="00B0F0"/>
                </a:solidFill>
                <a:uFill>
                  <a:solidFill>
                    <a:srgbClr val="00B0F0"/>
                  </a:solidFill>
                </a:uFill>
                <a:latin typeface="Arial"/>
                <a:cs typeface="Arial"/>
              </a:rPr>
              <a:t>Data</a:t>
            </a:r>
            <a:r>
              <a:rPr sz="1900" u="none" spc="-45" dirty="0">
                <a:solidFill>
                  <a:srgbClr val="00B0F0"/>
                </a:solidFill>
                <a:latin typeface="Arial"/>
                <a:cs typeface="Arial"/>
              </a:rPr>
              <a:t> </a:t>
            </a:r>
            <a:r>
              <a:rPr sz="1900" u="none" dirty="0">
                <a:solidFill>
                  <a:srgbClr val="00B0F0"/>
                </a:solidFill>
                <a:latin typeface="Arial"/>
                <a:cs typeface="Arial"/>
              </a:rPr>
              <a:t>(TPE)</a:t>
            </a:r>
            <a:r>
              <a:rPr sz="1900" u="none" dirty="0">
                <a:latin typeface="Arial"/>
                <a:cs typeface="Arial"/>
              </a:rPr>
              <a:t>.</a:t>
            </a:r>
            <a:r>
              <a:rPr sz="1900" u="none" spc="-85" dirty="0">
                <a:latin typeface="Arial"/>
                <a:cs typeface="Arial"/>
              </a:rPr>
              <a:t> </a:t>
            </a:r>
            <a:r>
              <a:rPr sz="1900" u="none" dirty="0">
                <a:latin typeface="Arial"/>
                <a:cs typeface="Arial"/>
              </a:rPr>
              <a:t>TPE</a:t>
            </a:r>
            <a:r>
              <a:rPr sz="1900" u="none" spc="-50" dirty="0">
                <a:latin typeface="Arial"/>
                <a:cs typeface="Arial"/>
              </a:rPr>
              <a:t> </a:t>
            </a:r>
            <a:r>
              <a:rPr sz="1900" u="none" dirty="0">
                <a:latin typeface="Arial"/>
                <a:cs typeface="Arial"/>
              </a:rPr>
              <a:t>measures</a:t>
            </a:r>
            <a:r>
              <a:rPr sz="1900" u="none" spc="-45" dirty="0">
                <a:latin typeface="Arial"/>
                <a:cs typeface="Arial"/>
              </a:rPr>
              <a:t> </a:t>
            </a:r>
            <a:r>
              <a:rPr sz="1900" u="none" dirty="0">
                <a:latin typeface="Arial"/>
                <a:cs typeface="Arial"/>
              </a:rPr>
              <a:t>student</a:t>
            </a:r>
            <a:r>
              <a:rPr sz="1900" u="none" spc="-55" dirty="0">
                <a:latin typeface="Arial"/>
                <a:cs typeface="Arial"/>
              </a:rPr>
              <a:t> </a:t>
            </a:r>
            <a:r>
              <a:rPr sz="1900" u="none" dirty="0">
                <a:latin typeface="Arial"/>
                <a:cs typeface="Arial"/>
              </a:rPr>
              <a:t>and</a:t>
            </a:r>
            <a:r>
              <a:rPr sz="1900" u="none" spc="-40" dirty="0">
                <a:latin typeface="Arial"/>
                <a:cs typeface="Arial"/>
              </a:rPr>
              <a:t> </a:t>
            </a:r>
            <a:r>
              <a:rPr sz="1900" u="none" spc="-10" dirty="0">
                <a:latin typeface="Arial"/>
                <a:cs typeface="Arial"/>
              </a:rPr>
              <a:t>teacher </a:t>
            </a:r>
            <a:r>
              <a:rPr sz="1900" u="none" dirty="0">
                <a:latin typeface="Arial"/>
                <a:cs typeface="Arial"/>
              </a:rPr>
              <a:t>professional</a:t>
            </a:r>
            <a:r>
              <a:rPr sz="1900" u="none" spc="-55" dirty="0">
                <a:latin typeface="Arial"/>
                <a:cs typeface="Arial"/>
              </a:rPr>
              <a:t> </a:t>
            </a:r>
            <a:r>
              <a:rPr sz="1900" u="none" dirty="0">
                <a:latin typeface="Arial"/>
                <a:cs typeface="Arial"/>
              </a:rPr>
              <a:t>growth</a:t>
            </a:r>
            <a:r>
              <a:rPr sz="1900" u="none" spc="-50" dirty="0">
                <a:latin typeface="Arial"/>
                <a:cs typeface="Arial"/>
              </a:rPr>
              <a:t> </a:t>
            </a:r>
            <a:r>
              <a:rPr sz="1900" u="none" dirty="0">
                <a:latin typeface="Arial"/>
                <a:cs typeface="Arial"/>
              </a:rPr>
              <a:t>using</a:t>
            </a:r>
            <a:r>
              <a:rPr sz="1900" u="none" spc="-50" dirty="0">
                <a:latin typeface="Arial"/>
                <a:cs typeface="Arial"/>
              </a:rPr>
              <a:t> </a:t>
            </a:r>
            <a:r>
              <a:rPr sz="1900" u="none" dirty="0">
                <a:latin typeface="Arial"/>
                <a:cs typeface="Arial"/>
              </a:rPr>
              <a:t>multiple</a:t>
            </a:r>
            <a:r>
              <a:rPr sz="1900" u="none" spc="-55" dirty="0">
                <a:latin typeface="Arial"/>
                <a:cs typeface="Arial"/>
              </a:rPr>
              <a:t> </a:t>
            </a:r>
            <a:r>
              <a:rPr sz="1900" u="none" dirty="0">
                <a:latin typeface="Arial"/>
                <a:cs typeface="Arial"/>
              </a:rPr>
              <a:t>measures</a:t>
            </a:r>
            <a:r>
              <a:rPr sz="1900" u="none" spc="-55" dirty="0">
                <a:latin typeface="Arial"/>
                <a:cs typeface="Arial"/>
              </a:rPr>
              <a:t> </a:t>
            </a:r>
            <a:r>
              <a:rPr sz="1900" u="none" dirty="0">
                <a:latin typeface="Arial"/>
                <a:cs typeface="Arial"/>
              </a:rPr>
              <a:t>(</a:t>
            </a:r>
            <a:r>
              <a:rPr sz="1900" u="sng" dirty="0">
                <a:solidFill>
                  <a:srgbClr val="00B0F0"/>
                </a:solidFill>
                <a:uFill>
                  <a:solidFill>
                    <a:srgbClr val="00B0F0"/>
                  </a:solidFill>
                </a:uFill>
                <a:latin typeface="Arial"/>
                <a:cs typeface="Arial"/>
              </a:rPr>
              <a:t>Maryland</a:t>
            </a:r>
            <a:r>
              <a:rPr sz="1900" u="sng" spc="-50" dirty="0">
                <a:solidFill>
                  <a:srgbClr val="00B0F0"/>
                </a:solidFill>
                <a:uFill>
                  <a:solidFill>
                    <a:srgbClr val="00B0F0"/>
                  </a:solidFill>
                </a:uFill>
                <a:latin typeface="Arial"/>
                <a:cs typeface="Arial"/>
              </a:rPr>
              <a:t> </a:t>
            </a:r>
            <a:r>
              <a:rPr sz="1900" u="sng" dirty="0">
                <a:solidFill>
                  <a:srgbClr val="00B0F0"/>
                </a:solidFill>
                <a:uFill>
                  <a:solidFill>
                    <a:srgbClr val="00B0F0"/>
                  </a:solidFill>
                </a:uFill>
                <a:latin typeface="Arial"/>
                <a:cs typeface="Arial"/>
              </a:rPr>
              <a:t>State</a:t>
            </a:r>
            <a:r>
              <a:rPr sz="1900" u="sng" spc="-50" dirty="0">
                <a:solidFill>
                  <a:srgbClr val="00B0F0"/>
                </a:solidFill>
                <a:uFill>
                  <a:solidFill>
                    <a:srgbClr val="00B0F0"/>
                  </a:solidFill>
                </a:uFill>
                <a:latin typeface="Arial"/>
                <a:cs typeface="Arial"/>
              </a:rPr>
              <a:t> </a:t>
            </a:r>
            <a:r>
              <a:rPr sz="1900" u="sng" dirty="0">
                <a:solidFill>
                  <a:srgbClr val="00B0F0"/>
                </a:solidFill>
                <a:uFill>
                  <a:solidFill>
                    <a:srgbClr val="00B0F0"/>
                  </a:solidFill>
                </a:uFill>
                <a:latin typeface="Arial"/>
                <a:cs typeface="Arial"/>
              </a:rPr>
              <a:t>Department</a:t>
            </a:r>
            <a:r>
              <a:rPr sz="1900" u="sng" spc="-65" dirty="0">
                <a:solidFill>
                  <a:srgbClr val="00B0F0"/>
                </a:solidFill>
                <a:uFill>
                  <a:solidFill>
                    <a:srgbClr val="00B0F0"/>
                  </a:solidFill>
                </a:uFill>
                <a:latin typeface="Arial"/>
                <a:cs typeface="Arial"/>
              </a:rPr>
              <a:t> </a:t>
            </a:r>
            <a:r>
              <a:rPr sz="1900" u="sng" dirty="0">
                <a:solidFill>
                  <a:srgbClr val="00B0F0"/>
                </a:solidFill>
                <a:uFill>
                  <a:solidFill>
                    <a:srgbClr val="00B0F0"/>
                  </a:solidFill>
                </a:uFill>
                <a:latin typeface="Arial"/>
                <a:cs typeface="Arial"/>
              </a:rPr>
              <a:t>of</a:t>
            </a:r>
            <a:r>
              <a:rPr sz="1900" u="sng" spc="-60" dirty="0">
                <a:solidFill>
                  <a:srgbClr val="00B0F0"/>
                </a:solidFill>
                <a:uFill>
                  <a:solidFill>
                    <a:srgbClr val="00B0F0"/>
                  </a:solidFill>
                </a:uFill>
                <a:latin typeface="Arial"/>
                <a:cs typeface="Arial"/>
              </a:rPr>
              <a:t> </a:t>
            </a:r>
            <a:r>
              <a:rPr sz="1900" u="sng" spc="-10" dirty="0">
                <a:solidFill>
                  <a:srgbClr val="00B0F0"/>
                </a:solidFill>
                <a:uFill>
                  <a:solidFill>
                    <a:srgbClr val="00B0F0"/>
                  </a:solidFill>
                </a:uFill>
                <a:latin typeface="Arial"/>
                <a:cs typeface="Arial"/>
              </a:rPr>
              <a:t>Education,</a:t>
            </a:r>
            <a:r>
              <a:rPr sz="1900" u="none" spc="-10" dirty="0">
                <a:solidFill>
                  <a:srgbClr val="00B0F0"/>
                </a:solidFill>
                <a:latin typeface="Arial"/>
                <a:cs typeface="Arial"/>
              </a:rPr>
              <a:t> </a:t>
            </a:r>
            <a:r>
              <a:rPr sz="1900" u="sng" dirty="0">
                <a:solidFill>
                  <a:srgbClr val="00B0F0"/>
                </a:solidFill>
                <a:uFill>
                  <a:solidFill>
                    <a:srgbClr val="00B0F0"/>
                  </a:solidFill>
                </a:uFill>
                <a:latin typeface="Arial"/>
                <a:cs typeface="Arial"/>
              </a:rPr>
              <a:t>N.D.</a:t>
            </a:r>
            <a:r>
              <a:rPr sz="1900" u="none" dirty="0">
                <a:latin typeface="Arial"/>
                <a:cs typeface="Arial"/>
              </a:rPr>
              <a:t>).</a:t>
            </a:r>
            <a:r>
              <a:rPr sz="1900" u="none" spc="-75" dirty="0">
                <a:latin typeface="Arial"/>
                <a:cs typeface="Arial"/>
              </a:rPr>
              <a:t> </a:t>
            </a:r>
            <a:r>
              <a:rPr sz="1900" u="none" dirty="0">
                <a:latin typeface="Arial"/>
                <a:cs typeface="Arial"/>
              </a:rPr>
              <a:t>The</a:t>
            </a:r>
            <a:r>
              <a:rPr sz="1900" u="none" spc="-30" dirty="0">
                <a:latin typeface="Arial"/>
                <a:cs typeface="Arial"/>
              </a:rPr>
              <a:t> </a:t>
            </a:r>
            <a:r>
              <a:rPr sz="1900" u="none" spc="-10" dirty="0">
                <a:latin typeface="Arial"/>
                <a:cs typeface="Arial"/>
              </a:rPr>
              <a:t>student-</a:t>
            </a:r>
            <a:r>
              <a:rPr sz="1900" u="none" dirty="0">
                <a:latin typeface="Arial"/>
                <a:cs typeface="Arial"/>
              </a:rPr>
              <a:t>growth</a:t>
            </a:r>
            <a:r>
              <a:rPr sz="1900" u="none" spc="-35" dirty="0">
                <a:latin typeface="Arial"/>
                <a:cs typeface="Arial"/>
              </a:rPr>
              <a:t> </a:t>
            </a:r>
            <a:r>
              <a:rPr sz="1900" u="none" dirty="0">
                <a:latin typeface="Arial"/>
                <a:cs typeface="Arial"/>
              </a:rPr>
              <a:t>component</a:t>
            </a:r>
            <a:r>
              <a:rPr sz="1900" u="none" spc="-40" dirty="0">
                <a:latin typeface="Arial"/>
                <a:cs typeface="Arial"/>
              </a:rPr>
              <a:t> </a:t>
            </a:r>
            <a:r>
              <a:rPr sz="1900" u="none" dirty="0">
                <a:latin typeface="Arial"/>
                <a:cs typeface="Arial"/>
              </a:rPr>
              <a:t>consists</a:t>
            </a:r>
            <a:r>
              <a:rPr sz="1900" u="none" spc="-35" dirty="0">
                <a:latin typeface="Arial"/>
                <a:cs typeface="Arial"/>
              </a:rPr>
              <a:t> </a:t>
            </a:r>
            <a:r>
              <a:rPr sz="1900" u="none" dirty="0">
                <a:latin typeface="Arial"/>
                <a:cs typeface="Arial"/>
              </a:rPr>
              <a:t>of</a:t>
            </a:r>
            <a:r>
              <a:rPr sz="1900" u="none" spc="-40" dirty="0">
                <a:latin typeface="Arial"/>
                <a:cs typeface="Arial"/>
              </a:rPr>
              <a:t> </a:t>
            </a:r>
            <a:r>
              <a:rPr sz="1900" u="none" dirty="0">
                <a:latin typeface="Arial"/>
                <a:cs typeface="Arial"/>
              </a:rPr>
              <a:t>measures</a:t>
            </a:r>
            <a:r>
              <a:rPr sz="1900" u="none" spc="-35" dirty="0">
                <a:latin typeface="Arial"/>
                <a:cs typeface="Arial"/>
              </a:rPr>
              <a:t> </a:t>
            </a:r>
            <a:r>
              <a:rPr sz="1900" u="none" dirty="0">
                <a:latin typeface="Arial"/>
                <a:cs typeface="Arial"/>
              </a:rPr>
              <a:t>from</a:t>
            </a:r>
            <a:r>
              <a:rPr sz="1900" u="none" spc="-35" dirty="0">
                <a:latin typeface="Arial"/>
                <a:cs typeface="Arial"/>
              </a:rPr>
              <a:t> </a:t>
            </a:r>
            <a:r>
              <a:rPr sz="1900" u="none" dirty="0">
                <a:latin typeface="Arial"/>
                <a:cs typeface="Arial"/>
              </a:rPr>
              <a:t>baseline</a:t>
            </a:r>
            <a:r>
              <a:rPr sz="1900" u="none" spc="-30" dirty="0">
                <a:latin typeface="Arial"/>
                <a:cs typeface="Arial"/>
              </a:rPr>
              <a:t> </a:t>
            </a:r>
            <a:r>
              <a:rPr sz="1900" u="none" dirty="0">
                <a:latin typeface="Arial"/>
                <a:cs typeface="Arial"/>
              </a:rPr>
              <a:t>to</a:t>
            </a:r>
            <a:r>
              <a:rPr sz="1900" u="none" spc="-30" dirty="0">
                <a:latin typeface="Arial"/>
                <a:cs typeface="Arial"/>
              </a:rPr>
              <a:t> </a:t>
            </a:r>
            <a:r>
              <a:rPr sz="1900" u="none" dirty="0">
                <a:latin typeface="Arial"/>
                <a:cs typeface="Arial"/>
              </a:rPr>
              <a:t>at</a:t>
            </a:r>
            <a:r>
              <a:rPr sz="1900" u="none" spc="-40" dirty="0">
                <a:latin typeface="Arial"/>
                <a:cs typeface="Arial"/>
              </a:rPr>
              <a:t> </a:t>
            </a:r>
            <a:r>
              <a:rPr sz="1900" u="none" spc="-10" dirty="0">
                <a:latin typeface="Arial"/>
                <a:cs typeface="Arial"/>
              </a:rPr>
              <a:t>least </a:t>
            </a:r>
            <a:r>
              <a:rPr sz="1900" u="none" dirty="0">
                <a:latin typeface="Arial"/>
                <a:cs typeface="Arial"/>
              </a:rPr>
              <a:t>one</a:t>
            </a:r>
            <a:r>
              <a:rPr sz="1900" u="none" spc="-40" dirty="0">
                <a:latin typeface="Arial"/>
                <a:cs typeface="Arial"/>
              </a:rPr>
              <a:t> </a:t>
            </a:r>
            <a:r>
              <a:rPr sz="1900" u="none" dirty="0">
                <a:latin typeface="Arial"/>
                <a:cs typeface="Arial"/>
              </a:rPr>
              <a:t>other</a:t>
            </a:r>
            <a:r>
              <a:rPr sz="1900" u="none" spc="-35" dirty="0">
                <a:latin typeface="Arial"/>
                <a:cs typeface="Arial"/>
              </a:rPr>
              <a:t> </a:t>
            </a:r>
            <a:r>
              <a:rPr sz="1900" u="none" dirty="0">
                <a:latin typeface="Arial"/>
                <a:cs typeface="Arial"/>
              </a:rPr>
              <a:t>point</a:t>
            </a:r>
            <a:r>
              <a:rPr sz="1900" u="none" spc="-45" dirty="0">
                <a:latin typeface="Arial"/>
                <a:cs typeface="Arial"/>
              </a:rPr>
              <a:t> </a:t>
            </a:r>
            <a:r>
              <a:rPr sz="1900" u="none" dirty="0">
                <a:latin typeface="Arial"/>
                <a:cs typeface="Arial"/>
              </a:rPr>
              <a:t>in</a:t>
            </a:r>
            <a:r>
              <a:rPr sz="1900" u="none" spc="-40" dirty="0">
                <a:latin typeface="Arial"/>
                <a:cs typeface="Arial"/>
              </a:rPr>
              <a:t> </a:t>
            </a:r>
            <a:r>
              <a:rPr sz="1900" u="none" dirty="0">
                <a:latin typeface="Arial"/>
                <a:cs typeface="Arial"/>
              </a:rPr>
              <a:t>time</a:t>
            </a:r>
            <a:r>
              <a:rPr sz="1900" u="none" spc="-35" dirty="0">
                <a:latin typeface="Arial"/>
                <a:cs typeface="Arial"/>
              </a:rPr>
              <a:t> </a:t>
            </a:r>
            <a:r>
              <a:rPr sz="1900" u="none" dirty="0">
                <a:latin typeface="Arial"/>
                <a:cs typeface="Arial"/>
              </a:rPr>
              <a:t>(</a:t>
            </a:r>
            <a:r>
              <a:rPr sz="1900" u="sng" dirty="0">
                <a:solidFill>
                  <a:srgbClr val="00B0F0"/>
                </a:solidFill>
                <a:uFill>
                  <a:solidFill>
                    <a:srgbClr val="00B0F0"/>
                  </a:solidFill>
                </a:uFill>
                <a:latin typeface="Arial"/>
                <a:cs typeface="Arial"/>
              </a:rPr>
              <a:t>Maryland</a:t>
            </a:r>
            <a:r>
              <a:rPr sz="1900" u="sng" spc="-40" dirty="0">
                <a:solidFill>
                  <a:srgbClr val="00B0F0"/>
                </a:solidFill>
                <a:uFill>
                  <a:solidFill>
                    <a:srgbClr val="00B0F0"/>
                  </a:solidFill>
                </a:uFill>
                <a:latin typeface="Arial"/>
                <a:cs typeface="Arial"/>
              </a:rPr>
              <a:t> </a:t>
            </a:r>
            <a:r>
              <a:rPr sz="1900" u="sng" dirty="0">
                <a:solidFill>
                  <a:srgbClr val="00B0F0"/>
                </a:solidFill>
                <a:uFill>
                  <a:solidFill>
                    <a:srgbClr val="00B0F0"/>
                  </a:solidFill>
                </a:uFill>
                <a:latin typeface="Arial"/>
                <a:cs typeface="Arial"/>
              </a:rPr>
              <a:t>State</a:t>
            </a:r>
            <a:r>
              <a:rPr sz="1900" u="sng" spc="-35" dirty="0">
                <a:solidFill>
                  <a:srgbClr val="00B0F0"/>
                </a:solidFill>
                <a:uFill>
                  <a:solidFill>
                    <a:srgbClr val="00B0F0"/>
                  </a:solidFill>
                </a:uFill>
                <a:latin typeface="Arial"/>
                <a:cs typeface="Arial"/>
              </a:rPr>
              <a:t> </a:t>
            </a:r>
            <a:r>
              <a:rPr sz="1900" u="sng" dirty="0">
                <a:solidFill>
                  <a:srgbClr val="00B0F0"/>
                </a:solidFill>
                <a:uFill>
                  <a:solidFill>
                    <a:srgbClr val="00B0F0"/>
                  </a:solidFill>
                </a:uFill>
                <a:latin typeface="Arial"/>
                <a:cs typeface="Arial"/>
              </a:rPr>
              <a:t>Department</a:t>
            </a:r>
            <a:r>
              <a:rPr sz="1900" u="sng" spc="-45" dirty="0">
                <a:solidFill>
                  <a:srgbClr val="00B0F0"/>
                </a:solidFill>
                <a:uFill>
                  <a:solidFill>
                    <a:srgbClr val="00B0F0"/>
                  </a:solidFill>
                </a:uFill>
                <a:latin typeface="Arial"/>
                <a:cs typeface="Arial"/>
              </a:rPr>
              <a:t> </a:t>
            </a:r>
            <a:r>
              <a:rPr sz="1900" u="sng" dirty="0">
                <a:solidFill>
                  <a:srgbClr val="00B0F0"/>
                </a:solidFill>
                <a:uFill>
                  <a:solidFill>
                    <a:srgbClr val="00B0F0"/>
                  </a:solidFill>
                </a:uFill>
                <a:latin typeface="Arial"/>
                <a:cs typeface="Arial"/>
              </a:rPr>
              <a:t>of</a:t>
            </a:r>
            <a:r>
              <a:rPr sz="1900" u="sng" spc="-45" dirty="0">
                <a:solidFill>
                  <a:srgbClr val="00B0F0"/>
                </a:solidFill>
                <a:uFill>
                  <a:solidFill>
                    <a:srgbClr val="00B0F0"/>
                  </a:solidFill>
                </a:uFill>
                <a:latin typeface="Arial"/>
                <a:cs typeface="Arial"/>
              </a:rPr>
              <a:t> </a:t>
            </a:r>
            <a:r>
              <a:rPr sz="1900" u="sng" dirty="0">
                <a:solidFill>
                  <a:srgbClr val="00B0F0"/>
                </a:solidFill>
                <a:uFill>
                  <a:solidFill>
                    <a:srgbClr val="00B0F0"/>
                  </a:solidFill>
                </a:uFill>
                <a:latin typeface="Arial"/>
                <a:cs typeface="Arial"/>
              </a:rPr>
              <a:t>Education,</a:t>
            </a:r>
            <a:r>
              <a:rPr sz="1900" u="sng" spc="-50" dirty="0">
                <a:solidFill>
                  <a:srgbClr val="00B0F0"/>
                </a:solidFill>
                <a:uFill>
                  <a:solidFill>
                    <a:srgbClr val="00B0F0"/>
                  </a:solidFill>
                </a:uFill>
                <a:latin typeface="Arial"/>
                <a:cs typeface="Arial"/>
              </a:rPr>
              <a:t> </a:t>
            </a:r>
            <a:r>
              <a:rPr sz="1900" u="sng" dirty="0">
                <a:solidFill>
                  <a:srgbClr val="00B0F0"/>
                </a:solidFill>
                <a:uFill>
                  <a:solidFill>
                    <a:srgbClr val="00B0F0"/>
                  </a:solidFill>
                </a:uFill>
                <a:latin typeface="Arial"/>
                <a:cs typeface="Arial"/>
              </a:rPr>
              <a:t>N.D</a:t>
            </a:r>
            <a:r>
              <a:rPr sz="19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.</a:t>
            </a:r>
            <a:r>
              <a:rPr sz="1900" u="none" dirty="0">
                <a:latin typeface="Arial"/>
                <a:cs typeface="Arial"/>
              </a:rPr>
              <a:t>).</a:t>
            </a:r>
            <a:r>
              <a:rPr sz="1900" u="none" spc="-75" dirty="0">
                <a:latin typeface="Arial"/>
                <a:cs typeface="Arial"/>
              </a:rPr>
              <a:t> </a:t>
            </a:r>
            <a:r>
              <a:rPr sz="1900" u="none" dirty="0">
                <a:latin typeface="Arial"/>
                <a:cs typeface="Arial"/>
              </a:rPr>
              <a:t>The</a:t>
            </a:r>
            <a:r>
              <a:rPr sz="1900" u="none" spc="-40" dirty="0">
                <a:latin typeface="Arial"/>
                <a:cs typeface="Arial"/>
              </a:rPr>
              <a:t> </a:t>
            </a:r>
            <a:r>
              <a:rPr sz="1900" u="none" spc="-10" dirty="0">
                <a:latin typeface="Arial"/>
                <a:cs typeface="Arial"/>
              </a:rPr>
              <a:t>teacher- professional-</a:t>
            </a:r>
            <a:r>
              <a:rPr sz="1900" u="none" dirty="0">
                <a:latin typeface="Arial"/>
                <a:cs typeface="Arial"/>
              </a:rPr>
              <a:t>growth</a:t>
            </a:r>
            <a:r>
              <a:rPr sz="1900" u="none" spc="-35" dirty="0">
                <a:latin typeface="Arial"/>
                <a:cs typeface="Arial"/>
              </a:rPr>
              <a:t> </a:t>
            </a:r>
            <a:r>
              <a:rPr sz="1900" u="none" dirty="0">
                <a:latin typeface="Arial"/>
                <a:cs typeface="Arial"/>
              </a:rPr>
              <a:t>component</a:t>
            </a:r>
            <a:r>
              <a:rPr sz="1900" u="none" spc="-45" dirty="0">
                <a:latin typeface="Arial"/>
                <a:cs typeface="Arial"/>
              </a:rPr>
              <a:t> </a:t>
            </a:r>
            <a:r>
              <a:rPr sz="1900" u="none" dirty="0">
                <a:latin typeface="Arial"/>
                <a:cs typeface="Arial"/>
              </a:rPr>
              <a:t>consists</a:t>
            </a:r>
            <a:r>
              <a:rPr sz="1900" u="none" spc="-40" dirty="0">
                <a:latin typeface="Arial"/>
                <a:cs typeface="Arial"/>
              </a:rPr>
              <a:t> </a:t>
            </a:r>
            <a:r>
              <a:rPr sz="1900" u="none" dirty="0">
                <a:latin typeface="Arial"/>
                <a:cs typeface="Arial"/>
              </a:rPr>
              <a:t>of</a:t>
            </a:r>
            <a:r>
              <a:rPr sz="1900" u="none" spc="-45" dirty="0">
                <a:latin typeface="Arial"/>
                <a:cs typeface="Arial"/>
              </a:rPr>
              <a:t> </a:t>
            </a:r>
            <a:r>
              <a:rPr sz="1900" u="none" dirty="0">
                <a:latin typeface="Arial"/>
                <a:cs typeface="Arial"/>
              </a:rPr>
              <a:t>planning,</a:t>
            </a:r>
            <a:r>
              <a:rPr sz="1900" u="none" spc="-40" dirty="0">
                <a:latin typeface="Arial"/>
                <a:cs typeface="Arial"/>
              </a:rPr>
              <a:t> </a:t>
            </a:r>
            <a:r>
              <a:rPr sz="1900" u="none" dirty="0">
                <a:latin typeface="Arial"/>
                <a:cs typeface="Arial"/>
              </a:rPr>
              <a:t>instruction,</a:t>
            </a:r>
            <a:r>
              <a:rPr sz="1900" u="none" spc="-45" dirty="0">
                <a:latin typeface="Arial"/>
                <a:cs typeface="Arial"/>
              </a:rPr>
              <a:t> </a:t>
            </a:r>
            <a:r>
              <a:rPr sz="1900" u="none" dirty="0">
                <a:latin typeface="Arial"/>
                <a:cs typeface="Arial"/>
              </a:rPr>
              <a:t>and</a:t>
            </a:r>
            <a:r>
              <a:rPr sz="1900" u="none" spc="-35" dirty="0">
                <a:latin typeface="Arial"/>
                <a:cs typeface="Arial"/>
              </a:rPr>
              <a:t> </a:t>
            </a:r>
            <a:r>
              <a:rPr sz="1900" u="none" spc="-10" dirty="0">
                <a:latin typeface="Arial"/>
                <a:cs typeface="Arial"/>
              </a:rPr>
              <a:t>professional </a:t>
            </a:r>
            <a:r>
              <a:rPr sz="1900" u="none" dirty="0">
                <a:latin typeface="Arial"/>
                <a:cs typeface="Arial"/>
              </a:rPr>
              <a:t>practice</a:t>
            </a:r>
            <a:r>
              <a:rPr sz="1900" u="none" spc="-90" dirty="0">
                <a:latin typeface="Arial"/>
                <a:cs typeface="Arial"/>
              </a:rPr>
              <a:t> </a:t>
            </a:r>
            <a:r>
              <a:rPr sz="1900" u="none" dirty="0">
                <a:latin typeface="Arial"/>
                <a:cs typeface="Arial"/>
              </a:rPr>
              <a:t>(</a:t>
            </a:r>
            <a:r>
              <a:rPr sz="1900" u="sng" dirty="0">
                <a:solidFill>
                  <a:srgbClr val="00B0F0"/>
                </a:solidFill>
                <a:uFill>
                  <a:solidFill>
                    <a:srgbClr val="00B0F0"/>
                  </a:solidFill>
                </a:uFill>
                <a:latin typeface="Arial"/>
                <a:cs typeface="Arial"/>
              </a:rPr>
              <a:t>Maryland</a:t>
            </a:r>
            <a:r>
              <a:rPr sz="1900" u="sng" spc="-40" dirty="0">
                <a:solidFill>
                  <a:srgbClr val="00B0F0"/>
                </a:solidFill>
                <a:uFill>
                  <a:solidFill>
                    <a:srgbClr val="00B0F0"/>
                  </a:solidFill>
                </a:uFill>
                <a:latin typeface="Arial"/>
                <a:cs typeface="Arial"/>
              </a:rPr>
              <a:t> </a:t>
            </a:r>
            <a:r>
              <a:rPr sz="1900" u="sng" dirty="0">
                <a:solidFill>
                  <a:srgbClr val="00B0F0"/>
                </a:solidFill>
                <a:uFill>
                  <a:solidFill>
                    <a:srgbClr val="00B0F0"/>
                  </a:solidFill>
                </a:uFill>
                <a:latin typeface="Arial"/>
                <a:cs typeface="Arial"/>
              </a:rPr>
              <a:t>State</a:t>
            </a:r>
            <a:r>
              <a:rPr sz="1900" u="sng" spc="-45" dirty="0">
                <a:solidFill>
                  <a:srgbClr val="00B0F0"/>
                </a:solidFill>
                <a:uFill>
                  <a:solidFill>
                    <a:srgbClr val="00B0F0"/>
                  </a:solidFill>
                </a:uFill>
                <a:latin typeface="Arial"/>
                <a:cs typeface="Arial"/>
              </a:rPr>
              <a:t> </a:t>
            </a:r>
            <a:r>
              <a:rPr sz="1900" u="sng" dirty="0">
                <a:solidFill>
                  <a:srgbClr val="00B0F0"/>
                </a:solidFill>
                <a:uFill>
                  <a:solidFill>
                    <a:srgbClr val="00B0F0"/>
                  </a:solidFill>
                </a:uFill>
                <a:latin typeface="Arial"/>
                <a:cs typeface="Arial"/>
              </a:rPr>
              <a:t>Department</a:t>
            </a:r>
            <a:r>
              <a:rPr sz="1900" u="sng" spc="-50" dirty="0">
                <a:solidFill>
                  <a:srgbClr val="00B0F0"/>
                </a:solidFill>
                <a:uFill>
                  <a:solidFill>
                    <a:srgbClr val="00B0F0"/>
                  </a:solidFill>
                </a:uFill>
                <a:latin typeface="Arial"/>
                <a:cs typeface="Arial"/>
              </a:rPr>
              <a:t> </a:t>
            </a:r>
            <a:r>
              <a:rPr sz="1900" u="sng" dirty="0">
                <a:solidFill>
                  <a:srgbClr val="00B0F0"/>
                </a:solidFill>
                <a:uFill>
                  <a:solidFill>
                    <a:srgbClr val="00B0F0"/>
                  </a:solidFill>
                </a:uFill>
                <a:latin typeface="Arial"/>
                <a:cs typeface="Arial"/>
              </a:rPr>
              <a:t>of</a:t>
            </a:r>
            <a:r>
              <a:rPr sz="1900" u="sng" spc="-50" dirty="0">
                <a:solidFill>
                  <a:srgbClr val="00B0F0"/>
                </a:solidFill>
                <a:uFill>
                  <a:solidFill>
                    <a:srgbClr val="00B0F0"/>
                  </a:solidFill>
                </a:uFill>
                <a:latin typeface="Arial"/>
                <a:cs typeface="Arial"/>
              </a:rPr>
              <a:t> </a:t>
            </a:r>
            <a:r>
              <a:rPr sz="1900" u="sng" dirty="0">
                <a:solidFill>
                  <a:srgbClr val="00B0F0"/>
                </a:solidFill>
                <a:uFill>
                  <a:solidFill>
                    <a:srgbClr val="00B0F0"/>
                  </a:solidFill>
                </a:uFill>
                <a:latin typeface="Arial"/>
                <a:cs typeface="Arial"/>
              </a:rPr>
              <a:t>Education,</a:t>
            </a:r>
            <a:r>
              <a:rPr sz="1900" u="sng" spc="-55" dirty="0">
                <a:solidFill>
                  <a:srgbClr val="00B0F0"/>
                </a:solidFill>
                <a:uFill>
                  <a:solidFill>
                    <a:srgbClr val="00B0F0"/>
                  </a:solidFill>
                </a:uFill>
                <a:latin typeface="Arial"/>
                <a:cs typeface="Arial"/>
              </a:rPr>
              <a:t> </a:t>
            </a:r>
            <a:r>
              <a:rPr sz="1900" u="sng" spc="-10" dirty="0">
                <a:solidFill>
                  <a:srgbClr val="00B0F0"/>
                </a:solidFill>
                <a:uFill>
                  <a:solidFill>
                    <a:srgbClr val="00B0F0"/>
                  </a:solidFill>
                </a:uFill>
                <a:latin typeface="Arial"/>
                <a:cs typeface="Arial"/>
              </a:rPr>
              <a:t>N.D.</a:t>
            </a:r>
            <a:r>
              <a:rPr sz="1900" u="none" spc="-10" dirty="0">
                <a:latin typeface="Arial"/>
                <a:cs typeface="Arial"/>
              </a:rPr>
              <a:t>).</a:t>
            </a:r>
            <a:r>
              <a:rPr sz="1900" u="none" spc="-120" dirty="0">
                <a:latin typeface="Arial"/>
                <a:cs typeface="Arial"/>
              </a:rPr>
              <a:t> </a:t>
            </a:r>
            <a:r>
              <a:rPr sz="1900" u="none" dirty="0">
                <a:latin typeface="Arial"/>
                <a:cs typeface="Arial"/>
              </a:rPr>
              <a:t>A</a:t>
            </a:r>
            <a:r>
              <a:rPr sz="1900" u="none" spc="-130" dirty="0">
                <a:latin typeface="Arial"/>
                <a:cs typeface="Arial"/>
              </a:rPr>
              <a:t> </a:t>
            </a:r>
            <a:r>
              <a:rPr sz="1900" u="none" dirty="0">
                <a:latin typeface="Arial"/>
                <a:cs typeface="Arial"/>
              </a:rPr>
              <a:t>summative</a:t>
            </a:r>
            <a:r>
              <a:rPr sz="1900" u="none" spc="-45" dirty="0">
                <a:latin typeface="Arial"/>
                <a:cs typeface="Arial"/>
              </a:rPr>
              <a:t> </a:t>
            </a:r>
            <a:r>
              <a:rPr sz="1900" u="none" dirty="0">
                <a:latin typeface="Arial"/>
                <a:cs typeface="Arial"/>
              </a:rPr>
              <a:t>rating</a:t>
            </a:r>
            <a:r>
              <a:rPr sz="1900" u="none" spc="-40" dirty="0">
                <a:latin typeface="Arial"/>
                <a:cs typeface="Arial"/>
              </a:rPr>
              <a:t> </a:t>
            </a:r>
            <a:r>
              <a:rPr sz="1900" u="none" spc="-10" dirty="0">
                <a:latin typeface="Arial"/>
                <a:cs typeface="Arial"/>
              </a:rPr>
              <a:t>consisting </a:t>
            </a:r>
            <a:r>
              <a:rPr sz="1900" u="none" dirty="0">
                <a:latin typeface="Arial"/>
                <a:cs typeface="Arial"/>
              </a:rPr>
              <a:t>of</a:t>
            </a:r>
            <a:r>
              <a:rPr sz="1900" u="none" spc="-45" dirty="0">
                <a:latin typeface="Arial"/>
                <a:cs typeface="Arial"/>
              </a:rPr>
              <a:t> </a:t>
            </a:r>
            <a:r>
              <a:rPr sz="1900" u="none" dirty="0">
                <a:latin typeface="Arial"/>
                <a:cs typeface="Arial"/>
              </a:rPr>
              <a:t>both</a:t>
            </a:r>
            <a:r>
              <a:rPr sz="1900" u="none" spc="-35" dirty="0">
                <a:latin typeface="Arial"/>
                <a:cs typeface="Arial"/>
              </a:rPr>
              <a:t> </a:t>
            </a:r>
            <a:r>
              <a:rPr sz="1900" u="none" dirty="0">
                <a:latin typeface="Arial"/>
                <a:cs typeface="Arial"/>
              </a:rPr>
              <a:t>components</a:t>
            </a:r>
            <a:r>
              <a:rPr sz="1900" u="none" spc="-40" dirty="0">
                <a:latin typeface="Arial"/>
                <a:cs typeface="Arial"/>
              </a:rPr>
              <a:t> </a:t>
            </a:r>
            <a:r>
              <a:rPr sz="1900" u="none" dirty="0">
                <a:latin typeface="Arial"/>
                <a:cs typeface="Arial"/>
              </a:rPr>
              <a:t>is</a:t>
            </a:r>
            <a:r>
              <a:rPr sz="1900" u="none" spc="-40" dirty="0">
                <a:latin typeface="Arial"/>
                <a:cs typeface="Arial"/>
              </a:rPr>
              <a:t> </a:t>
            </a:r>
            <a:r>
              <a:rPr sz="1900" u="none" dirty="0">
                <a:latin typeface="Arial"/>
                <a:cs typeface="Arial"/>
              </a:rPr>
              <a:t>calculated.</a:t>
            </a:r>
            <a:r>
              <a:rPr sz="1900" u="none" spc="-75" dirty="0">
                <a:latin typeface="Arial"/>
                <a:cs typeface="Arial"/>
              </a:rPr>
              <a:t> </a:t>
            </a:r>
            <a:r>
              <a:rPr sz="1900" u="none" dirty="0">
                <a:latin typeface="Arial"/>
                <a:cs typeface="Arial"/>
              </a:rPr>
              <a:t>This</a:t>
            </a:r>
            <a:r>
              <a:rPr sz="1900" u="none" spc="-40" dirty="0">
                <a:latin typeface="Arial"/>
                <a:cs typeface="Arial"/>
              </a:rPr>
              <a:t> </a:t>
            </a:r>
            <a:r>
              <a:rPr sz="1900" u="none" dirty="0">
                <a:latin typeface="Arial"/>
                <a:cs typeface="Arial"/>
              </a:rPr>
              <a:t>calculation</a:t>
            </a:r>
            <a:r>
              <a:rPr sz="1900" u="none" spc="-35" dirty="0">
                <a:latin typeface="Arial"/>
                <a:cs typeface="Arial"/>
              </a:rPr>
              <a:t> </a:t>
            </a:r>
            <a:r>
              <a:rPr sz="1900" u="none" dirty="0">
                <a:latin typeface="Arial"/>
                <a:cs typeface="Arial"/>
              </a:rPr>
              <a:t>is</a:t>
            </a:r>
            <a:r>
              <a:rPr sz="1900" u="none" spc="-40" dirty="0">
                <a:latin typeface="Arial"/>
                <a:cs typeface="Arial"/>
              </a:rPr>
              <a:t> </a:t>
            </a:r>
            <a:r>
              <a:rPr sz="1900" u="none" dirty="0">
                <a:latin typeface="Arial"/>
                <a:cs typeface="Arial"/>
              </a:rPr>
              <a:t>used</a:t>
            </a:r>
            <a:r>
              <a:rPr sz="1900" u="none" spc="-35" dirty="0">
                <a:latin typeface="Arial"/>
                <a:cs typeface="Arial"/>
              </a:rPr>
              <a:t> </a:t>
            </a:r>
            <a:r>
              <a:rPr sz="1900" u="none" dirty="0">
                <a:latin typeface="Arial"/>
                <a:cs typeface="Arial"/>
              </a:rPr>
              <a:t>to</a:t>
            </a:r>
            <a:r>
              <a:rPr sz="1900" u="none" spc="-35" dirty="0">
                <a:latin typeface="Arial"/>
                <a:cs typeface="Arial"/>
              </a:rPr>
              <a:t> </a:t>
            </a:r>
            <a:r>
              <a:rPr sz="1900" u="none" dirty="0">
                <a:latin typeface="Arial"/>
                <a:cs typeface="Arial"/>
              </a:rPr>
              <a:t>rate</a:t>
            </a:r>
            <a:r>
              <a:rPr sz="1900" u="none" spc="-35" dirty="0">
                <a:latin typeface="Arial"/>
                <a:cs typeface="Arial"/>
              </a:rPr>
              <a:t> </a:t>
            </a:r>
            <a:r>
              <a:rPr sz="1900" u="none" dirty="0">
                <a:latin typeface="Arial"/>
                <a:cs typeface="Arial"/>
              </a:rPr>
              <a:t>teachers</a:t>
            </a:r>
            <a:r>
              <a:rPr sz="1900" u="none" spc="-40" dirty="0">
                <a:latin typeface="Arial"/>
                <a:cs typeface="Arial"/>
              </a:rPr>
              <a:t> </a:t>
            </a:r>
            <a:r>
              <a:rPr sz="1900" u="none" dirty="0">
                <a:latin typeface="Arial"/>
                <a:cs typeface="Arial"/>
              </a:rPr>
              <a:t>annually</a:t>
            </a:r>
            <a:r>
              <a:rPr sz="1900" u="none" spc="-40" dirty="0">
                <a:latin typeface="Arial"/>
                <a:cs typeface="Arial"/>
              </a:rPr>
              <a:t> </a:t>
            </a:r>
            <a:r>
              <a:rPr sz="1900" u="none" spc="-20" dirty="0">
                <a:latin typeface="Arial"/>
                <a:cs typeface="Arial"/>
              </a:rPr>
              <a:t>into </a:t>
            </a:r>
            <a:r>
              <a:rPr sz="1900" u="none" dirty="0">
                <a:latin typeface="Arial"/>
                <a:cs typeface="Arial"/>
              </a:rPr>
              <a:t>one</a:t>
            </a:r>
            <a:r>
              <a:rPr sz="1900" u="none" spc="-45" dirty="0">
                <a:latin typeface="Arial"/>
                <a:cs typeface="Arial"/>
              </a:rPr>
              <a:t> </a:t>
            </a:r>
            <a:r>
              <a:rPr sz="1900" u="none" dirty="0">
                <a:latin typeface="Arial"/>
                <a:cs typeface="Arial"/>
              </a:rPr>
              <a:t>of</a:t>
            </a:r>
            <a:r>
              <a:rPr sz="1900" u="none" spc="-55" dirty="0">
                <a:latin typeface="Arial"/>
                <a:cs typeface="Arial"/>
              </a:rPr>
              <a:t> </a:t>
            </a:r>
            <a:r>
              <a:rPr sz="1900" u="none" dirty="0">
                <a:latin typeface="Arial"/>
                <a:cs typeface="Arial"/>
              </a:rPr>
              <a:t>the</a:t>
            </a:r>
            <a:r>
              <a:rPr sz="1900" u="none" spc="-45" dirty="0">
                <a:latin typeface="Arial"/>
                <a:cs typeface="Arial"/>
              </a:rPr>
              <a:t> </a:t>
            </a:r>
            <a:r>
              <a:rPr sz="1900" u="none" dirty="0">
                <a:latin typeface="Arial"/>
                <a:cs typeface="Arial"/>
              </a:rPr>
              <a:t>following</a:t>
            </a:r>
            <a:r>
              <a:rPr sz="1900" u="none" spc="-45" dirty="0">
                <a:latin typeface="Arial"/>
                <a:cs typeface="Arial"/>
              </a:rPr>
              <a:t> </a:t>
            </a:r>
            <a:r>
              <a:rPr sz="1900" u="none" dirty="0">
                <a:latin typeface="Arial"/>
                <a:cs typeface="Arial"/>
              </a:rPr>
              <a:t>categories:</a:t>
            </a:r>
            <a:r>
              <a:rPr sz="1900" u="none" spc="-50" dirty="0">
                <a:latin typeface="Arial"/>
                <a:cs typeface="Arial"/>
              </a:rPr>
              <a:t> </a:t>
            </a:r>
            <a:r>
              <a:rPr sz="1900" u="none" dirty="0">
                <a:latin typeface="Arial"/>
                <a:cs typeface="Arial"/>
              </a:rPr>
              <a:t>highly</a:t>
            </a:r>
            <a:r>
              <a:rPr sz="1900" u="none" spc="-50" dirty="0">
                <a:latin typeface="Arial"/>
                <a:cs typeface="Arial"/>
              </a:rPr>
              <a:t> </a:t>
            </a:r>
            <a:r>
              <a:rPr sz="1900" u="none" dirty="0">
                <a:latin typeface="Arial"/>
                <a:cs typeface="Arial"/>
              </a:rPr>
              <a:t>effective,</a:t>
            </a:r>
            <a:r>
              <a:rPr sz="1900" u="none" spc="-55" dirty="0">
                <a:latin typeface="Arial"/>
                <a:cs typeface="Arial"/>
              </a:rPr>
              <a:t> </a:t>
            </a:r>
            <a:r>
              <a:rPr sz="1900" u="none" dirty="0">
                <a:latin typeface="Arial"/>
                <a:cs typeface="Arial"/>
              </a:rPr>
              <a:t>effective,</a:t>
            </a:r>
            <a:r>
              <a:rPr sz="1900" u="none" spc="-50" dirty="0">
                <a:latin typeface="Arial"/>
                <a:cs typeface="Arial"/>
              </a:rPr>
              <a:t> </a:t>
            </a:r>
            <a:r>
              <a:rPr sz="1900" u="none" dirty="0">
                <a:latin typeface="Arial"/>
                <a:cs typeface="Arial"/>
              </a:rPr>
              <a:t>developing,</a:t>
            </a:r>
            <a:r>
              <a:rPr sz="1900" u="none" spc="-55" dirty="0">
                <a:latin typeface="Arial"/>
                <a:cs typeface="Arial"/>
              </a:rPr>
              <a:t> </a:t>
            </a:r>
            <a:r>
              <a:rPr sz="1900" u="none" dirty="0">
                <a:latin typeface="Arial"/>
                <a:cs typeface="Arial"/>
              </a:rPr>
              <a:t>or</a:t>
            </a:r>
            <a:r>
              <a:rPr sz="1900" u="none" spc="-45" dirty="0">
                <a:latin typeface="Arial"/>
                <a:cs typeface="Arial"/>
              </a:rPr>
              <a:t> </a:t>
            </a:r>
            <a:r>
              <a:rPr sz="1900" u="none" spc="-10" dirty="0">
                <a:latin typeface="Arial"/>
                <a:cs typeface="Arial"/>
              </a:rPr>
              <a:t>ineffective </a:t>
            </a:r>
            <a:r>
              <a:rPr sz="1900" u="none" dirty="0">
                <a:latin typeface="Arial"/>
                <a:cs typeface="Arial"/>
              </a:rPr>
              <a:t>(</a:t>
            </a:r>
            <a:r>
              <a:rPr sz="1900" u="sng" dirty="0">
                <a:solidFill>
                  <a:srgbClr val="00B0F0"/>
                </a:solidFill>
                <a:uFill>
                  <a:solidFill>
                    <a:srgbClr val="00B0F0"/>
                  </a:solidFill>
                </a:uFill>
                <a:latin typeface="Arial"/>
                <a:cs typeface="Arial"/>
              </a:rPr>
              <a:t>Maryland</a:t>
            </a:r>
            <a:r>
              <a:rPr sz="1900" u="sng" spc="-50" dirty="0">
                <a:solidFill>
                  <a:srgbClr val="00B0F0"/>
                </a:solidFill>
                <a:uFill>
                  <a:solidFill>
                    <a:srgbClr val="00B0F0"/>
                  </a:solidFill>
                </a:uFill>
                <a:latin typeface="Arial"/>
                <a:cs typeface="Arial"/>
              </a:rPr>
              <a:t> </a:t>
            </a:r>
            <a:r>
              <a:rPr sz="1900" u="sng" dirty="0">
                <a:solidFill>
                  <a:srgbClr val="00B0F0"/>
                </a:solidFill>
                <a:uFill>
                  <a:solidFill>
                    <a:srgbClr val="00B0F0"/>
                  </a:solidFill>
                </a:uFill>
                <a:latin typeface="Arial"/>
                <a:cs typeface="Arial"/>
              </a:rPr>
              <a:t>State</a:t>
            </a:r>
            <a:r>
              <a:rPr sz="1900" u="sng" spc="-50" dirty="0">
                <a:solidFill>
                  <a:srgbClr val="00B0F0"/>
                </a:solidFill>
                <a:uFill>
                  <a:solidFill>
                    <a:srgbClr val="00B0F0"/>
                  </a:solidFill>
                </a:uFill>
                <a:latin typeface="Arial"/>
                <a:cs typeface="Arial"/>
              </a:rPr>
              <a:t> </a:t>
            </a:r>
            <a:r>
              <a:rPr sz="1900" u="sng" dirty="0">
                <a:solidFill>
                  <a:srgbClr val="00B0F0"/>
                </a:solidFill>
                <a:uFill>
                  <a:solidFill>
                    <a:srgbClr val="00B0F0"/>
                  </a:solidFill>
                </a:uFill>
                <a:latin typeface="Arial"/>
                <a:cs typeface="Arial"/>
              </a:rPr>
              <a:t>Department</a:t>
            </a:r>
            <a:r>
              <a:rPr sz="1900" u="sng" spc="-55" dirty="0">
                <a:solidFill>
                  <a:srgbClr val="00B0F0"/>
                </a:solidFill>
                <a:uFill>
                  <a:solidFill>
                    <a:srgbClr val="00B0F0"/>
                  </a:solidFill>
                </a:uFill>
                <a:latin typeface="Arial"/>
                <a:cs typeface="Arial"/>
              </a:rPr>
              <a:t> </a:t>
            </a:r>
            <a:r>
              <a:rPr sz="1900" u="sng" dirty="0">
                <a:solidFill>
                  <a:srgbClr val="00B0F0"/>
                </a:solidFill>
                <a:uFill>
                  <a:solidFill>
                    <a:srgbClr val="00B0F0"/>
                  </a:solidFill>
                </a:uFill>
                <a:latin typeface="Arial"/>
                <a:cs typeface="Arial"/>
              </a:rPr>
              <a:t>of</a:t>
            </a:r>
            <a:r>
              <a:rPr sz="1900" u="sng" spc="-60" dirty="0">
                <a:solidFill>
                  <a:srgbClr val="00B0F0"/>
                </a:solidFill>
                <a:uFill>
                  <a:solidFill>
                    <a:srgbClr val="00B0F0"/>
                  </a:solidFill>
                </a:uFill>
                <a:latin typeface="Arial"/>
                <a:cs typeface="Arial"/>
              </a:rPr>
              <a:t> </a:t>
            </a:r>
            <a:r>
              <a:rPr sz="1900" u="sng" dirty="0">
                <a:solidFill>
                  <a:srgbClr val="00B0F0"/>
                </a:solidFill>
                <a:uFill>
                  <a:solidFill>
                    <a:srgbClr val="00B0F0"/>
                  </a:solidFill>
                </a:uFill>
                <a:latin typeface="Arial"/>
                <a:cs typeface="Arial"/>
              </a:rPr>
              <a:t>Education,</a:t>
            </a:r>
            <a:r>
              <a:rPr sz="1900" u="sng" spc="-60" dirty="0">
                <a:solidFill>
                  <a:srgbClr val="00B0F0"/>
                </a:solidFill>
                <a:uFill>
                  <a:solidFill>
                    <a:srgbClr val="00B0F0"/>
                  </a:solidFill>
                </a:uFill>
                <a:latin typeface="Arial"/>
                <a:cs typeface="Arial"/>
              </a:rPr>
              <a:t> </a:t>
            </a:r>
            <a:r>
              <a:rPr sz="1900" u="sng" dirty="0">
                <a:solidFill>
                  <a:srgbClr val="00B0F0"/>
                </a:solidFill>
                <a:uFill>
                  <a:solidFill>
                    <a:srgbClr val="00B0F0"/>
                  </a:solidFill>
                </a:uFill>
                <a:latin typeface="Arial"/>
                <a:cs typeface="Arial"/>
              </a:rPr>
              <a:t>N.D</a:t>
            </a:r>
            <a:r>
              <a:rPr sz="19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.</a:t>
            </a:r>
            <a:r>
              <a:rPr sz="1900" u="none" dirty="0">
                <a:latin typeface="Arial"/>
                <a:cs typeface="Arial"/>
              </a:rPr>
              <a:t>).</a:t>
            </a:r>
            <a:r>
              <a:rPr sz="1900" u="none" spc="-85" dirty="0">
                <a:latin typeface="Arial"/>
                <a:cs typeface="Arial"/>
              </a:rPr>
              <a:t> </a:t>
            </a:r>
            <a:r>
              <a:rPr sz="1900" u="none" dirty="0">
                <a:latin typeface="Arial"/>
                <a:cs typeface="Arial"/>
              </a:rPr>
              <a:t>The</a:t>
            </a:r>
            <a:r>
              <a:rPr sz="1900" u="none" spc="-50" dirty="0">
                <a:latin typeface="Arial"/>
                <a:cs typeface="Arial"/>
              </a:rPr>
              <a:t> </a:t>
            </a:r>
            <a:r>
              <a:rPr sz="1900" u="none" dirty="0">
                <a:latin typeface="Arial"/>
                <a:cs typeface="Arial"/>
              </a:rPr>
              <a:t>Maryland</a:t>
            </a:r>
            <a:r>
              <a:rPr sz="1900" u="none" spc="-50" dirty="0">
                <a:latin typeface="Arial"/>
                <a:cs typeface="Arial"/>
              </a:rPr>
              <a:t> </a:t>
            </a:r>
            <a:r>
              <a:rPr sz="1900" u="none" dirty="0">
                <a:latin typeface="Arial"/>
                <a:cs typeface="Arial"/>
              </a:rPr>
              <a:t>State</a:t>
            </a:r>
            <a:r>
              <a:rPr sz="1900" u="none" spc="-50" dirty="0">
                <a:latin typeface="Arial"/>
                <a:cs typeface="Arial"/>
              </a:rPr>
              <a:t> </a:t>
            </a:r>
            <a:r>
              <a:rPr sz="1900" u="none" dirty="0">
                <a:latin typeface="Arial"/>
                <a:cs typeface="Arial"/>
              </a:rPr>
              <a:t>Department</a:t>
            </a:r>
            <a:r>
              <a:rPr sz="1900" u="none" spc="-55" dirty="0">
                <a:latin typeface="Arial"/>
                <a:cs typeface="Arial"/>
              </a:rPr>
              <a:t> </a:t>
            </a:r>
            <a:r>
              <a:rPr sz="1900" u="none" spc="-25" dirty="0">
                <a:latin typeface="Arial"/>
                <a:cs typeface="Arial"/>
              </a:rPr>
              <a:t>of </a:t>
            </a:r>
            <a:r>
              <a:rPr sz="1900" u="none" dirty="0">
                <a:latin typeface="Arial"/>
                <a:cs typeface="Arial"/>
              </a:rPr>
              <a:t>Education</a:t>
            </a:r>
            <a:r>
              <a:rPr sz="1900" u="none" spc="-35" dirty="0">
                <a:latin typeface="Arial"/>
                <a:cs typeface="Arial"/>
              </a:rPr>
              <a:t> </a:t>
            </a:r>
            <a:r>
              <a:rPr sz="1900" u="none" dirty="0">
                <a:latin typeface="Arial"/>
                <a:cs typeface="Arial"/>
              </a:rPr>
              <a:t>public</a:t>
            </a:r>
            <a:r>
              <a:rPr sz="1900" u="none" spc="-40" dirty="0">
                <a:latin typeface="Arial"/>
                <a:cs typeface="Arial"/>
              </a:rPr>
              <a:t> </a:t>
            </a:r>
            <a:r>
              <a:rPr sz="1900" u="none" dirty="0">
                <a:latin typeface="Arial"/>
                <a:cs typeface="Arial"/>
              </a:rPr>
              <a:t>dataset</a:t>
            </a:r>
            <a:r>
              <a:rPr sz="1900" u="none" spc="-45" dirty="0">
                <a:latin typeface="Arial"/>
                <a:cs typeface="Arial"/>
              </a:rPr>
              <a:t> </a:t>
            </a:r>
            <a:r>
              <a:rPr sz="1900" u="none" dirty="0">
                <a:latin typeface="Arial"/>
                <a:cs typeface="Arial"/>
              </a:rPr>
              <a:t>reports</a:t>
            </a:r>
            <a:r>
              <a:rPr sz="1900" u="none" spc="-40" dirty="0">
                <a:latin typeface="Arial"/>
                <a:cs typeface="Arial"/>
              </a:rPr>
              <a:t> </a:t>
            </a:r>
            <a:r>
              <a:rPr sz="1900" u="none" dirty="0">
                <a:latin typeface="Arial"/>
                <a:cs typeface="Arial"/>
              </a:rPr>
              <a:t>the</a:t>
            </a:r>
            <a:r>
              <a:rPr sz="1900" u="none" spc="-30" dirty="0">
                <a:latin typeface="Arial"/>
                <a:cs typeface="Arial"/>
              </a:rPr>
              <a:t> </a:t>
            </a:r>
            <a:r>
              <a:rPr sz="1900" u="none" dirty="0">
                <a:latin typeface="Arial"/>
                <a:cs typeface="Arial"/>
              </a:rPr>
              <a:t>percent</a:t>
            </a:r>
            <a:r>
              <a:rPr sz="1900" u="none" spc="-45" dirty="0">
                <a:latin typeface="Arial"/>
                <a:cs typeface="Arial"/>
              </a:rPr>
              <a:t> </a:t>
            </a:r>
            <a:r>
              <a:rPr sz="1900" u="none" dirty="0">
                <a:latin typeface="Arial"/>
                <a:cs typeface="Arial"/>
              </a:rPr>
              <a:t>of</a:t>
            </a:r>
            <a:r>
              <a:rPr sz="1900" u="none" spc="-45" dirty="0">
                <a:latin typeface="Arial"/>
                <a:cs typeface="Arial"/>
              </a:rPr>
              <a:t> </a:t>
            </a:r>
            <a:r>
              <a:rPr sz="1900" u="none" dirty="0">
                <a:latin typeface="Arial"/>
                <a:cs typeface="Arial"/>
              </a:rPr>
              <a:t>teachers</a:t>
            </a:r>
            <a:r>
              <a:rPr sz="1900" u="none" spc="-40" dirty="0">
                <a:latin typeface="Arial"/>
                <a:cs typeface="Arial"/>
              </a:rPr>
              <a:t> </a:t>
            </a:r>
            <a:r>
              <a:rPr sz="1900" u="none" dirty="0">
                <a:latin typeface="Arial"/>
                <a:cs typeface="Arial"/>
              </a:rPr>
              <a:t>who</a:t>
            </a:r>
            <a:r>
              <a:rPr sz="1900" u="none" spc="-35" dirty="0">
                <a:latin typeface="Arial"/>
                <a:cs typeface="Arial"/>
              </a:rPr>
              <a:t> </a:t>
            </a:r>
            <a:r>
              <a:rPr sz="1900" u="none" dirty="0">
                <a:latin typeface="Arial"/>
                <a:cs typeface="Arial"/>
              </a:rPr>
              <a:t>fall</a:t>
            </a:r>
            <a:r>
              <a:rPr sz="1900" u="none" spc="-30" dirty="0">
                <a:latin typeface="Arial"/>
                <a:cs typeface="Arial"/>
              </a:rPr>
              <a:t> </a:t>
            </a:r>
            <a:r>
              <a:rPr sz="1900" u="none" dirty="0">
                <a:latin typeface="Arial"/>
                <a:cs typeface="Arial"/>
              </a:rPr>
              <a:t>into</a:t>
            </a:r>
            <a:r>
              <a:rPr sz="1900" u="none" spc="-35" dirty="0">
                <a:latin typeface="Arial"/>
                <a:cs typeface="Arial"/>
              </a:rPr>
              <a:t> </a:t>
            </a:r>
            <a:r>
              <a:rPr sz="1900" u="none" dirty="0">
                <a:latin typeface="Arial"/>
                <a:cs typeface="Arial"/>
              </a:rPr>
              <a:t>each</a:t>
            </a:r>
            <a:r>
              <a:rPr sz="1900" u="none" spc="-35" dirty="0">
                <a:latin typeface="Arial"/>
                <a:cs typeface="Arial"/>
              </a:rPr>
              <a:t> </a:t>
            </a:r>
            <a:r>
              <a:rPr sz="1900" u="none" dirty="0">
                <a:latin typeface="Arial"/>
                <a:cs typeface="Arial"/>
              </a:rPr>
              <a:t>category</a:t>
            </a:r>
            <a:r>
              <a:rPr sz="1900" u="none" spc="-40" dirty="0">
                <a:latin typeface="Arial"/>
                <a:cs typeface="Arial"/>
              </a:rPr>
              <a:t> </a:t>
            </a:r>
            <a:r>
              <a:rPr sz="1900" u="none" spc="-25" dirty="0">
                <a:latin typeface="Arial"/>
                <a:cs typeface="Arial"/>
              </a:rPr>
              <a:t>of </a:t>
            </a:r>
            <a:r>
              <a:rPr sz="1900" u="none" spc="-10" dirty="0">
                <a:latin typeface="Arial"/>
                <a:cs typeface="Arial"/>
              </a:rPr>
              <a:t>effectiveness.</a:t>
            </a:r>
            <a:r>
              <a:rPr sz="1900" u="none" spc="-80" dirty="0">
                <a:latin typeface="Arial"/>
                <a:cs typeface="Arial"/>
              </a:rPr>
              <a:t> </a:t>
            </a:r>
            <a:r>
              <a:rPr lang="en-US" sz="1900" u="none" spc="-30" dirty="0">
                <a:latin typeface="Arial"/>
                <a:cs typeface="Arial"/>
              </a:rPr>
              <a:t>Table </a:t>
            </a:r>
            <a:r>
              <a:rPr lang="en-US" sz="1900" u="none" dirty="0">
                <a:latin typeface="Arial"/>
                <a:cs typeface="Arial"/>
              </a:rPr>
              <a:t>1</a:t>
            </a:r>
            <a:r>
              <a:rPr lang="en-US" sz="1900" u="none" spc="-35" dirty="0">
                <a:latin typeface="Arial"/>
                <a:cs typeface="Arial"/>
              </a:rPr>
              <a:t> </a:t>
            </a:r>
            <a:r>
              <a:rPr lang="en-US" sz="1900" u="none" dirty="0">
                <a:latin typeface="Arial"/>
                <a:cs typeface="Arial"/>
              </a:rPr>
              <a:t>reports</a:t>
            </a:r>
            <a:r>
              <a:rPr lang="en-US" sz="1900" u="none" spc="-35" dirty="0">
                <a:latin typeface="Arial"/>
                <a:cs typeface="Arial"/>
              </a:rPr>
              <a:t> </a:t>
            </a:r>
            <a:r>
              <a:rPr lang="en-US" sz="1900" u="none" dirty="0">
                <a:latin typeface="Arial"/>
                <a:cs typeface="Arial"/>
              </a:rPr>
              <a:t>the</a:t>
            </a:r>
            <a:r>
              <a:rPr lang="en-US" sz="1900" u="none" spc="-35" dirty="0">
                <a:latin typeface="Arial"/>
                <a:cs typeface="Arial"/>
              </a:rPr>
              <a:t> </a:t>
            </a:r>
            <a:r>
              <a:rPr lang="en-US" sz="1900" u="none" dirty="0">
                <a:latin typeface="Arial"/>
                <a:cs typeface="Arial"/>
              </a:rPr>
              <a:t>effectiveness</a:t>
            </a:r>
            <a:r>
              <a:rPr lang="en-US" sz="1900" u="none" spc="-35" dirty="0">
                <a:latin typeface="Arial"/>
                <a:cs typeface="Arial"/>
              </a:rPr>
              <a:t> </a:t>
            </a:r>
            <a:r>
              <a:rPr lang="en-US" sz="1900" u="none" dirty="0">
                <a:latin typeface="Arial"/>
                <a:cs typeface="Arial"/>
              </a:rPr>
              <a:t>ratings</a:t>
            </a:r>
            <a:r>
              <a:rPr lang="en-US" sz="1900" u="none" spc="-40" dirty="0">
                <a:latin typeface="Arial"/>
                <a:cs typeface="Arial"/>
              </a:rPr>
              <a:t> </a:t>
            </a:r>
            <a:r>
              <a:rPr lang="en-US" sz="1900" u="none" dirty="0">
                <a:latin typeface="Arial"/>
                <a:cs typeface="Arial"/>
              </a:rPr>
              <a:t>in</a:t>
            </a:r>
            <a:r>
              <a:rPr lang="en-US" sz="1900" u="none" spc="-35" dirty="0">
                <a:latin typeface="Arial"/>
                <a:cs typeface="Arial"/>
              </a:rPr>
              <a:t> </a:t>
            </a:r>
            <a:r>
              <a:rPr lang="en-US" sz="1900" u="none" dirty="0">
                <a:latin typeface="Arial"/>
                <a:cs typeface="Arial"/>
              </a:rPr>
              <a:t>the</a:t>
            </a:r>
            <a:r>
              <a:rPr lang="en-US" sz="1900" u="none" spc="-30" dirty="0">
                <a:latin typeface="Arial"/>
                <a:cs typeface="Arial"/>
              </a:rPr>
              <a:t> </a:t>
            </a:r>
            <a:r>
              <a:rPr lang="en-US" sz="1900" u="none" dirty="0">
                <a:latin typeface="Arial"/>
                <a:cs typeface="Arial"/>
              </a:rPr>
              <a:t>districts</a:t>
            </a:r>
            <a:r>
              <a:rPr lang="en-US" sz="1900" u="none" spc="-40" dirty="0">
                <a:latin typeface="Arial"/>
                <a:cs typeface="Arial"/>
              </a:rPr>
              <a:t> </a:t>
            </a:r>
            <a:r>
              <a:rPr lang="en-US" sz="1900" u="none" dirty="0">
                <a:latin typeface="Arial"/>
                <a:cs typeface="Arial"/>
              </a:rPr>
              <a:t>where</a:t>
            </a:r>
            <a:r>
              <a:rPr lang="en-US" sz="1900" u="none" spc="-30" dirty="0">
                <a:latin typeface="Arial"/>
                <a:cs typeface="Arial"/>
              </a:rPr>
              <a:t> </a:t>
            </a:r>
            <a:r>
              <a:rPr lang="en-US" sz="1900" u="none" spc="-20" dirty="0">
                <a:latin typeface="Arial"/>
                <a:cs typeface="Arial"/>
              </a:rPr>
              <a:t>most </a:t>
            </a:r>
            <a:r>
              <a:rPr lang="en-US" sz="1900" u="none" dirty="0">
                <a:latin typeface="Arial"/>
                <a:cs typeface="Arial"/>
              </a:rPr>
              <a:t>Morgan</a:t>
            </a:r>
            <a:r>
              <a:rPr lang="en-US" sz="1900" u="none" spc="-60" dirty="0">
                <a:latin typeface="Arial"/>
                <a:cs typeface="Arial"/>
              </a:rPr>
              <a:t> </a:t>
            </a:r>
            <a:r>
              <a:rPr lang="en-US" sz="1900" u="none" dirty="0">
                <a:latin typeface="Arial"/>
                <a:cs typeface="Arial"/>
              </a:rPr>
              <a:t>State</a:t>
            </a:r>
            <a:r>
              <a:rPr lang="en-US" sz="1900" u="none" spc="-55" dirty="0">
                <a:latin typeface="Arial"/>
                <a:cs typeface="Arial"/>
              </a:rPr>
              <a:t> </a:t>
            </a:r>
            <a:r>
              <a:rPr lang="en-US" sz="1900" u="none" dirty="0">
                <a:latin typeface="Arial"/>
                <a:cs typeface="Arial"/>
              </a:rPr>
              <a:t>University</a:t>
            </a:r>
            <a:r>
              <a:rPr lang="en-US" sz="1900" u="none" spc="-60" dirty="0">
                <a:latin typeface="Arial"/>
                <a:cs typeface="Arial"/>
              </a:rPr>
              <a:t> </a:t>
            </a:r>
            <a:r>
              <a:rPr lang="en-US" sz="1900" u="none" dirty="0">
                <a:latin typeface="Arial"/>
                <a:cs typeface="Arial"/>
              </a:rPr>
              <a:t>completers</a:t>
            </a:r>
            <a:r>
              <a:rPr lang="en-US" sz="1900" u="none" spc="-60" dirty="0">
                <a:latin typeface="Arial"/>
                <a:cs typeface="Arial"/>
              </a:rPr>
              <a:t> </a:t>
            </a:r>
            <a:r>
              <a:rPr lang="en-US" sz="1900" u="none" spc="-10" dirty="0">
                <a:latin typeface="Arial"/>
                <a:cs typeface="Arial"/>
              </a:rPr>
              <a:t>teach. </a:t>
            </a:r>
            <a:r>
              <a:rPr sz="1900" u="none" dirty="0">
                <a:latin typeface="Arial"/>
                <a:cs typeface="Arial"/>
              </a:rPr>
              <a:t>Data</a:t>
            </a:r>
            <a:r>
              <a:rPr sz="1900" u="none" spc="-35" dirty="0">
                <a:latin typeface="Arial"/>
                <a:cs typeface="Arial"/>
              </a:rPr>
              <a:t> </a:t>
            </a:r>
            <a:r>
              <a:rPr sz="1900" u="none" dirty="0">
                <a:latin typeface="Arial"/>
                <a:cs typeface="Arial"/>
              </a:rPr>
              <a:t>on</a:t>
            </a:r>
            <a:r>
              <a:rPr sz="1900" u="none" spc="-30" dirty="0">
                <a:latin typeface="Arial"/>
                <a:cs typeface="Arial"/>
              </a:rPr>
              <a:t> </a:t>
            </a:r>
            <a:r>
              <a:rPr sz="1900" u="none" dirty="0">
                <a:latin typeface="Arial"/>
                <a:cs typeface="Arial"/>
              </a:rPr>
              <a:t>how</a:t>
            </a:r>
            <a:r>
              <a:rPr sz="1900" u="none" spc="-30" dirty="0">
                <a:latin typeface="Arial"/>
                <a:cs typeface="Arial"/>
              </a:rPr>
              <a:t> </a:t>
            </a:r>
            <a:r>
              <a:rPr sz="1900" u="none" dirty="0">
                <a:latin typeface="Arial"/>
                <a:cs typeface="Arial"/>
              </a:rPr>
              <a:t>Morgan</a:t>
            </a:r>
            <a:r>
              <a:rPr sz="1900" u="none" spc="-35" dirty="0">
                <a:latin typeface="Arial"/>
                <a:cs typeface="Arial"/>
              </a:rPr>
              <a:t> </a:t>
            </a:r>
            <a:r>
              <a:rPr sz="1900" u="none" dirty="0">
                <a:latin typeface="Arial"/>
                <a:cs typeface="Arial"/>
              </a:rPr>
              <a:t>State</a:t>
            </a:r>
            <a:r>
              <a:rPr sz="1900" u="none" spc="-30" dirty="0">
                <a:latin typeface="Arial"/>
                <a:cs typeface="Arial"/>
              </a:rPr>
              <a:t> </a:t>
            </a:r>
            <a:r>
              <a:rPr sz="1900" u="none" spc="-10" dirty="0">
                <a:latin typeface="Arial"/>
                <a:cs typeface="Arial"/>
              </a:rPr>
              <a:t>University </a:t>
            </a:r>
            <a:r>
              <a:rPr sz="1900" u="none" dirty="0">
                <a:latin typeface="Arial"/>
                <a:cs typeface="Arial"/>
              </a:rPr>
              <a:t>completers</a:t>
            </a:r>
            <a:r>
              <a:rPr sz="1900" u="none" spc="-45" dirty="0">
                <a:latin typeface="Arial"/>
                <a:cs typeface="Arial"/>
              </a:rPr>
              <a:t> </a:t>
            </a:r>
            <a:r>
              <a:rPr sz="1900" u="none" dirty="0">
                <a:latin typeface="Arial"/>
                <a:cs typeface="Arial"/>
              </a:rPr>
              <a:t>perform</a:t>
            </a:r>
            <a:r>
              <a:rPr sz="1900" u="none" spc="-40" dirty="0">
                <a:latin typeface="Arial"/>
                <a:cs typeface="Arial"/>
              </a:rPr>
              <a:t> </a:t>
            </a:r>
            <a:r>
              <a:rPr sz="1900" u="none" dirty="0">
                <a:latin typeface="Arial"/>
                <a:cs typeface="Arial"/>
              </a:rPr>
              <a:t>in</a:t>
            </a:r>
            <a:r>
              <a:rPr sz="1900" u="none" spc="-35" dirty="0">
                <a:latin typeface="Arial"/>
                <a:cs typeface="Arial"/>
              </a:rPr>
              <a:t> </a:t>
            </a:r>
            <a:r>
              <a:rPr sz="1900" u="none" dirty="0">
                <a:latin typeface="Arial"/>
                <a:cs typeface="Arial"/>
              </a:rPr>
              <a:t>relation</a:t>
            </a:r>
            <a:r>
              <a:rPr sz="1900" u="none" spc="-40" dirty="0">
                <a:latin typeface="Arial"/>
                <a:cs typeface="Arial"/>
              </a:rPr>
              <a:t> </a:t>
            </a:r>
            <a:r>
              <a:rPr sz="1900" u="none" dirty="0">
                <a:latin typeface="Arial"/>
                <a:cs typeface="Arial"/>
              </a:rPr>
              <a:t>to</a:t>
            </a:r>
            <a:r>
              <a:rPr sz="1900" u="none" spc="-40" dirty="0">
                <a:latin typeface="Arial"/>
                <a:cs typeface="Arial"/>
              </a:rPr>
              <a:t> </a:t>
            </a:r>
            <a:r>
              <a:rPr sz="1900" u="none" dirty="0">
                <a:latin typeface="Arial"/>
                <a:cs typeface="Arial"/>
              </a:rPr>
              <a:t>district</a:t>
            </a:r>
            <a:r>
              <a:rPr sz="1900" u="none" spc="-45" dirty="0">
                <a:latin typeface="Arial"/>
                <a:cs typeface="Arial"/>
              </a:rPr>
              <a:t> </a:t>
            </a:r>
            <a:r>
              <a:rPr sz="1900" u="none" dirty="0">
                <a:latin typeface="Arial"/>
                <a:cs typeface="Arial"/>
              </a:rPr>
              <a:t>averages</a:t>
            </a:r>
            <a:r>
              <a:rPr sz="1900" u="none" spc="-45" dirty="0">
                <a:latin typeface="Arial"/>
                <a:cs typeface="Arial"/>
              </a:rPr>
              <a:t> </a:t>
            </a:r>
            <a:r>
              <a:rPr sz="1900" u="none" dirty="0">
                <a:latin typeface="Arial"/>
                <a:cs typeface="Arial"/>
              </a:rPr>
              <a:t>is</a:t>
            </a:r>
            <a:r>
              <a:rPr sz="1900" u="none" spc="-40" dirty="0">
                <a:latin typeface="Arial"/>
                <a:cs typeface="Arial"/>
              </a:rPr>
              <a:t> </a:t>
            </a:r>
            <a:r>
              <a:rPr sz="1900" u="none" dirty="0">
                <a:latin typeface="Arial"/>
                <a:cs typeface="Arial"/>
              </a:rPr>
              <a:t>under</a:t>
            </a:r>
            <a:r>
              <a:rPr sz="1900" u="none" spc="-40" dirty="0">
                <a:latin typeface="Arial"/>
                <a:cs typeface="Arial"/>
              </a:rPr>
              <a:t> </a:t>
            </a:r>
            <a:r>
              <a:rPr sz="1900" u="none" dirty="0">
                <a:latin typeface="Arial"/>
                <a:cs typeface="Arial"/>
              </a:rPr>
              <a:t>development</a:t>
            </a:r>
            <a:r>
              <a:rPr sz="1900" u="none" spc="-45" dirty="0">
                <a:latin typeface="Arial"/>
                <a:cs typeface="Arial"/>
              </a:rPr>
              <a:t> </a:t>
            </a:r>
            <a:r>
              <a:rPr sz="1900" u="none" spc="-10" dirty="0">
                <a:latin typeface="Arial"/>
                <a:cs typeface="Arial"/>
              </a:rPr>
              <a:t>because </a:t>
            </a:r>
            <a:r>
              <a:rPr sz="1900" u="none" dirty="0">
                <a:latin typeface="Arial"/>
                <a:cs typeface="Arial"/>
              </a:rPr>
              <a:t>Morgan</a:t>
            </a:r>
            <a:r>
              <a:rPr sz="1900" u="none" spc="-40" dirty="0">
                <a:latin typeface="Arial"/>
                <a:cs typeface="Arial"/>
              </a:rPr>
              <a:t> </a:t>
            </a:r>
            <a:r>
              <a:rPr sz="1900" u="none" dirty="0">
                <a:latin typeface="Arial"/>
                <a:cs typeface="Arial"/>
              </a:rPr>
              <a:t>State</a:t>
            </a:r>
            <a:r>
              <a:rPr sz="1900" u="none" spc="-40" dirty="0">
                <a:latin typeface="Arial"/>
                <a:cs typeface="Arial"/>
              </a:rPr>
              <a:t> </a:t>
            </a:r>
            <a:r>
              <a:rPr sz="1900" u="none" dirty="0">
                <a:latin typeface="Arial"/>
                <a:cs typeface="Arial"/>
              </a:rPr>
              <a:t>University</a:t>
            </a:r>
            <a:r>
              <a:rPr sz="1900" u="none" spc="-40" dirty="0">
                <a:latin typeface="Arial"/>
                <a:cs typeface="Arial"/>
              </a:rPr>
              <a:t> </a:t>
            </a:r>
            <a:r>
              <a:rPr sz="1900" u="none" dirty="0">
                <a:latin typeface="Arial"/>
                <a:cs typeface="Arial"/>
              </a:rPr>
              <a:t>is</a:t>
            </a:r>
            <a:r>
              <a:rPr sz="1900" u="none" spc="-45" dirty="0">
                <a:latin typeface="Arial"/>
                <a:cs typeface="Arial"/>
              </a:rPr>
              <a:t> </a:t>
            </a:r>
            <a:r>
              <a:rPr sz="1900" u="none" dirty="0">
                <a:latin typeface="Arial"/>
                <a:cs typeface="Arial"/>
              </a:rPr>
              <a:t>developing</a:t>
            </a:r>
            <a:r>
              <a:rPr sz="1900" u="none" spc="-35" dirty="0">
                <a:latin typeface="Arial"/>
                <a:cs typeface="Arial"/>
              </a:rPr>
              <a:t> </a:t>
            </a:r>
            <a:r>
              <a:rPr sz="1900" u="none" dirty="0">
                <a:latin typeface="Arial"/>
                <a:cs typeface="Arial"/>
              </a:rPr>
              <a:t>a</a:t>
            </a:r>
            <a:r>
              <a:rPr sz="1900" u="none" spc="-40" dirty="0">
                <a:latin typeface="Arial"/>
                <a:cs typeface="Arial"/>
              </a:rPr>
              <a:t> </a:t>
            </a:r>
            <a:r>
              <a:rPr sz="1900" u="none" dirty="0">
                <a:latin typeface="Arial"/>
                <a:cs typeface="Arial"/>
              </a:rPr>
              <a:t>process</a:t>
            </a:r>
            <a:r>
              <a:rPr sz="1900" u="none" spc="-45" dirty="0">
                <a:latin typeface="Arial"/>
                <a:cs typeface="Arial"/>
              </a:rPr>
              <a:t> </a:t>
            </a:r>
            <a:r>
              <a:rPr sz="1900" u="none" dirty="0">
                <a:latin typeface="Arial"/>
                <a:cs typeface="Arial"/>
              </a:rPr>
              <a:t>to</a:t>
            </a:r>
            <a:r>
              <a:rPr sz="1900" u="none" spc="-35" dirty="0">
                <a:latin typeface="Arial"/>
                <a:cs typeface="Arial"/>
              </a:rPr>
              <a:t> </a:t>
            </a:r>
            <a:r>
              <a:rPr sz="1900" u="none" dirty="0">
                <a:latin typeface="Arial"/>
                <a:cs typeface="Arial"/>
              </a:rPr>
              <a:t>track</a:t>
            </a:r>
            <a:r>
              <a:rPr sz="1900" u="none" spc="-45" dirty="0">
                <a:latin typeface="Arial"/>
                <a:cs typeface="Arial"/>
              </a:rPr>
              <a:t> </a:t>
            </a:r>
            <a:r>
              <a:rPr sz="1900" u="none" dirty="0">
                <a:latin typeface="Arial"/>
                <a:cs typeface="Arial"/>
              </a:rPr>
              <a:t>completers.</a:t>
            </a:r>
            <a:r>
              <a:rPr sz="1900" u="none" spc="-80" dirty="0">
                <a:latin typeface="Arial"/>
                <a:cs typeface="Arial"/>
              </a:rPr>
              <a:t> </a:t>
            </a:r>
            <a:r>
              <a:rPr lang="en-US" sz="1900" u="none" dirty="0">
                <a:latin typeface="Arial"/>
                <a:cs typeface="Arial"/>
              </a:rPr>
              <a:t>MSDE no longer has this data publicly available on its website, so the last publicly available file is in Table 1: </a:t>
            </a:r>
            <a:r>
              <a:rPr lang="en-US" sz="2000" dirty="0">
                <a:hlinkClick r:id="rId2"/>
              </a:rPr>
              <a:t>404 - File or directory not found. (marylandpublicschools.org)</a:t>
            </a:r>
            <a:r>
              <a:rPr lang="en-US" sz="1900" u="none" dirty="0">
                <a:latin typeface="Arial"/>
                <a:cs typeface="Arial"/>
              </a:rPr>
              <a:t>. </a:t>
            </a:r>
            <a:endParaRPr sz="19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450339" y="500379"/>
            <a:ext cx="8514080" cy="497840"/>
          </a:xfrm>
          <a:prstGeom prst="rect">
            <a:avLst/>
          </a:prstGeom>
        </p:spPr>
        <p:txBody>
          <a:bodyPr vert="horz" wrap="square" lIns="0" tIns="33019" rIns="0" bIns="0" rtlCol="0">
            <a:spAutoFit/>
          </a:bodyPr>
          <a:lstStyle/>
          <a:p>
            <a:pPr marL="12700" marR="5080">
              <a:lnSpc>
                <a:spcPts val="1800"/>
              </a:lnSpc>
              <a:spcBef>
                <a:spcPts val="259"/>
              </a:spcBef>
            </a:pPr>
            <a:r>
              <a:rPr sz="1600" dirty="0">
                <a:solidFill>
                  <a:srgbClr val="191B0E"/>
                </a:solidFill>
                <a:latin typeface="Arial"/>
                <a:cs typeface="Arial"/>
              </a:rPr>
              <a:t>CAEP</a:t>
            </a:r>
            <a:r>
              <a:rPr sz="1600" spc="-50" dirty="0">
                <a:solidFill>
                  <a:srgbClr val="191B0E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91B0E"/>
                </a:solidFill>
                <a:latin typeface="Arial"/>
                <a:cs typeface="Arial"/>
              </a:rPr>
              <a:t>Reporting</a:t>
            </a:r>
            <a:r>
              <a:rPr sz="1600" spc="-25" dirty="0">
                <a:solidFill>
                  <a:srgbClr val="191B0E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91B0E"/>
                </a:solidFill>
                <a:latin typeface="Arial"/>
                <a:cs typeface="Arial"/>
              </a:rPr>
              <a:t>Measure</a:t>
            </a:r>
            <a:r>
              <a:rPr sz="1600" spc="-15" dirty="0">
                <a:solidFill>
                  <a:srgbClr val="191B0E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91B0E"/>
                </a:solidFill>
                <a:latin typeface="Arial"/>
                <a:cs typeface="Arial"/>
              </a:rPr>
              <a:t>1</a:t>
            </a:r>
            <a:r>
              <a:rPr sz="1600" spc="-20" dirty="0">
                <a:solidFill>
                  <a:srgbClr val="191B0E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91B0E"/>
                </a:solidFill>
                <a:latin typeface="Arial"/>
                <a:cs typeface="Arial"/>
              </a:rPr>
              <a:t>–</a:t>
            </a:r>
            <a:r>
              <a:rPr sz="1600" spc="-25" dirty="0">
                <a:solidFill>
                  <a:srgbClr val="191B0E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91B0E"/>
                </a:solidFill>
                <a:latin typeface="Arial"/>
                <a:cs typeface="Arial"/>
              </a:rPr>
              <a:t>Impact</a:t>
            </a:r>
            <a:r>
              <a:rPr sz="1600" spc="-10" dirty="0">
                <a:solidFill>
                  <a:srgbClr val="191B0E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91B0E"/>
                </a:solidFill>
                <a:latin typeface="Arial"/>
                <a:cs typeface="Arial"/>
              </a:rPr>
              <a:t>on</a:t>
            </a:r>
            <a:r>
              <a:rPr sz="1600" spc="-20" dirty="0">
                <a:solidFill>
                  <a:srgbClr val="191B0E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91B0E"/>
                </a:solidFill>
                <a:latin typeface="Arial"/>
                <a:cs typeface="Arial"/>
              </a:rPr>
              <a:t>P–12</a:t>
            </a:r>
            <a:r>
              <a:rPr sz="1600" spc="-20" dirty="0">
                <a:solidFill>
                  <a:srgbClr val="191B0E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91B0E"/>
                </a:solidFill>
                <a:latin typeface="Arial"/>
                <a:cs typeface="Arial"/>
              </a:rPr>
              <a:t>learning</a:t>
            </a:r>
            <a:r>
              <a:rPr sz="1600" spc="-20" dirty="0">
                <a:solidFill>
                  <a:srgbClr val="191B0E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91B0E"/>
                </a:solidFill>
                <a:latin typeface="Arial"/>
                <a:cs typeface="Arial"/>
              </a:rPr>
              <a:t>and</a:t>
            </a:r>
            <a:r>
              <a:rPr sz="1600" spc="-20" dirty="0">
                <a:solidFill>
                  <a:srgbClr val="191B0E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91B0E"/>
                </a:solidFill>
                <a:latin typeface="Arial"/>
                <a:cs typeface="Arial"/>
              </a:rPr>
              <a:t>development</a:t>
            </a:r>
            <a:r>
              <a:rPr sz="1600" spc="-15" dirty="0">
                <a:solidFill>
                  <a:srgbClr val="191B0E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91B0E"/>
                </a:solidFill>
                <a:latin typeface="Arial"/>
                <a:cs typeface="Arial"/>
              </a:rPr>
              <a:t>and</a:t>
            </a:r>
            <a:r>
              <a:rPr sz="1600" spc="-20" dirty="0">
                <a:solidFill>
                  <a:srgbClr val="191B0E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191B0E"/>
                </a:solidFill>
                <a:latin typeface="Arial"/>
                <a:cs typeface="Arial"/>
              </a:rPr>
              <a:t>teaching effectiveness</a:t>
            </a:r>
            <a:endParaRPr sz="16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467611" y="1620520"/>
            <a:ext cx="9407525" cy="1906932"/>
          </a:xfrm>
          <a:prstGeom prst="rect">
            <a:avLst/>
          </a:prstGeom>
        </p:spPr>
        <p:txBody>
          <a:bodyPr vert="horz" wrap="square" lIns="0" tIns="59690" rIns="0" bIns="0" rtlCol="0">
            <a:spAutoFit/>
          </a:bodyPr>
          <a:lstStyle/>
          <a:p>
            <a:r>
              <a:rPr lang="en-US" sz="2000" dirty="0"/>
              <a:t>The EPP has secured funding for an Open-Rank Assessment and Evaluation Specialist to support a faculty member. We anticipate that this faculty member will conduct a study that will include data related to </a:t>
            </a:r>
            <a:r>
              <a:rPr lang="en-US" sz="2000" dirty="0">
                <a:solidFill>
                  <a:srgbClr val="191B0E"/>
                </a:solidFill>
                <a:latin typeface="Arial"/>
                <a:cs typeface="Arial"/>
              </a:rPr>
              <a:t>CAEP</a:t>
            </a:r>
            <a:r>
              <a:rPr lang="en-US" sz="2000" spc="-50" dirty="0">
                <a:solidFill>
                  <a:srgbClr val="191B0E"/>
                </a:solidFill>
                <a:latin typeface="Arial"/>
                <a:cs typeface="Arial"/>
              </a:rPr>
              <a:t> </a:t>
            </a:r>
            <a:r>
              <a:rPr lang="en-US" sz="2000" dirty="0">
                <a:solidFill>
                  <a:srgbClr val="191B0E"/>
                </a:solidFill>
                <a:latin typeface="Arial"/>
                <a:cs typeface="Arial"/>
              </a:rPr>
              <a:t>Reporting</a:t>
            </a:r>
            <a:r>
              <a:rPr lang="en-US" sz="2000" spc="-25" dirty="0">
                <a:solidFill>
                  <a:srgbClr val="191B0E"/>
                </a:solidFill>
                <a:latin typeface="Arial"/>
                <a:cs typeface="Arial"/>
              </a:rPr>
              <a:t> </a:t>
            </a:r>
            <a:r>
              <a:rPr lang="en-US" sz="2000" dirty="0">
                <a:solidFill>
                  <a:srgbClr val="191B0E"/>
                </a:solidFill>
                <a:latin typeface="Arial"/>
                <a:cs typeface="Arial"/>
              </a:rPr>
              <a:t>Measure</a:t>
            </a:r>
            <a:r>
              <a:rPr lang="en-US" sz="2000" spc="-15" dirty="0">
                <a:solidFill>
                  <a:srgbClr val="191B0E"/>
                </a:solidFill>
                <a:latin typeface="Arial"/>
                <a:cs typeface="Arial"/>
              </a:rPr>
              <a:t> </a:t>
            </a:r>
            <a:r>
              <a:rPr lang="en-US" sz="2000" dirty="0">
                <a:solidFill>
                  <a:srgbClr val="191B0E"/>
                </a:solidFill>
                <a:latin typeface="Arial"/>
                <a:cs typeface="Arial"/>
              </a:rPr>
              <a:t>1–</a:t>
            </a:r>
            <a:r>
              <a:rPr lang="en-US" sz="2000" spc="-25" dirty="0">
                <a:solidFill>
                  <a:srgbClr val="191B0E"/>
                </a:solidFill>
                <a:latin typeface="Arial"/>
                <a:cs typeface="Arial"/>
              </a:rPr>
              <a:t> </a:t>
            </a:r>
            <a:r>
              <a:rPr lang="en-US" sz="2000" dirty="0">
                <a:solidFill>
                  <a:srgbClr val="191B0E"/>
                </a:solidFill>
                <a:latin typeface="Arial"/>
                <a:cs typeface="Arial"/>
              </a:rPr>
              <a:t>Impact</a:t>
            </a:r>
            <a:r>
              <a:rPr lang="en-US" sz="2000" spc="-10" dirty="0">
                <a:solidFill>
                  <a:srgbClr val="191B0E"/>
                </a:solidFill>
                <a:latin typeface="Arial"/>
                <a:cs typeface="Arial"/>
              </a:rPr>
              <a:t> </a:t>
            </a:r>
            <a:r>
              <a:rPr lang="en-US" sz="2000" dirty="0">
                <a:solidFill>
                  <a:srgbClr val="191B0E"/>
                </a:solidFill>
                <a:latin typeface="Arial"/>
                <a:cs typeface="Arial"/>
              </a:rPr>
              <a:t>on</a:t>
            </a:r>
            <a:r>
              <a:rPr lang="en-US" sz="2000" spc="-20" dirty="0">
                <a:solidFill>
                  <a:srgbClr val="191B0E"/>
                </a:solidFill>
                <a:latin typeface="Arial"/>
                <a:cs typeface="Arial"/>
              </a:rPr>
              <a:t> </a:t>
            </a:r>
            <a:r>
              <a:rPr lang="en-US" sz="2000" dirty="0">
                <a:solidFill>
                  <a:srgbClr val="191B0E"/>
                </a:solidFill>
                <a:latin typeface="Arial"/>
                <a:cs typeface="Arial"/>
              </a:rPr>
              <a:t>P–12</a:t>
            </a:r>
            <a:r>
              <a:rPr lang="en-US" sz="2000" spc="-20" dirty="0">
                <a:solidFill>
                  <a:srgbClr val="191B0E"/>
                </a:solidFill>
                <a:latin typeface="Arial"/>
                <a:cs typeface="Arial"/>
              </a:rPr>
              <a:t> </a:t>
            </a:r>
            <a:r>
              <a:rPr lang="en-US" sz="2000" dirty="0">
                <a:solidFill>
                  <a:srgbClr val="191B0E"/>
                </a:solidFill>
                <a:latin typeface="Arial"/>
                <a:cs typeface="Arial"/>
              </a:rPr>
              <a:t>learning</a:t>
            </a:r>
            <a:r>
              <a:rPr lang="en-US" sz="2000" spc="-20" dirty="0">
                <a:solidFill>
                  <a:srgbClr val="191B0E"/>
                </a:solidFill>
                <a:latin typeface="Arial"/>
                <a:cs typeface="Arial"/>
              </a:rPr>
              <a:t> </a:t>
            </a:r>
            <a:r>
              <a:rPr lang="en-US" sz="2000" dirty="0">
                <a:solidFill>
                  <a:srgbClr val="191B0E"/>
                </a:solidFill>
                <a:latin typeface="Arial"/>
                <a:cs typeface="Arial"/>
              </a:rPr>
              <a:t>and</a:t>
            </a:r>
            <a:r>
              <a:rPr lang="en-US" sz="2000" spc="-20" dirty="0">
                <a:solidFill>
                  <a:srgbClr val="191B0E"/>
                </a:solidFill>
                <a:latin typeface="Arial"/>
                <a:cs typeface="Arial"/>
              </a:rPr>
              <a:t> </a:t>
            </a:r>
            <a:r>
              <a:rPr lang="en-US" sz="2000" dirty="0">
                <a:solidFill>
                  <a:srgbClr val="191B0E"/>
                </a:solidFill>
                <a:latin typeface="Arial"/>
                <a:cs typeface="Arial"/>
              </a:rPr>
              <a:t>development</a:t>
            </a:r>
            <a:r>
              <a:rPr lang="en-US" sz="2000" spc="-15" dirty="0">
                <a:solidFill>
                  <a:srgbClr val="191B0E"/>
                </a:solidFill>
                <a:latin typeface="Arial"/>
                <a:cs typeface="Arial"/>
              </a:rPr>
              <a:t> </a:t>
            </a:r>
            <a:r>
              <a:rPr lang="en-US" sz="2000" dirty="0">
                <a:solidFill>
                  <a:srgbClr val="191B0E"/>
                </a:solidFill>
                <a:latin typeface="Arial"/>
                <a:cs typeface="Arial"/>
              </a:rPr>
              <a:t>and</a:t>
            </a:r>
            <a:r>
              <a:rPr lang="en-US" sz="2000" spc="-20" dirty="0">
                <a:solidFill>
                  <a:srgbClr val="191B0E"/>
                </a:solidFill>
                <a:latin typeface="Arial"/>
                <a:cs typeface="Arial"/>
              </a:rPr>
              <a:t> </a:t>
            </a:r>
            <a:r>
              <a:rPr lang="en-US" sz="2000" spc="-10" dirty="0">
                <a:solidFill>
                  <a:srgbClr val="191B0E"/>
                </a:solidFill>
                <a:latin typeface="Arial"/>
                <a:cs typeface="Arial"/>
              </a:rPr>
              <a:t>teaching effectiveness. The EPP expects to update the website with a description of this study by December 30, 2025. </a:t>
            </a:r>
            <a:endParaRPr lang="en-US" sz="20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234561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374139" y="-47244"/>
            <a:ext cx="9405620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25" dirty="0">
                <a:solidFill>
                  <a:srgbClr val="191B0E"/>
                </a:solidFill>
                <a:latin typeface="Arial"/>
                <a:cs typeface="Arial"/>
              </a:rPr>
              <a:t>Table</a:t>
            </a:r>
            <a:r>
              <a:rPr sz="1400" spc="-35" dirty="0">
                <a:solidFill>
                  <a:srgbClr val="191B0E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191B0E"/>
                </a:solidFill>
                <a:latin typeface="Arial"/>
                <a:cs typeface="Arial"/>
              </a:rPr>
              <a:t>1:</a:t>
            </a:r>
            <a:r>
              <a:rPr sz="1400" spc="-30" dirty="0">
                <a:solidFill>
                  <a:srgbClr val="191B0E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191B0E"/>
                </a:solidFill>
                <a:latin typeface="Arial"/>
                <a:cs typeface="Arial"/>
              </a:rPr>
              <a:t>CAEP</a:t>
            </a:r>
            <a:r>
              <a:rPr sz="1400" spc="-55" dirty="0">
                <a:solidFill>
                  <a:srgbClr val="191B0E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191B0E"/>
                </a:solidFill>
                <a:latin typeface="Arial"/>
                <a:cs typeface="Arial"/>
              </a:rPr>
              <a:t>Measure</a:t>
            </a:r>
            <a:r>
              <a:rPr sz="1400" spc="-30" dirty="0">
                <a:solidFill>
                  <a:srgbClr val="191B0E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191B0E"/>
                </a:solidFill>
                <a:latin typeface="Arial"/>
                <a:cs typeface="Arial"/>
              </a:rPr>
              <a:t>1.</a:t>
            </a:r>
            <a:r>
              <a:rPr sz="1400" spc="-35" dirty="0">
                <a:solidFill>
                  <a:srgbClr val="191B0E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191B0E"/>
                </a:solidFill>
                <a:latin typeface="Arial"/>
                <a:cs typeface="Arial"/>
              </a:rPr>
              <a:t>Impact</a:t>
            </a:r>
            <a:r>
              <a:rPr sz="1400" spc="-30" dirty="0">
                <a:solidFill>
                  <a:srgbClr val="191B0E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191B0E"/>
                </a:solidFill>
                <a:latin typeface="Arial"/>
                <a:cs typeface="Arial"/>
              </a:rPr>
              <a:t>on</a:t>
            </a:r>
            <a:r>
              <a:rPr sz="1400" spc="-35" dirty="0">
                <a:solidFill>
                  <a:srgbClr val="191B0E"/>
                </a:solidFill>
                <a:latin typeface="Arial"/>
                <a:cs typeface="Arial"/>
              </a:rPr>
              <a:t> </a:t>
            </a:r>
            <a:r>
              <a:rPr sz="1400" spc="-10" dirty="0">
                <a:solidFill>
                  <a:srgbClr val="191B0E"/>
                </a:solidFill>
                <a:latin typeface="Arial"/>
                <a:cs typeface="Arial"/>
              </a:rPr>
              <a:t>P-</a:t>
            </a:r>
            <a:r>
              <a:rPr sz="1400" dirty="0">
                <a:solidFill>
                  <a:srgbClr val="191B0E"/>
                </a:solidFill>
                <a:latin typeface="Arial"/>
                <a:cs typeface="Arial"/>
              </a:rPr>
              <a:t>12</a:t>
            </a:r>
            <a:r>
              <a:rPr sz="1400" spc="-30" dirty="0">
                <a:solidFill>
                  <a:srgbClr val="191B0E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191B0E"/>
                </a:solidFill>
                <a:latin typeface="Arial"/>
                <a:cs typeface="Arial"/>
              </a:rPr>
              <a:t>learning</a:t>
            </a:r>
            <a:r>
              <a:rPr sz="1400" spc="-35" dirty="0">
                <a:solidFill>
                  <a:srgbClr val="191B0E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191B0E"/>
                </a:solidFill>
                <a:latin typeface="Arial"/>
                <a:cs typeface="Arial"/>
              </a:rPr>
              <a:t>and</a:t>
            </a:r>
            <a:r>
              <a:rPr sz="1400" spc="-30" dirty="0">
                <a:solidFill>
                  <a:srgbClr val="191B0E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191B0E"/>
                </a:solidFill>
                <a:latin typeface="Arial"/>
                <a:cs typeface="Arial"/>
              </a:rPr>
              <a:t>development;</a:t>
            </a:r>
            <a:r>
              <a:rPr sz="1400" spc="-35" dirty="0">
                <a:solidFill>
                  <a:srgbClr val="191B0E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191B0E"/>
                </a:solidFill>
                <a:latin typeface="Arial"/>
                <a:cs typeface="Arial"/>
              </a:rPr>
              <a:t>CAEP</a:t>
            </a:r>
            <a:r>
              <a:rPr sz="1400" spc="-50" dirty="0">
                <a:solidFill>
                  <a:srgbClr val="191B0E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191B0E"/>
                </a:solidFill>
                <a:latin typeface="Arial"/>
                <a:cs typeface="Arial"/>
              </a:rPr>
              <a:t>Measure</a:t>
            </a:r>
            <a:r>
              <a:rPr sz="1400" spc="-30" dirty="0">
                <a:solidFill>
                  <a:srgbClr val="191B0E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191B0E"/>
                </a:solidFill>
                <a:latin typeface="Arial"/>
                <a:cs typeface="Arial"/>
              </a:rPr>
              <a:t>2.</a:t>
            </a:r>
            <a:r>
              <a:rPr sz="1400" spc="-55" dirty="0">
                <a:solidFill>
                  <a:srgbClr val="191B0E"/>
                </a:solidFill>
                <a:latin typeface="Arial"/>
                <a:cs typeface="Arial"/>
              </a:rPr>
              <a:t> </a:t>
            </a:r>
            <a:r>
              <a:rPr sz="1400" spc="-20" dirty="0">
                <a:solidFill>
                  <a:srgbClr val="191B0E"/>
                </a:solidFill>
                <a:latin typeface="Arial"/>
                <a:cs typeface="Arial"/>
              </a:rPr>
              <a:t>Teaching</a:t>
            </a:r>
            <a:r>
              <a:rPr sz="1400" spc="-35" dirty="0">
                <a:solidFill>
                  <a:srgbClr val="191B0E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191B0E"/>
                </a:solidFill>
                <a:latin typeface="Arial"/>
                <a:cs typeface="Arial"/>
              </a:rPr>
              <a:t>Effectiveness</a:t>
            </a:r>
            <a:r>
              <a:rPr sz="1400" spc="-30" dirty="0">
                <a:solidFill>
                  <a:srgbClr val="191B0E"/>
                </a:solidFill>
                <a:latin typeface="Arial"/>
                <a:cs typeface="Arial"/>
              </a:rPr>
              <a:t> </a:t>
            </a:r>
            <a:r>
              <a:rPr sz="1400" spc="-10" dirty="0">
                <a:solidFill>
                  <a:srgbClr val="191B0E"/>
                </a:solidFill>
                <a:latin typeface="Arial"/>
                <a:cs typeface="Arial"/>
              </a:rPr>
              <a:t>(Initial)</a:t>
            </a:r>
            <a:endParaRPr sz="14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295400" y="1247965"/>
            <a:ext cx="9601200" cy="914400"/>
          </a:xfrm>
          <a:custGeom>
            <a:avLst/>
            <a:gdLst/>
            <a:ahLst/>
            <a:cxnLst/>
            <a:rect l="l" t="t" r="r" b="b"/>
            <a:pathLst>
              <a:path w="9601200" h="914400">
                <a:moveTo>
                  <a:pt x="9601200" y="0"/>
                </a:moveTo>
                <a:lnTo>
                  <a:pt x="6858000" y="0"/>
                </a:lnTo>
                <a:lnTo>
                  <a:pt x="4114800" y="0"/>
                </a:lnTo>
                <a:lnTo>
                  <a:pt x="1627085" y="0"/>
                </a:lnTo>
                <a:lnTo>
                  <a:pt x="0" y="0"/>
                </a:lnTo>
                <a:lnTo>
                  <a:pt x="0" y="914400"/>
                </a:lnTo>
                <a:lnTo>
                  <a:pt x="1627085" y="914400"/>
                </a:lnTo>
                <a:lnTo>
                  <a:pt x="4114800" y="914400"/>
                </a:lnTo>
                <a:lnTo>
                  <a:pt x="6858000" y="914400"/>
                </a:lnTo>
                <a:lnTo>
                  <a:pt x="9601200" y="914400"/>
                </a:lnTo>
                <a:lnTo>
                  <a:pt x="9601200" y="0"/>
                </a:lnTo>
                <a:close/>
              </a:path>
            </a:pathLst>
          </a:custGeom>
          <a:solidFill>
            <a:srgbClr val="EEEEE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295400" y="2802445"/>
            <a:ext cx="9601200" cy="914400"/>
          </a:xfrm>
          <a:custGeom>
            <a:avLst/>
            <a:gdLst/>
            <a:ahLst/>
            <a:cxnLst/>
            <a:rect l="l" t="t" r="r" b="b"/>
            <a:pathLst>
              <a:path w="9601200" h="914400">
                <a:moveTo>
                  <a:pt x="9601200" y="0"/>
                </a:moveTo>
                <a:lnTo>
                  <a:pt x="6858000" y="0"/>
                </a:lnTo>
                <a:lnTo>
                  <a:pt x="4114800" y="0"/>
                </a:lnTo>
                <a:lnTo>
                  <a:pt x="1627085" y="0"/>
                </a:lnTo>
                <a:lnTo>
                  <a:pt x="0" y="0"/>
                </a:lnTo>
                <a:lnTo>
                  <a:pt x="0" y="914400"/>
                </a:lnTo>
                <a:lnTo>
                  <a:pt x="1627085" y="914400"/>
                </a:lnTo>
                <a:lnTo>
                  <a:pt x="4114800" y="914400"/>
                </a:lnTo>
                <a:lnTo>
                  <a:pt x="6858000" y="914400"/>
                </a:lnTo>
                <a:lnTo>
                  <a:pt x="9601200" y="914400"/>
                </a:lnTo>
                <a:lnTo>
                  <a:pt x="9601200" y="0"/>
                </a:lnTo>
                <a:close/>
              </a:path>
            </a:pathLst>
          </a:custGeom>
          <a:solidFill>
            <a:srgbClr val="EEEEE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295400" y="4356925"/>
            <a:ext cx="9601200" cy="640080"/>
          </a:xfrm>
          <a:custGeom>
            <a:avLst/>
            <a:gdLst/>
            <a:ahLst/>
            <a:cxnLst/>
            <a:rect l="l" t="t" r="r" b="b"/>
            <a:pathLst>
              <a:path w="9601200" h="640079">
                <a:moveTo>
                  <a:pt x="9601200" y="0"/>
                </a:moveTo>
                <a:lnTo>
                  <a:pt x="6858000" y="0"/>
                </a:lnTo>
                <a:lnTo>
                  <a:pt x="4114800" y="0"/>
                </a:lnTo>
                <a:lnTo>
                  <a:pt x="1627085" y="0"/>
                </a:lnTo>
                <a:lnTo>
                  <a:pt x="0" y="0"/>
                </a:lnTo>
                <a:lnTo>
                  <a:pt x="0" y="640080"/>
                </a:lnTo>
                <a:lnTo>
                  <a:pt x="1627085" y="640080"/>
                </a:lnTo>
                <a:lnTo>
                  <a:pt x="4114800" y="640080"/>
                </a:lnTo>
                <a:lnTo>
                  <a:pt x="6858000" y="640080"/>
                </a:lnTo>
                <a:lnTo>
                  <a:pt x="9601200" y="640080"/>
                </a:lnTo>
                <a:lnTo>
                  <a:pt x="9601200" y="0"/>
                </a:lnTo>
                <a:close/>
              </a:path>
            </a:pathLst>
          </a:custGeom>
          <a:solidFill>
            <a:srgbClr val="EEEEE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295400" y="5911400"/>
            <a:ext cx="9601200" cy="822960"/>
          </a:xfrm>
          <a:custGeom>
            <a:avLst/>
            <a:gdLst/>
            <a:ahLst/>
            <a:cxnLst/>
            <a:rect l="l" t="t" r="r" b="b"/>
            <a:pathLst>
              <a:path w="9601200" h="822959">
                <a:moveTo>
                  <a:pt x="9601200" y="0"/>
                </a:moveTo>
                <a:lnTo>
                  <a:pt x="0" y="0"/>
                </a:lnTo>
                <a:lnTo>
                  <a:pt x="0" y="822960"/>
                </a:lnTo>
                <a:lnTo>
                  <a:pt x="9601200" y="822960"/>
                </a:lnTo>
                <a:lnTo>
                  <a:pt x="9601200" y="0"/>
                </a:lnTo>
                <a:close/>
              </a:path>
            </a:pathLst>
          </a:custGeom>
          <a:solidFill>
            <a:srgbClr val="EEEEED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7" name="objec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6059371"/>
              </p:ext>
            </p:extLst>
          </p:nvPr>
        </p:nvGraphicFramePr>
        <p:xfrm>
          <a:off x="1289050" y="202449"/>
          <a:ext cx="9599294" cy="65252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268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872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25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425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98780">
                <a:tc>
                  <a:txBody>
                    <a:bodyPr/>
                    <a:lstStyle/>
                    <a:p>
                      <a:pPr marL="337185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18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Location</a:t>
                      </a:r>
                      <a:endParaRPr sz="1800" dirty="0">
                        <a:latin typeface="Arial"/>
                        <a:cs typeface="Arial"/>
                      </a:endParaRPr>
                    </a:p>
                  </a:txBody>
                  <a:tcPr marL="0" marR="0" marT="469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8C8D8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18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Fiscal</a:t>
                      </a:r>
                      <a:r>
                        <a:rPr sz="1800" b="1" spc="-10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Year</a:t>
                      </a:r>
                      <a:r>
                        <a:rPr sz="1800" b="1" spc="-7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spc="-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2020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469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8C8D8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18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Fiscal</a:t>
                      </a:r>
                      <a:r>
                        <a:rPr sz="1800" b="1" spc="-10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Year</a:t>
                      </a:r>
                      <a:r>
                        <a:rPr sz="1800" b="1" spc="-7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spc="-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2019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469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8C8D8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18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Fiscal</a:t>
                      </a:r>
                      <a:r>
                        <a:rPr sz="1800" b="1" spc="-10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Year</a:t>
                      </a:r>
                      <a:r>
                        <a:rPr sz="1800" b="1" spc="-7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spc="-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2018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469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8C8D8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BDBD9"/>
                    </a:solidFill>
                  </a:tcPr>
                </a:tc>
                <a:tc>
                  <a:txBody>
                    <a:bodyPr/>
                    <a:lstStyle/>
                    <a:p>
                      <a:pPr marL="807720" marR="351790" indent="-447675">
                        <a:lnSpc>
                          <a:spcPts val="2110"/>
                        </a:lnSpc>
                        <a:spcBef>
                          <a:spcPts val="459"/>
                        </a:spcBef>
                      </a:pPr>
                      <a:r>
                        <a:rPr sz="1800" dirty="0">
                          <a:latin typeface="Arial"/>
                          <a:cs typeface="Arial"/>
                        </a:rPr>
                        <a:t>Highly</a:t>
                      </a:r>
                      <a:r>
                        <a:rPr sz="18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Effective</a:t>
                      </a:r>
                      <a:r>
                        <a:rPr sz="1800" spc="-50" dirty="0">
                          <a:latin typeface="Arial"/>
                          <a:cs typeface="Arial"/>
                        </a:rPr>
                        <a:t> + 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Effective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5841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BDBD9"/>
                    </a:solidFill>
                  </a:tcPr>
                </a:tc>
                <a:tc>
                  <a:txBody>
                    <a:bodyPr/>
                    <a:lstStyle/>
                    <a:p>
                      <a:pPr marL="935355" marR="479425" indent="-447675">
                        <a:lnSpc>
                          <a:spcPts val="2110"/>
                        </a:lnSpc>
                        <a:spcBef>
                          <a:spcPts val="459"/>
                        </a:spcBef>
                      </a:pPr>
                      <a:r>
                        <a:rPr sz="1800" dirty="0">
                          <a:latin typeface="Arial"/>
                          <a:cs typeface="Arial"/>
                        </a:rPr>
                        <a:t>Highly</a:t>
                      </a:r>
                      <a:r>
                        <a:rPr sz="18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Effective</a:t>
                      </a:r>
                      <a:r>
                        <a:rPr sz="1800" spc="-50" dirty="0">
                          <a:latin typeface="Arial"/>
                          <a:cs typeface="Arial"/>
                        </a:rPr>
                        <a:t> + 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Effective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5841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BDBD9"/>
                    </a:solidFill>
                  </a:tcPr>
                </a:tc>
                <a:tc>
                  <a:txBody>
                    <a:bodyPr/>
                    <a:lstStyle/>
                    <a:p>
                      <a:pPr marL="935355" marR="479425" indent="-447675">
                        <a:lnSpc>
                          <a:spcPts val="2110"/>
                        </a:lnSpc>
                        <a:spcBef>
                          <a:spcPts val="459"/>
                        </a:spcBef>
                      </a:pPr>
                      <a:r>
                        <a:rPr sz="1800" dirty="0">
                          <a:latin typeface="Arial"/>
                          <a:cs typeface="Arial"/>
                        </a:rPr>
                        <a:t>Highly</a:t>
                      </a:r>
                      <a:r>
                        <a:rPr sz="18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Effective</a:t>
                      </a:r>
                      <a:r>
                        <a:rPr sz="1800" spc="-50" dirty="0">
                          <a:latin typeface="Arial"/>
                          <a:cs typeface="Arial"/>
                        </a:rPr>
                        <a:t> + 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Effective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5841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BDB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pPr marL="91440" marR="588010">
                        <a:lnSpc>
                          <a:spcPts val="2110"/>
                        </a:lnSpc>
                        <a:spcBef>
                          <a:spcPts val="459"/>
                        </a:spcBef>
                      </a:pPr>
                      <a:r>
                        <a:rPr sz="1800" dirty="0">
                          <a:latin typeface="Arial"/>
                          <a:cs typeface="Arial"/>
                        </a:rPr>
                        <a:t>All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25" dirty="0">
                          <a:latin typeface="Arial"/>
                          <a:cs typeface="Arial"/>
                        </a:rPr>
                        <a:t>of 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Maryland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5841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1800" spc="-25" dirty="0">
                          <a:latin typeface="Arial"/>
                          <a:cs typeface="Arial"/>
                        </a:rPr>
                        <a:t>98%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444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1800" spc="-25" dirty="0">
                          <a:latin typeface="Arial"/>
                          <a:cs typeface="Arial"/>
                        </a:rPr>
                        <a:t>96%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444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1800" spc="-25" dirty="0">
                          <a:latin typeface="Arial"/>
                          <a:cs typeface="Arial"/>
                        </a:rPr>
                        <a:t>96%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444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1800" dirty="0">
                          <a:latin typeface="Arial"/>
                          <a:cs typeface="Arial"/>
                        </a:rPr>
                        <a:t>Baltimore</a:t>
                      </a:r>
                      <a:r>
                        <a:rPr sz="1800" spc="-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20" dirty="0">
                          <a:latin typeface="Arial"/>
                          <a:cs typeface="Arial"/>
                        </a:rPr>
                        <a:t>City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444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BDB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1800" spc="-25" dirty="0">
                          <a:latin typeface="Arial"/>
                          <a:cs typeface="Arial"/>
                        </a:rPr>
                        <a:t>90%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444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BDB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1800" spc="-25" dirty="0">
                          <a:latin typeface="Arial"/>
                          <a:cs typeface="Arial"/>
                        </a:rPr>
                        <a:t>87%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444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BDB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1800" spc="-25" dirty="0">
                          <a:latin typeface="Arial"/>
                          <a:cs typeface="Arial"/>
                        </a:rPr>
                        <a:t>88%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444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BDB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pPr marL="91440" marR="561975">
                        <a:lnSpc>
                          <a:spcPts val="2110"/>
                        </a:lnSpc>
                        <a:spcBef>
                          <a:spcPts val="459"/>
                        </a:spcBef>
                      </a:pPr>
                      <a:r>
                        <a:rPr sz="1800" spc="-10" dirty="0">
                          <a:latin typeface="Arial"/>
                          <a:cs typeface="Arial"/>
                        </a:rPr>
                        <a:t>Baltimore County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5841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1800" spc="-25" dirty="0">
                          <a:latin typeface="Arial"/>
                          <a:cs typeface="Arial"/>
                        </a:rPr>
                        <a:t>96%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444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1800" spc="-25" dirty="0">
                          <a:latin typeface="Arial"/>
                          <a:cs typeface="Arial"/>
                        </a:rPr>
                        <a:t>97%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444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1800" spc="-25" dirty="0">
                          <a:latin typeface="Arial"/>
                          <a:cs typeface="Arial"/>
                        </a:rPr>
                        <a:t>99%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444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1800" spc="-10" dirty="0">
                          <a:latin typeface="Arial"/>
                          <a:cs typeface="Arial"/>
                        </a:rPr>
                        <a:t>Harford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444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BDB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1800" spc="-25" dirty="0">
                          <a:latin typeface="Arial"/>
                          <a:cs typeface="Arial"/>
                        </a:rPr>
                        <a:t>99%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444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BDB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1800" spc="-25" dirty="0">
                          <a:latin typeface="Arial"/>
                          <a:cs typeface="Arial"/>
                        </a:rPr>
                        <a:t>99%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444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BDB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1800" spc="-25" dirty="0">
                          <a:latin typeface="Arial"/>
                          <a:cs typeface="Arial"/>
                        </a:rPr>
                        <a:t>98%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444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BDB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1800" spc="-10" dirty="0">
                          <a:latin typeface="Arial"/>
                          <a:cs typeface="Arial"/>
                        </a:rPr>
                        <a:t>Montgomery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444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1800" spc="-20" dirty="0">
                          <a:latin typeface="Arial"/>
                          <a:cs typeface="Arial"/>
                        </a:rPr>
                        <a:t>&gt;95%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444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1800" spc="-20" dirty="0">
                          <a:latin typeface="Arial"/>
                          <a:cs typeface="Arial"/>
                        </a:rPr>
                        <a:t>&gt;95%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444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1800" spc="-25" dirty="0">
                          <a:latin typeface="Arial"/>
                          <a:cs typeface="Arial"/>
                        </a:rPr>
                        <a:t>95%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444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pPr marL="91440" marR="604520">
                        <a:lnSpc>
                          <a:spcPts val="2110"/>
                        </a:lnSpc>
                        <a:spcBef>
                          <a:spcPts val="459"/>
                        </a:spcBef>
                      </a:pPr>
                      <a:r>
                        <a:rPr sz="1800" spc="-10" dirty="0">
                          <a:latin typeface="Arial"/>
                          <a:cs typeface="Arial"/>
                        </a:rPr>
                        <a:t>Prince George’s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5841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BDB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1800" spc="-20" dirty="0">
                          <a:latin typeface="Arial"/>
                          <a:cs typeface="Arial"/>
                        </a:rPr>
                        <a:t>&gt;95%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444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BDB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1800" spc="-20" dirty="0">
                          <a:latin typeface="Arial"/>
                          <a:cs typeface="Arial"/>
                        </a:rPr>
                        <a:t>&gt;95%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444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BDB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1800" spc="-25" dirty="0">
                          <a:latin typeface="Arial"/>
                          <a:cs typeface="Arial"/>
                        </a:rPr>
                        <a:t>94%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444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BDB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822960">
                <a:tc gridSpan="4">
                  <a:txBody>
                    <a:bodyPr/>
                    <a:lstStyle/>
                    <a:p>
                      <a:pPr marL="91440" marR="146050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Note:</a:t>
                      </a:r>
                      <a:r>
                        <a:rPr sz="120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Percentages</a:t>
                      </a:r>
                      <a:r>
                        <a:rPr sz="1200" spc="29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have</a:t>
                      </a:r>
                      <a:r>
                        <a:rPr sz="1200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been</a:t>
                      </a:r>
                      <a:r>
                        <a:rPr sz="1200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truncated.</a:t>
                      </a:r>
                      <a:r>
                        <a:rPr sz="1200" spc="-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The</a:t>
                      </a:r>
                      <a:r>
                        <a:rPr sz="1200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Maryland</a:t>
                      </a:r>
                      <a:r>
                        <a:rPr sz="1200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20" dirty="0">
                          <a:latin typeface="Arial"/>
                          <a:cs typeface="Arial"/>
                        </a:rPr>
                        <a:t>Teacher</a:t>
                      </a:r>
                      <a:r>
                        <a:rPr sz="120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and</a:t>
                      </a:r>
                      <a:r>
                        <a:rPr sz="1200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Principal</a:t>
                      </a:r>
                      <a:r>
                        <a:rPr sz="120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Evaluation</a:t>
                      </a:r>
                      <a:r>
                        <a:rPr sz="1200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Data</a:t>
                      </a:r>
                      <a:r>
                        <a:rPr sz="1200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ratings</a:t>
                      </a:r>
                      <a:r>
                        <a:rPr sz="120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of</a:t>
                      </a:r>
                      <a:r>
                        <a:rPr sz="120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teachers</a:t>
                      </a:r>
                      <a:r>
                        <a:rPr sz="120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as</a:t>
                      </a:r>
                      <a:r>
                        <a:rPr sz="120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either</a:t>
                      </a:r>
                      <a:r>
                        <a:rPr sz="120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highly</a:t>
                      </a:r>
                      <a:r>
                        <a:rPr sz="120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10" dirty="0">
                          <a:latin typeface="Arial"/>
                          <a:cs typeface="Arial"/>
                        </a:rPr>
                        <a:t>effective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or</a:t>
                      </a:r>
                      <a:r>
                        <a:rPr sz="120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effective</a:t>
                      </a:r>
                      <a:r>
                        <a:rPr sz="120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are</a:t>
                      </a:r>
                      <a:r>
                        <a:rPr sz="1200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reported.</a:t>
                      </a:r>
                      <a:r>
                        <a:rPr sz="1200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This</a:t>
                      </a:r>
                      <a:r>
                        <a:rPr sz="12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table</a:t>
                      </a:r>
                      <a:r>
                        <a:rPr sz="1200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includes</a:t>
                      </a:r>
                      <a:r>
                        <a:rPr sz="12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the</a:t>
                      </a:r>
                      <a:r>
                        <a:rPr sz="1200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ratings</a:t>
                      </a:r>
                      <a:r>
                        <a:rPr sz="12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for</a:t>
                      </a:r>
                      <a:r>
                        <a:rPr sz="120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all</a:t>
                      </a:r>
                      <a:r>
                        <a:rPr sz="12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of</a:t>
                      </a:r>
                      <a:r>
                        <a:rPr sz="1200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Maryland</a:t>
                      </a:r>
                      <a:r>
                        <a:rPr sz="1200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and</a:t>
                      </a:r>
                      <a:r>
                        <a:rPr sz="120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the</a:t>
                      </a:r>
                      <a:r>
                        <a:rPr sz="1200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districts</a:t>
                      </a:r>
                      <a:r>
                        <a:rPr sz="12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where</a:t>
                      </a:r>
                      <a:r>
                        <a:rPr sz="120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most</a:t>
                      </a:r>
                      <a:r>
                        <a:rPr sz="12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of</a:t>
                      </a:r>
                      <a:r>
                        <a:rPr sz="12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Morgan</a:t>
                      </a:r>
                      <a:r>
                        <a:rPr sz="120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State</a:t>
                      </a:r>
                      <a:r>
                        <a:rPr sz="120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10" dirty="0">
                          <a:latin typeface="Arial"/>
                          <a:cs typeface="Arial"/>
                        </a:rPr>
                        <a:t>University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completers</a:t>
                      </a:r>
                      <a:r>
                        <a:rPr sz="120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teach.</a:t>
                      </a:r>
                      <a:r>
                        <a:rPr sz="1200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u="none" dirty="0">
                          <a:latin typeface="Arial"/>
                          <a:cs typeface="Arial"/>
                        </a:rPr>
                        <a:t>Please</a:t>
                      </a:r>
                      <a:r>
                        <a:rPr sz="1200" u="none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u="none" dirty="0">
                          <a:latin typeface="Arial"/>
                          <a:cs typeface="Arial"/>
                        </a:rPr>
                        <a:t>see</a:t>
                      </a:r>
                      <a:r>
                        <a:rPr sz="1200" u="none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u="none" dirty="0">
                          <a:latin typeface="Arial"/>
                          <a:cs typeface="Arial"/>
                        </a:rPr>
                        <a:t>Slide</a:t>
                      </a:r>
                      <a:r>
                        <a:rPr sz="1200" u="none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u="none" dirty="0">
                          <a:latin typeface="Arial"/>
                          <a:cs typeface="Arial"/>
                        </a:rPr>
                        <a:t>1,</a:t>
                      </a:r>
                      <a:r>
                        <a:rPr sz="1200" u="none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u="none" dirty="0">
                          <a:latin typeface="Arial"/>
                          <a:cs typeface="Arial"/>
                        </a:rPr>
                        <a:t>which</a:t>
                      </a:r>
                      <a:r>
                        <a:rPr sz="1200" u="none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u="none" dirty="0">
                          <a:latin typeface="Arial"/>
                          <a:cs typeface="Arial"/>
                        </a:rPr>
                        <a:t>reports</a:t>
                      </a:r>
                      <a:r>
                        <a:rPr sz="1200" u="none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u="none" dirty="0">
                          <a:latin typeface="Arial"/>
                          <a:cs typeface="Arial"/>
                        </a:rPr>
                        <a:t>how</a:t>
                      </a:r>
                      <a:r>
                        <a:rPr sz="1200" u="none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u="none" dirty="0">
                          <a:latin typeface="Arial"/>
                          <a:cs typeface="Arial"/>
                        </a:rPr>
                        <a:t>the</a:t>
                      </a:r>
                      <a:r>
                        <a:rPr sz="1200" u="none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u="none" dirty="0">
                          <a:latin typeface="Arial"/>
                          <a:cs typeface="Arial"/>
                        </a:rPr>
                        <a:t>EPP’s</a:t>
                      </a:r>
                      <a:r>
                        <a:rPr sz="1200" u="none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u="none" dirty="0">
                          <a:latin typeface="Arial"/>
                          <a:cs typeface="Arial"/>
                        </a:rPr>
                        <a:t>use</a:t>
                      </a:r>
                      <a:r>
                        <a:rPr sz="1200" u="none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u="none" dirty="0">
                          <a:latin typeface="Arial"/>
                          <a:cs typeface="Arial"/>
                        </a:rPr>
                        <a:t>of</a:t>
                      </a:r>
                      <a:r>
                        <a:rPr sz="1200" u="none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u="none" dirty="0">
                          <a:latin typeface="Arial"/>
                          <a:cs typeface="Arial"/>
                        </a:rPr>
                        <a:t>these</a:t>
                      </a:r>
                      <a:r>
                        <a:rPr sz="1200" u="none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u="none" dirty="0">
                          <a:latin typeface="Arial"/>
                          <a:cs typeface="Arial"/>
                        </a:rPr>
                        <a:t>measures</a:t>
                      </a:r>
                      <a:r>
                        <a:rPr sz="1200" u="none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u="none" dirty="0">
                          <a:latin typeface="Arial"/>
                          <a:cs typeface="Arial"/>
                        </a:rPr>
                        <a:t>is</a:t>
                      </a:r>
                      <a:r>
                        <a:rPr sz="1200" u="none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u="none" dirty="0">
                          <a:latin typeface="Arial"/>
                          <a:cs typeface="Arial"/>
                        </a:rPr>
                        <a:t>still</a:t>
                      </a:r>
                      <a:r>
                        <a:rPr sz="1200" u="none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u="none" spc="-10" dirty="0">
                          <a:latin typeface="Arial"/>
                          <a:cs typeface="Arial"/>
                        </a:rPr>
                        <a:t>under development.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444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450339" y="680211"/>
            <a:ext cx="9438005" cy="479746"/>
          </a:xfrm>
          <a:prstGeom prst="rect">
            <a:avLst/>
          </a:prstGeom>
        </p:spPr>
        <p:txBody>
          <a:bodyPr vert="horz" wrap="square" lIns="0" tIns="36194" rIns="0" bIns="0" rtlCol="0">
            <a:spAutoFit/>
          </a:bodyPr>
          <a:lstStyle/>
          <a:p>
            <a:pPr marL="12700" marR="5080">
              <a:lnSpc>
                <a:spcPct val="90400"/>
              </a:lnSpc>
              <a:spcBef>
                <a:spcPts val="284"/>
              </a:spcBef>
            </a:pPr>
            <a:r>
              <a:rPr sz="1600" dirty="0">
                <a:solidFill>
                  <a:srgbClr val="191B0E"/>
                </a:solidFill>
                <a:latin typeface="Arial"/>
                <a:cs typeface="Arial"/>
              </a:rPr>
              <a:t>CAEP</a:t>
            </a:r>
            <a:r>
              <a:rPr sz="1600" spc="-65" dirty="0">
                <a:solidFill>
                  <a:srgbClr val="191B0E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91B0E"/>
                </a:solidFill>
                <a:latin typeface="Arial"/>
                <a:cs typeface="Arial"/>
              </a:rPr>
              <a:t>Reporting</a:t>
            </a:r>
            <a:r>
              <a:rPr sz="1600" spc="-30" dirty="0">
                <a:solidFill>
                  <a:srgbClr val="191B0E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91B0E"/>
                </a:solidFill>
                <a:latin typeface="Arial"/>
                <a:cs typeface="Arial"/>
              </a:rPr>
              <a:t>Measure</a:t>
            </a:r>
            <a:r>
              <a:rPr sz="1600" spc="-35" dirty="0">
                <a:solidFill>
                  <a:srgbClr val="191B0E"/>
                </a:solidFill>
                <a:latin typeface="Arial"/>
                <a:cs typeface="Arial"/>
              </a:rPr>
              <a:t> </a:t>
            </a:r>
            <a:r>
              <a:rPr lang="en-US" sz="1600" spc="-35" dirty="0">
                <a:solidFill>
                  <a:srgbClr val="191B0E"/>
                </a:solidFill>
                <a:latin typeface="Arial"/>
                <a:cs typeface="Arial"/>
              </a:rPr>
              <a:t>2</a:t>
            </a:r>
            <a:r>
              <a:rPr sz="1600" spc="-35" dirty="0">
                <a:solidFill>
                  <a:srgbClr val="191B0E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91B0E"/>
                </a:solidFill>
                <a:latin typeface="Arial"/>
                <a:cs typeface="Arial"/>
              </a:rPr>
              <a:t>–</a:t>
            </a:r>
            <a:r>
              <a:rPr sz="1600" spc="-35" dirty="0">
                <a:solidFill>
                  <a:srgbClr val="191B0E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91B0E"/>
                </a:solidFill>
                <a:latin typeface="Arial"/>
                <a:cs typeface="Arial"/>
              </a:rPr>
              <a:t>Satisfaction</a:t>
            </a:r>
            <a:r>
              <a:rPr sz="1600" spc="-35" dirty="0">
                <a:solidFill>
                  <a:srgbClr val="191B0E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91B0E"/>
                </a:solidFill>
                <a:latin typeface="Arial"/>
                <a:cs typeface="Arial"/>
              </a:rPr>
              <a:t>of</a:t>
            </a:r>
            <a:r>
              <a:rPr sz="1600" spc="-25" dirty="0">
                <a:solidFill>
                  <a:srgbClr val="191B0E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91B0E"/>
                </a:solidFill>
                <a:latin typeface="Arial"/>
                <a:cs typeface="Arial"/>
              </a:rPr>
              <a:t>Employers</a:t>
            </a:r>
            <a:r>
              <a:rPr sz="1600" spc="-30" dirty="0">
                <a:solidFill>
                  <a:srgbClr val="191B0E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91B0E"/>
                </a:solidFill>
                <a:latin typeface="Arial"/>
                <a:cs typeface="Arial"/>
              </a:rPr>
              <a:t>and</a:t>
            </a:r>
            <a:r>
              <a:rPr sz="1600" spc="-30" dirty="0">
                <a:solidFill>
                  <a:srgbClr val="191B0E"/>
                </a:solidFill>
                <a:latin typeface="Arial"/>
                <a:cs typeface="Arial"/>
              </a:rPr>
              <a:t> </a:t>
            </a:r>
            <a:r>
              <a:rPr lang="en-US" sz="1600" dirty="0">
                <a:solidFill>
                  <a:srgbClr val="191B0E"/>
                </a:solidFill>
                <a:latin typeface="Arial"/>
                <a:cs typeface="Arial"/>
              </a:rPr>
              <a:t>Stakeholder Involvement </a:t>
            </a:r>
            <a:r>
              <a:rPr sz="1600" dirty="0">
                <a:solidFill>
                  <a:srgbClr val="191B0E"/>
                </a:solidFill>
                <a:latin typeface="Arial"/>
                <a:cs typeface="Arial"/>
              </a:rPr>
              <a:t>(Initial</a:t>
            </a:r>
            <a:r>
              <a:rPr sz="1600" spc="-35" dirty="0">
                <a:solidFill>
                  <a:srgbClr val="191B0E"/>
                </a:solidFill>
                <a:latin typeface="Arial"/>
                <a:cs typeface="Arial"/>
              </a:rPr>
              <a:t> </a:t>
            </a:r>
            <a:r>
              <a:rPr sz="1600" spc="-25" dirty="0">
                <a:solidFill>
                  <a:srgbClr val="191B0E"/>
                </a:solidFill>
                <a:latin typeface="Arial"/>
                <a:cs typeface="Arial"/>
              </a:rPr>
              <a:t>and </a:t>
            </a:r>
            <a:r>
              <a:rPr sz="1600" dirty="0">
                <a:solidFill>
                  <a:srgbClr val="191B0E"/>
                </a:solidFill>
                <a:latin typeface="Arial"/>
                <a:cs typeface="Arial"/>
              </a:rPr>
              <a:t>Advance</a:t>
            </a:r>
            <a:r>
              <a:rPr sz="1600" spc="-25" dirty="0">
                <a:solidFill>
                  <a:srgbClr val="191B0E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91B0E"/>
                </a:solidFill>
                <a:latin typeface="Arial"/>
                <a:cs typeface="Arial"/>
              </a:rPr>
              <a:t>Programs)</a:t>
            </a:r>
            <a:endParaRPr sz="1600" dirty="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371587" y="4778400"/>
            <a:ext cx="10256520" cy="640080"/>
          </a:xfrm>
          <a:custGeom>
            <a:avLst/>
            <a:gdLst/>
            <a:ahLst/>
            <a:cxnLst/>
            <a:rect l="l" t="t" r="r" b="b"/>
            <a:pathLst>
              <a:path w="10256520" h="640079">
                <a:moveTo>
                  <a:pt x="10256291" y="0"/>
                </a:moveTo>
                <a:lnTo>
                  <a:pt x="6837527" y="0"/>
                </a:lnTo>
                <a:lnTo>
                  <a:pt x="3418763" y="0"/>
                </a:lnTo>
                <a:lnTo>
                  <a:pt x="0" y="0"/>
                </a:lnTo>
                <a:lnTo>
                  <a:pt x="0" y="640080"/>
                </a:lnTo>
                <a:lnTo>
                  <a:pt x="3418763" y="640080"/>
                </a:lnTo>
                <a:lnTo>
                  <a:pt x="6837527" y="640080"/>
                </a:lnTo>
                <a:lnTo>
                  <a:pt x="10256291" y="640080"/>
                </a:lnTo>
                <a:lnTo>
                  <a:pt x="10256291" y="0"/>
                </a:lnTo>
                <a:close/>
              </a:path>
            </a:pathLst>
          </a:custGeom>
          <a:solidFill>
            <a:srgbClr val="EEEEE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6C3330A-ECB5-2079-660A-A6915A18A429}"/>
              </a:ext>
            </a:extLst>
          </p:cNvPr>
          <p:cNvSpPr txBox="1"/>
          <p:nvPr/>
        </p:nvSpPr>
        <p:spPr>
          <a:xfrm>
            <a:off x="1676400" y="2209800"/>
            <a:ext cx="92964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The EPP has secured funding for an Open-Rank Assessment and Evaluation Specialist to support a faculty member. We anticipate that this faculty member will collect and analyze </a:t>
            </a:r>
            <a:r>
              <a:rPr lang="en-US" dirty="0">
                <a:latin typeface="Arial"/>
                <a:cs typeface="Arial"/>
              </a:rPr>
              <a:t>d</a:t>
            </a:r>
            <a:r>
              <a:rPr lang="en-US" sz="1800" dirty="0">
                <a:latin typeface="Arial"/>
                <a:cs typeface="Arial"/>
              </a:rPr>
              <a:t>ata</a:t>
            </a:r>
            <a:r>
              <a:rPr lang="en-US" sz="1800" spc="-35" dirty="0">
                <a:latin typeface="Arial"/>
                <a:cs typeface="Arial"/>
              </a:rPr>
              <a:t> </a:t>
            </a:r>
            <a:r>
              <a:rPr lang="en-US" sz="1800" dirty="0">
                <a:latin typeface="Arial"/>
                <a:cs typeface="Arial"/>
              </a:rPr>
              <a:t>on</a:t>
            </a:r>
            <a:r>
              <a:rPr lang="en-US" sz="1800" spc="-30" dirty="0">
                <a:latin typeface="Arial"/>
                <a:cs typeface="Arial"/>
              </a:rPr>
              <a:t> the </a:t>
            </a:r>
            <a:r>
              <a:rPr lang="en-US" sz="1800" dirty="0">
                <a:latin typeface="Arial"/>
                <a:cs typeface="Arial"/>
              </a:rPr>
              <a:t>satisfaction</a:t>
            </a:r>
            <a:r>
              <a:rPr lang="en-US" sz="1800" spc="-30" dirty="0">
                <a:latin typeface="Arial"/>
                <a:cs typeface="Arial"/>
              </a:rPr>
              <a:t> </a:t>
            </a:r>
            <a:r>
              <a:rPr lang="en-US" sz="1800" dirty="0">
                <a:latin typeface="Arial"/>
                <a:cs typeface="Arial"/>
              </a:rPr>
              <a:t>of</a:t>
            </a:r>
            <a:r>
              <a:rPr lang="en-US" sz="1800" spc="-35" dirty="0">
                <a:latin typeface="Arial"/>
                <a:cs typeface="Arial"/>
              </a:rPr>
              <a:t> </a:t>
            </a:r>
            <a:r>
              <a:rPr lang="en-US" sz="1800" dirty="0">
                <a:latin typeface="Arial"/>
                <a:cs typeface="Arial"/>
              </a:rPr>
              <a:t>employers</a:t>
            </a:r>
            <a:r>
              <a:rPr lang="en-US" sz="1800" spc="-35" dirty="0">
                <a:latin typeface="Arial"/>
                <a:cs typeface="Arial"/>
              </a:rPr>
              <a:t> </a:t>
            </a:r>
            <a:r>
              <a:rPr lang="en-US" sz="1800" spc="-25" dirty="0">
                <a:latin typeface="Arial"/>
                <a:cs typeface="Arial"/>
              </a:rPr>
              <a:t>and </a:t>
            </a:r>
            <a:r>
              <a:rPr lang="en-US" sz="1800" dirty="0">
                <a:latin typeface="Arial"/>
                <a:cs typeface="Arial"/>
              </a:rPr>
              <a:t>stakeholder involvement.</a:t>
            </a:r>
            <a:r>
              <a:rPr lang="en-US" sz="1800" spc="-90" dirty="0">
                <a:latin typeface="Arial"/>
                <a:cs typeface="Arial"/>
              </a:rPr>
              <a:t> </a:t>
            </a:r>
            <a:r>
              <a:rPr lang="en-US" sz="1800" dirty="0">
                <a:latin typeface="Arial"/>
                <a:cs typeface="Arial"/>
              </a:rPr>
              <a:t>The</a:t>
            </a:r>
            <a:r>
              <a:rPr lang="en-US" sz="1800" spc="-50" dirty="0">
                <a:latin typeface="Arial"/>
                <a:cs typeface="Arial"/>
              </a:rPr>
              <a:t> </a:t>
            </a:r>
            <a:r>
              <a:rPr lang="en-US" sz="1800" dirty="0">
                <a:latin typeface="Arial"/>
                <a:cs typeface="Arial"/>
              </a:rPr>
              <a:t>EPP</a:t>
            </a:r>
            <a:r>
              <a:rPr lang="en-US" sz="1800" spc="-80" dirty="0">
                <a:latin typeface="Arial"/>
                <a:cs typeface="Arial"/>
              </a:rPr>
              <a:t> </a:t>
            </a:r>
            <a:r>
              <a:rPr lang="en-US" sz="1800" dirty="0">
                <a:latin typeface="Arial"/>
                <a:cs typeface="Arial"/>
              </a:rPr>
              <a:t>expects</a:t>
            </a:r>
            <a:r>
              <a:rPr lang="en-US" sz="1800" spc="-55" dirty="0">
                <a:latin typeface="Arial"/>
                <a:cs typeface="Arial"/>
              </a:rPr>
              <a:t> </a:t>
            </a:r>
            <a:r>
              <a:rPr lang="en-US" sz="1800" dirty="0">
                <a:latin typeface="Arial"/>
                <a:cs typeface="Arial"/>
              </a:rPr>
              <a:t>these analyses and reporting methods</a:t>
            </a:r>
            <a:r>
              <a:rPr lang="en-US" sz="1800" spc="-50" dirty="0">
                <a:latin typeface="Arial"/>
                <a:cs typeface="Arial"/>
              </a:rPr>
              <a:t> </a:t>
            </a:r>
            <a:r>
              <a:rPr lang="en-US" sz="1800" dirty="0">
                <a:latin typeface="Arial"/>
                <a:cs typeface="Arial"/>
              </a:rPr>
              <a:t>to become</a:t>
            </a:r>
            <a:r>
              <a:rPr lang="en-US" sz="1800" spc="-50" dirty="0">
                <a:latin typeface="Arial"/>
                <a:cs typeface="Arial"/>
              </a:rPr>
              <a:t> </a:t>
            </a:r>
            <a:r>
              <a:rPr lang="en-US" sz="1800" dirty="0">
                <a:latin typeface="Arial"/>
                <a:cs typeface="Arial"/>
              </a:rPr>
              <a:t>public</a:t>
            </a:r>
            <a:r>
              <a:rPr lang="en-US" sz="1800" spc="-50" dirty="0">
                <a:latin typeface="Arial"/>
                <a:cs typeface="Arial"/>
              </a:rPr>
              <a:t> </a:t>
            </a:r>
            <a:r>
              <a:rPr lang="en-US" sz="1800" dirty="0">
                <a:latin typeface="Arial"/>
                <a:cs typeface="Arial"/>
              </a:rPr>
              <a:t>by</a:t>
            </a:r>
            <a:r>
              <a:rPr lang="en-US" sz="1800" spc="-50" dirty="0">
                <a:latin typeface="Arial"/>
                <a:cs typeface="Arial"/>
              </a:rPr>
              <a:t> </a:t>
            </a:r>
            <a:r>
              <a:rPr lang="en-US" sz="1800" dirty="0">
                <a:latin typeface="Arial"/>
                <a:cs typeface="Arial"/>
              </a:rPr>
              <a:t>December 30, 2025</a:t>
            </a:r>
            <a:r>
              <a:rPr lang="en-US" sz="1800" spc="-10" dirty="0">
                <a:latin typeface="Arial"/>
                <a:cs typeface="Arial"/>
              </a:rPr>
              <a:t>.</a:t>
            </a:r>
            <a:endParaRPr lang="en-US" sz="1800" dirty="0">
              <a:latin typeface="Arial"/>
              <a:cs typeface="Arial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03212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412239" y="693419"/>
            <a:ext cx="9359900" cy="5847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100"/>
              </a:spcBef>
            </a:pPr>
            <a:r>
              <a:rPr sz="1400" spc="-35" dirty="0">
                <a:solidFill>
                  <a:srgbClr val="191B0E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191B0E"/>
                </a:solidFill>
                <a:latin typeface="Arial"/>
                <a:cs typeface="Arial"/>
              </a:rPr>
              <a:t>CAEP</a:t>
            </a:r>
            <a:r>
              <a:rPr sz="1400" spc="-50" dirty="0">
                <a:solidFill>
                  <a:srgbClr val="191B0E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191B0E"/>
                </a:solidFill>
                <a:latin typeface="Arial"/>
                <a:cs typeface="Arial"/>
              </a:rPr>
              <a:t>Reporting</a:t>
            </a:r>
            <a:r>
              <a:rPr sz="1400" spc="-35" dirty="0">
                <a:solidFill>
                  <a:srgbClr val="191B0E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191B0E"/>
                </a:solidFill>
                <a:latin typeface="Arial"/>
                <a:cs typeface="Arial"/>
              </a:rPr>
              <a:t>Measure</a:t>
            </a:r>
            <a:r>
              <a:rPr sz="1400" spc="-35" dirty="0">
                <a:solidFill>
                  <a:srgbClr val="191B0E"/>
                </a:solidFill>
                <a:latin typeface="Arial"/>
                <a:cs typeface="Arial"/>
              </a:rPr>
              <a:t> </a:t>
            </a:r>
            <a:r>
              <a:rPr lang="en-US" sz="1400" spc="-35" dirty="0">
                <a:solidFill>
                  <a:srgbClr val="191B0E"/>
                </a:solidFill>
                <a:latin typeface="Arial"/>
                <a:cs typeface="Arial"/>
              </a:rPr>
              <a:t>3</a:t>
            </a:r>
            <a:r>
              <a:rPr sz="1400" spc="-40" dirty="0">
                <a:solidFill>
                  <a:srgbClr val="191B0E"/>
                </a:solidFill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–</a:t>
            </a:r>
            <a:r>
              <a:rPr sz="1400" spc="-40" dirty="0">
                <a:latin typeface="Arial"/>
                <a:cs typeface="Arial"/>
              </a:rPr>
              <a:t> </a:t>
            </a:r>
            <a:r>
              <a:rPr lang="en-US" sz="1400" dirty="0">
                <a:solidFill>
                  <a:srgbClr val="191B0E"/>
                </a:solidFill>
                <a:latin typeface="Arial"/>
                <a:cs typeface="Arial"/>
              </a:rPr>
              <a:t>Candidate Competency at Completion </a:t>
            </a:r>
            <a:r>
              <a:rPr sz="1400" dirty="0">
                <a:solidFill>
                  <a:srgbClr val="191B0E"/>
                </a:solidFill>
                <a:latin typeface="Arial"/>
                <a:cs typeface="Arial"/>
              </a:rPr>
              <a:t>(Initial</a:t>
            </a:r>
            <a:r>
              <a:rPr sz="1400" spc="-10" dirty="0">
                <a:solidFill>
                  <a:srgbClr val="191B0E"/>
                </a:solidFill>
                <a:latin typeface="Arial"/>
                <a:cs typeface="Arial"/>
              </a:rPr>
              <a:t>)</a:t>
            </a:r>
            <a:endParaRPr sz="14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100"/>
              </a:spcBef>
            </a:pPr>
            <a:endParaRPr sz="1400" dirty="0">
              <a:latin typeface="Arial"/>
              <a:cs typeface="Arial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1F32068-B6AB-3956-0256-CBD638649C4D}"/>
              </a:ext>
            </a:extLst>
          </p:cNvPr>
          <p:cNvSpPr txBox="1"/>
          <p:nvPr/>
        </p:nvSpPr>
        <p:spPr>
          <a:xfrm>
            <a:off x="1371600" y="1600200"/>
            <a:ext cx="8077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 Title-2 Report is one measure of initial candidates’ competency. There is a separate link to this report on </a:t>
            </a:r>
            <a:r>
              <a:rPr lang="en-US"/>
              <a:t>this website (see below).  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412239" y="693419"/>
            <a:ext cx="9359900" cy="5847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100"/>
              </a:spcBef>
            </a:pPr>
            <a:r>
              <a:rPr sz="1400" dirty="0">
                <a:solidFill>
                  <a:srgbClr val="191B0E"/>
                </a:solidFill>
                <a:latin typeface="Arial"/>
                <a:cs typeface="Arial"/>
              </a:rPr>
              <a:t>CAEP</a:t>
            </a:r>
            <a:r>
              <a:rPr sz="1400" spc="-50" dirty="0">
                <a:solidFill>
                  <a:srgbClr val="191B0E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191B0E"/>
                </a:solidFill>
                <a:latin typeface="Arial"/>
                <a:cs typeface="Arial"/>
              </a:rPr>
              <a:t>Reporting</a:t>
            </a:r>
            <a:r>
              <a:rPr sz="1400" spc="-35" dirty="0">
                <a:solidFill>
                  <a:srgbClr val="191B0E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191B0E"/>
                </a:solidFill>
                <a:latin typeface="Arial"/>
                <a:cs typeface="Arial"/>
              </a:rPr>
              <a:t>Measure</a:t>
            </a:r>
            <a:r>
              <a:rPr sz="1400" spc="-35" dirty="0">
                <a:solidFill>
                  <a:srgbClr val="191B0E"/>
                </a:solidFill>
                <a:latin typeface="Arial"/>
                <a:cs typeface="Arial"/>
              </a:rPr>
              <a:t> </a:t>
            </a:r>
            <a:r>
              <a:rPr lang="en-US" sz="1400" spc="-35" dirty="0">
                <a:solidFill>
                  <a:srgbClr val="191B0E"/>
                </a:solidFill>
                <a:latin typeface="Arial"/>
                <a:cs typeface="Arial"/>
              </a:rPr>
              <a:t>3</a:t>
            </a:r>
            <a:r>
              <a:rPr sz="1400" spc="-40" dirty="0">
                <a:solidFill>
                  <a:srgbClr val="191B0E"/>
                </a:solidFill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–</a:t>
            </a:r>
            <a:r>
              <a:rPr sz="1400" spc="-40" dirty="0">
                <a:latin typeface="Arial"/>
                <a:cs typeface="Arial"/>
              </a:rPr>
              <a:t> </a:t>
            </a:r>
            <a:r>
              <a:rPr lang="en-US" sz="1400" dirty="0">
                <a:solidFill>
                  <a:srgbClr val="191B0E"/>
                </a:solidFill>
                <a:latin typeface="Arial"/>
                <a:cs typeface="Arial"/>
              </a:rPr>
              <a:t>Candidate Competency at Completion </a:t>
            </a:r>
            <a:r>
              <a:rPr sz="1400" dirty="0">
                <a:solidFill>
                  <a:srgbClr val="191B0E"/>
                </a:solidFill>
                <a:latin typeface="Arial"/>
                <a:cs typeface="Arial"/>
              </a:rPr>
              <a:t>(</a:t>
            </a:r>
            <a:r>
              <a:rPr lang="en-US" sz="1400" dirty="0">
                <a:solidFill>
                  <a:srgbClr val="191B0E"/>
                </a:solidFill>
                <a:latin typeface="Arial"/>
                <a:cs typeface="Arial"/>
              </a:rPr>
              <a:t>Advanced</a:t>
            </a:r>
            <a:r>
              <a:rPr sz="1400" spc="-10" dirty="0">
                <a:solidFill>
                  <a:srgbClr val="191B0E"/>
                </a:solidFill>
                <a:latin typeface="Arial"/>
                <a:cs typeface="Arial"/>
              </a:rPr>
              <a:t>)</a:t>
            </a:r>
            <a:endParaRPr sz="14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100"/>
              </a:spcBef>
            </a:pPr>
            <a:endParaRPr sz="1400" dirty="0">
              <a:latin typeface="Arial"/>
              <a:cs typeface="Arial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1F32068-B6AB-3956-0256-CBD638649C4D}"/>
              </a:ext>
            </a:extLst>
          </p:cNvPr>
          <p:cNvSpPr txBox="1"/>
          <p:nvPr/>
        </p:nvSpPr>
        <p:spPr>
          <a:xfrm>
            <a:off x="1371600" y="1600200"/>
            <a:ext cx="80772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The EPP has secured funding for an Open-Rank Assessment and Evaluation Specialist to support a faculty member. The EPP anticipates this faculty member will collect </a:t>
            </a:r>
            <a:r>
              <a:rPr lang="en-US" dirty="0">
                <a:latin typeface="Arial"/>
                <a:cs typeface="Arial"/>
              </a:rPr>
              <a:t>d</a:t>
            </a:r>
            <a:r>
              <a:rPr lang="en-US" sz="1800" dirty="0">
                <a:latin typeface="Arial"/>
                <a:cs typeface="Arial"/>
              </a:rPr>
              <a:t>ata</a:t>
            </a:r>
            <a:r>
              <a:rPr lang="en-US" sz="1800" spc="-35" dirty="0">
                <a:latin typeface="Arial"/>
                <a:cs typeface="Arial"/>
              </a:rPr>
              <a:t> </a:t>
            </a:r>
            <a:r>
              <a:rPr lang="en-US" sz="1800" dirty="0">
                <a:latin typeface="Arial"/>
                <a:cs typeface="Arial"/>
              </a:rPr>
              <a:t>on</a:t>
            </a:r>
            <a:r>
              <a:rPr lang="en-US" sz="1800" spc="-30" dirty="0">
                <a:latin typeface="Arial"/>
                <a:cs typeface="Arial"/>
              </a:rPr>
              <a:t> the candidate competency (advanced program) </a:t>
            </a:r>
            <a:r>
              <a:rPr lang="en-US" sz="1800" dirty="0">
                <a:latin typeface="Arial"/>
                <a:cs typeface="Arial"/>
              </a:rPr>
              <a:t>and combine</a:t>
            </a:r>
            <a:r>
              <a:rPr lang="en-US" sz="1800" spc="-35" dirty="0">
                <a:latin typeface="Arial"/>
                <a:cs typeface="Arial"/>
              </a:rPr>
              <a:t> </a:t>
            </a:r>
            <a:r>
              <a:rPr lang="en-US" sz="1800" dirty="0">
                <a:latin typeface="Arial"/>
                <a:cs typeface="Arial"/>
              </a:rPr>
              <a:t>initial and advanced programs’ analyses and reporting methods.</a:t>
            </a:r>
            <a:r>
              <a:rPr lang="en-US" sz="1800" spc="-90" dirty="0">
                <a:latin typeface="Arial"/>
                <a:cs typeface="Arial"/>
              </a:rPr>
              <a:t> </a:t>
            </a:r>
            <a:r>
              <a:rPr lang="en-US" sz="1800" dirty="0">
                <a:latin typeface="Arial"/>
                <a:cs typeface="Arial"/>
              </a:rPr>
              <a:t>The</a:t>
            </a:r>
            <a:r>
              <a:rPr lang="en-US" sz="1800" spc="-50" dirty="0">
                <a:latin typeface="Arial"/>
                <a:cs typeface="Arial"/>
              </a:rPr>
              <a:t> </a:t>
            </a:r>
            <a:r>
              <a:rPr lang="en-US" sz="1800" dirty="0">
                <a:latin typeface="Arial"/>
                <a:cs typeface="Arial"/>
              </a:rPr>
              <a:t>EPP</a:t>
            </a:r>
            <a:r>
              <a:rPr lang="en-US" sz="1800" spc="-80" dirty="0">
                <a:latin typeface="Arial"/>
                <a:cs typeface="Arial"/>
              </a:rPr>
              <a:t> </a:t>
            </a:r>
            <a:r>
              <a:rPr lang="en-US" sz="1800" dirty="0">
                <a:latin typeface="Arial"/>
                <a:cs typeface="Arial"/>
              </a:rPr>
              <a:t>expects</a:t>
            </a:r>
            <a:r>
              <a:rPr lang="en-US" sz="1800" spc="-55" dirty="0">
                <a:latin typeface="Arial"/>
                <a:cs typeface="Arial"/>
              </a:rPr>
              <a:t> </a:t>
            </a:r>
            <a:r>
              <a:rPr lang="en-US" sz="1800" dirty="0">
                <a:latin typeface="Arial"/>
                <a:cs typeface="Arial"/>
              </a:rPr>
              <a:t>these analyses and reporting methods</a:t>
            </a:r>
            <a:r>
              <a:rPr lang="en-US" sz="1800" spc="-50" dirty="0">
                <a:latin typeface="Arial"/>
                <a:cs typeface="Arial"/>
              </a:rPr>
              <a:t> </a:t>
            </a:r>
            <a:r>
              <a:rPr lang="en-US" sz="1800" dirty="0">
                <a:latin typeface="Arial"/>
                <a:cs typeface="Arial"/>
              </a:rPr>
              <a:t>to become</a:t>
            </a:r>
            <a:r>
              <a:rPr lang="en-US" sz="1800" spc="-50" dirty="0">
                <a:latin typeface="Arial"/>
                <a:cs typeface="Arial"/>
              </a:rPr>
              <a:t> </a:t>
            </a:r>
            <a:r>
              <a:rPr lang="en-US" sz="1800" dirty="0">
                <a:latin typeface="Arial"/>
                <a:cs typeface="Arial"/>
              </a:rPr>
              <a:t>available</a:t>
            </a:r>
            <a:r>
              <a:rPr lang="en-US" sz="1800" spc="-50" dirty="0">
                <a:latin typeface="Arial"/>
                <a:cs typeface="Arial"/>
              </a:rPr>
              <a:t> </a:t>
            </a:r>
            <a:r>
              <a:rPr lang="en-US" sz="1800" dirty="0">
                <a:latin typeface="Arial"/>
                <a:cs typeface="Arial"/>
              </a:rPr>
              <a:t>to</a:t>
            </a:r>
            <a:r>
              <a:rPr lang="en-US" sz="1800" spc="-50" dirty="0">
                <a:latin typeface="Arial"/>
                <a:cs typeface="Arial"/>
              </a:rPr>
              <a:t> </a:t>
            </a:r>
            <a:r>
              <a:rPr lang="en-US" sz="1800" dirty="0">
                <a:latin typeface="Arial"/>
                <a:cs typeface="Arial"/>
              </a:rPr>
              <a:t>the</a:t>
            </a:r>
            <a:r>
              <a:rPr lang="en-US" sz="1800" spc="-45" dirty="0">
                <a:latin typeface="Arial"/>
                <a:cs typeface="Arial"/>
              </a:rPr>
              <a:t> </a:t>
            </a:r>
            <a:r>
              <a:rPr lang="en-US" sz="1800" dirty="0">
                <a:latin typeface="Arial"/>
                <a:cs typeface="Arial"/>
              </a:rPr>
              <a:t>public</a:t>
            </a:r>
            <a:r>
              <a:rPr lang="en-US" sz="1800" spc="-50" dirty="0">
                <a:latin typeface="Arial"/>
                <a:cs typeface="Arial"/>
              </a:rPr>
              <a:t> </a:t>
            </a:r>
            <a:r>
              <a:rPr lang="en-US" sz="1800" dirty="0">
                <a:latin typeface="Arial"/>
                <a:cs typeface="Arial"/>
              </a:rPr>
              <a:t>by</a:t>
            </a:r>
            <a:r>
              <a:rPr lang="en-US" sz="1800" spc="-50" dirty="0">
                <a:latin typeface="Arial"/>
                <a:cs typeface="Arial"/>
              </a:rPr>
              <a:t> </a:t>
            </a:r>
            <a:r>
              <a:rPr lang="en-US" sz="1800" dirty="0">
                <a:latin typeface="Arial"/>
                <a:cs typeface="Arial"/>
              </a:rPr>
              <a:t>December 2025</a:t>
            </a:r>
            <a:r>
              <a:rPr lang="en-US" sz="1800" spc="-10" dirty="0">
                <a:latin typeface="Arial"/>
                <a:cs typeface="Arial"/>
              </a:rPr>
              <a:t>.</a:t>
            </a:r>
            <a:endParaRPr lang="en-US" sz="18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630732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450339" y="680211"/>
            <a:ext cx="9438005" cy="258147"/>
          </a:xfrm>
          <a:prstGeom prst="rect">
            <a:avLst/>
          </a:prstGeom>
        </p:spPr>
        <p:txBody>
          <a:bodyPr vert="horz" wrap="square" lIns="0" tIns="36194" rIns="0" bIns="0" rtlCol="0">
            <a:spAutoFit/>
          </a:bodyPr>
          <a:lstStyle/>
          <a:p>
            <a:pPr marL="12700" marR="5080" lvl="0" indent="0" defTabSz="914400" eaLnBrk="1" fontAlgn="auto" latinLnBrk="0" hangingPunct="1">
              <a:lnSpc>
                <a:spcPct val="90400"/>
              </a:lnSpc>
              <a:spcBef>
                <a:spcPts val="284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600" b="0" i="0" u="none" strike="noStrike" kern="0" cap="none" spc="-25" normalizeH="0" baseline="0" noProof="0" dirty="0">
                <a:ln>
                  <a:noFill/>
                </a:ln>
                <a:solidFill>
                  <a:srgbClr val="191B0E"/>
                </a:solidFill>
                <a:effectLst/>
                <a:uLnTx/>
                <a:uFillTx/>
                <a:latin typeface="Arial"/>
                <a:cs typeface="Arial"/>
              </a:rPr>
              <a:t>Table</a:t>
            </a:r>
            <a:r>
              <a:rPr kumimoji="0" sz="1600" b="0" i="0" u="none" strike="noStrike" kern="0" cap="none" spc="-35" normalizeH="0" baseline="0" noProof="0" dirty="0">
                <a:ln>
                  <a:noFill/>
                </a:ln>
                <a:solidFill>
                  <a:srgbClr val="191B0E"/>
                </a:solidFill>
                <a:effectLst/>
                <a:uLnTx/>
                <a:uFillTx/>
                <a:latin typeface="Arial"/>
                <a:cs typeface="Arial"/>
              </a:rPr>
              <a:t> </a:t>
            </a:r>
            <a:r>
              <a:rPr lang="en-US" sz="1600" dirty="0">
                <a:solidFill>
                  <a:srgbClr val="191B0E"/>
                </a:solidFill>
                <a:latin typeface="Arial"/>
                <a:cs typeface="Arial"/>
              </a:rPr>
              <a:t>2</a:t>
            </a:r>
            <a:r>
              <a:rPr kumimoji="0" sz="1600" b="0" i="0" u="none" strike="noStrike" kern="0" cap="none" spc="0" normalizeH="0" baseline="0" noProof="0" dirty="0">
                <a:ln>
                  <a:noFill/>
                </a:ln>
                <a:solidFill>
                  <a:srgbClr val="191B0E"/>
                </a:solidFill>
                <a:effectLst/>
                <a:uLnTx/>
                <a:uFillTx/>
                <a:latin typeface="Arial"/>
                <a:cs typeface="Arial"/>
              </a:rPr>
              <a:t>.</a:t>
            </a:r>
            <a:r>
              <a:rPr kumimoji="0" sz="1600" b="0" i="0" u="none" strike="noStrike" kern="0" cap="none" spc="-25" normalizeH="0" baseline="0" noProof="0" dirty="0">
                <a:ln>
                  <a:noFill/>
                </a:ln>
                <a:solidFill>
                  <a:srgbClr val="191B0E"/>
                </a:solidFill>
                <a:effectLst/>
                <a:uLnTx/>
                <a:uFillTx/>
                <a:latin typeface="Arial"/>
                <a:cs typeface="Arial"/>
              </a:rPr>
              <a:t> </a:t>
            </a:r>
            <a:r>
              <a:rPr kumimoji="0" sz="1600" b="0" i="0" u="none" strike="noStrike" kern="0" cap="none" spc="0" normalizeH="0" baseline="0" noProof="0" dirty="0">
                <a:ln>
                  <a:noFill/>
                </a:ln>
                <a:solidFill>
                  <a:srgbClr val="191B0E"/>
                </a:solidFill>
                <a:effectLst/>
                <a:uLnTx/>
                <a:uFillTx/>
                <a:latin typeface="Arial"/>
                <a:cs typeface="Arial"/>
              </a:rPr>
              <a:t>CAEP</a:t>
            </a:r>
            <a:r>
              <a:rPr kumimoji="0" sz="1600" b="0" i="0" u="none" strike="noStrike" kern="0" cap="none" spc="-65" normalizeH="0" baseline="0" noProof="0" dirty="0">
                <a:ln>
                  <a:noFill/>
                </a:ln>
                <a:solidFill>
                  <a:srgbClr val="191B0E"/>
                </a:solidFill>
                <a:effectLst/>
                <a:uLnTx/>
                <a:uFillTx/>
                <a:latin typeface="Arial"/>
                <a:cs typeface="Arial"/>
              </a:rPr>
              <a:t> </a:t>
            </a:r>
            <a:r>
              <a:rPr kumimoji="0" sz="1600" b="0" i="0" u="none" strike="noStrike" kern="0" cap="none" spc="0" normalizeH="0" baseline="0" noProof="0" dirty="0">
                <a:ln>
                  <a:noFill/>
                </a:ln>
                <a:solidFill>
                  <a:srgbClr val="191B0E"/>
                </a:solidFill>
                <a:effectLst/>
                <a:uLnTx/>
                <a:uFillTx/>
                <a:latin typeface="Arial"/>
                <a:cs typeface="Arial"/>
              </a:rPr>
              <a:t>Reporting</a:t>
            </a:r>
            <a:r>
              <a:rPr kumimoji="0" sz="1600" b="0" i="0" u="none" strike="noStrike" kern="0" cap="none" spc="-30" normalizeH="0" baseline="0" noProof="0" dirty="0">
                <a:ln>
                  <a:noFill/>
                </a:ln>
                <a:solidFill>
                  <a:srgbClr val="191B0E"/>
                </a:solidFill>
                <a:effectLst/>
                <a:uLnTx/>
                <a:uFillTx/>
                <a:latin typeface="Arial"/>
                <a:cs typeface="Arial"/>
              </a:rPr>
              <a:t> </a:t>
            </a:r>
            <a:r>
              <a:rPr kumimoji="0" sz="1600" b="0" i="0" u="none" strike="noStrike" kern="0" cap="none" spc="0" normalizeH="0" baseline="0" noProof="0" dirty="0">
                <a:ln>
                  <a:noFill/>
                </a:ln>
                <a:solidFill>
                  <a:srgbClr val="191B0E"/>
                </a:solidFill>
                <a:effectLst/>
                <a:uLnTx/>
                <a:uFillTx/>
                <a:latin typeface="Arial"/>
                <a:cs typeface="Arial"/>
              </a:rPr>
              <a:t>Measure</a:t>
            </a:r>
            <a:r>
              <a:rPr kumimoji="0" sz="1600" b="0" i="0" u="none" strike="noStrike" kern="0" cap="none" spc="-35" normalizeH="0" baseline="0" noProof="0" dirty="0">
                <a:ln>
                  <a:noFill/>
                </a:ln>
                <a:solidFill>
                  <a:srgbClr val="191B0E"/>
                </a:solidFill>
                <a:effectLst/>
                <a:uLnTx/>
                <a:uFillTx/>
                <a:latin typeface="Arial"/>
                <a:cs typeface="Arial"/>
              </a:rPr>
              <a:t> </a:t>
            </a:r>
            <a:r>
              <a:rPr lang="en-US" sz="1600" dirty="0">
                <a:solidFill>
                  <a:srgbClr val="191B0E"/>
                </a:solidFill>
                <a:latin typeface="Arial"/>
                <a:cs typeface="Arial"/>
              </a:rPr>
              <a:t>4 (Initial)</a:t>
            </a:r>
            <a:r>
              <a:rPr kumimoji="0" sz="1600" b="0" i="0" u="none" strike="noStrike" kern="0" cap="none" spc="-35" normalizeH="0" baseline="0" noProof="0" dirty="0">
                <a:ln>
                  <a:noFill/>
                </a:ln>
                <a:solidFill>
                  <a:srgbClr val="191B0E"/>
                </a:solidFill>
                <a:effectLst/>
                <a:uLnTx/>
                <a:uFillTx/>
                <a:latin typeface="Arial"/>
                <a:cs typeface="Arial"/>
              </a:rPr>
              <a:t> </a:t>
            </a:r>
            <a:r>
              <a:rPr kumimoji="0" sz="1600" b="0" i="0" u="none" strike="noStrike" kern="0" cap="none" spc="0" normalizeH="0" baseline="0" noProof="0" dirty="0">
                <a:ln>
                  <a:noFill/>
                </a:ln>
                <a:solidFill>
                  <a:srgbClr val="191B0E"/>
                </a:solidFill>
                <a:effectLst/>
                <a:uLnTx/>
                <a:uFillTx/>
                <a:latin typeface="Arial"/>
                <a:cs typeface="Arial"/>
              </a:rPr>
              <a:t>–</a:t>
            </a:r>
            <a:r>
              <a:rPr kumimoji="0" sz="1600" b="0" i="0" u="none" strike="noStrike" kern="0" cap="none" spc="-35" normalizeH="0" baseline="0" noProof="0" dirty="0">
                <a:ln>
                  <a:noFill/>
                </a:ln>
                <a:solidFill>
                  <a:srgbClr val="191B0E"/>
                </a:solidFill>
                <a:effectLst/>
                <a:uLnTx/>
                <a:uFillTx/>
                <a:latin typeface="Arial"/>
                <a:cs typeface="Arial"/>
              </a:rPr>
              <a:t> </a:t>
            </a: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191B0E"/>
                </a:solidFill>
                <a:effectLst/>
                <a:uLnTx/>
                <a:uFillTx/>
                <a:latin typeface="Arial"/>
                <a:cs typeface="Arial"/>
              </a:rPr>
              <a:t>Ability of Completers to Be Hired </a:t>
            </a:r>
            <a:endParaRPr kumimoji="0" sz="16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371587" y="4778400"/>
            <a:ext cx="10256520" cy="640080"/>
          </a:xfrm>
          <a:custGeom>
            <a:avLst/>
            <a:gdLst/>
            <a:ahLst/>
            <a:cxnLst/>
            <a:rect l="l" t="t" r="r" b="b"/>
            <a:pathLst>
              <a:path w="10256520" h="640079">
                <a:moveTo>
                  <a:pt x="10256291" y="0"/>
                </a:moveTo>
                <a:lnTo>
                  <a:pt x="6837527" y="0"/>
                </a:lnTo>
                <a:lnTo>
                  <a:pt x="3418763" y="0"/>
                </a:lnTo>
                <a:lnTo>
                  <a:pt x="0" y="0"/>
                </a:lnTo>
                <a:lnTo>
                  <a:pt x="0" y="640080"/>
                </a:lnTo>
                <a:lnTo>
                  <a:pt x="3418763" y="640080"/>
                </a:lnTo>
                <a:lnTo>
                  <a:pt x="6837527" y="640080"/>
                </a:lnTo>
                <a:lnTo>
                  <a:pt x="10256291" y="640080"/>
                </a:lnTo>
                <a:lnTo>
                  <a:pt x="10256291" y="0"/>
                </a:lnTo>
                <a:close/>
              </a:path>
            </a:pathLst>
          </a:custGeom>
          <a:solidFill>
            <a:srgbClr val="EEEEED"/>
          </a:solidFill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E0D4910-8DB0-C64F-0AEE-96E647368DA1}"/>
              </a:ext>
            </a:extLst>
          </p:cNvPr>
          <p:cNvSpPr txBox="1"/>
          <p:nvPr/>
        </p:nvSpPr>
        <p:spPr>
          <a:xfrm>
            <a:off x="1657048" y="2133600"/>
            <a:ext cx="9951707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The Morgan State University Center for Career Development (CCD) found that 77.8% of Elementary Education graduates are employed full-time (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hlinkClick r:id="rId2"/>
              </a:rPr>
              <a:t>Center for Career Development (morgan.edu)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. The CCD found that frequent employers included the employers listed below 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hlinkClick r:id="rId2"/>
              </a:rPr>
              <a:t>Center for Career Development (morgan.edu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.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57C28E31-CA94-2505-FBD7-EC4313853ABD}"/>
              </a:ext>
            </a:extLst>
          </p:cNvPr>
          <p:cNvGraphicFramePr>
            <a:graphicFrameLocks noGrp="1"/>
          </p:cNvGraphicFramePr>
          <p:nvPr/>
        </p:nvGraphicFramePr>
        <p:xfrm>
          <a:off x="2032000" y="3429000"/>
          <a:ext cx="8128000" cy="31241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1739922847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597006282"/>
                    </a:ext>
                  </a:extLst>
                </a:gridCol>
              </a:tblGrid>
              <a:tr h="446314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Frequent Employers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593542"/>
                  </a:ext>
                </a:extLst>
              </a:tr>
              <a:tr h="446314">
                <a:tc>
                  <a:txBody>
                    <a:bodyPr/>
                    <a:lstStyle/>
                    <a:p>
                      <a:r>
                        <a:rPr lang="en-US" dirty="0"/>
                        <a:t>AF Bridgeport Academy Elementary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Mt. Healthy City Schools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2567088"/>
                  </a:ext>
                </a:extLst>
              </a:tr>
              <a:tr h="446314">
                <a:tc>
                  <a:txBody>
                    <a:bodyPr/>
                    <a:lstStyle/>
                    <a:p>
                      <a:r>
                        <a:rPr lang="en-US" dirty="0"/>
                        <a:t>Baltimore City Public Schools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Perry Street Prep PCS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4447979"/>
                  </a:ext>
                </a:extLst>
              </a:tr>
              <a:tr h="446314">
                <a:tc>
                  <a:txBody>
                    <a:bodyPr/>
                    <a:lstStyle/>
                    <a:p>
                      <a:r>
                        <a:rPr lang="en-US" dirty="0"/>
                        <a:t>Baltimore County Public Schools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PG County Public Charter School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9418038"/>
                  </a:ext>
                </a:extLst>
              </a:tr>
              <a:tr h="446314">
                <a:tc>
                  <a:txBody>
                    <a:bodyPr/>
                    <a:lstStyle/>
                    <a:p>
                      <a:r>
                        <a:rPr lang="en-US" dirty="0"/>
                        <a:t>Franklin Township YMCA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Reynoldsburg City Schools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4336510"/>
                  </a:ext>
                </a:extLst>
              </a:tr>
              <a:tr h="446314">
                <a:tc>
                  <a:txBody>
                    <a:bodyPr/>
                    <a:lstStyle/>
                    <a:p>
                      <a:r>
                        <a:rPr lang="en-US" dirty="0"/>
                        <a:t>Grace Lutheran Church and School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Schools of Excellence Costa Rica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8695355"/>
                  </a:ext>
                </a:extLst>
              </a:tr>
              <a:tr h="446314">
                <a:tc>
                  <a:txBody>
                    <a:bodyPr/>
                    <a:lstStyle/>
                    <a:p>
                      <a:r>
                        <a:rPr lang="en-US" dirty="0"/>
                        <a:t>Montgomery County Public Schools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Wheaton Woods Elementary School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74808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357077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376997" y="252744"/>
            <a:ext cx="9438005" cy="258147"/>
          </a:xfrm>
          <a:prstGeom prst="rect">
            <a:avLst/>
          </a:prstGeom>
        </p:spPr>
        <p:txBody>
          <a:bodyPr vert="horz" wrap="square" lIns="0" tIns="36194" rIns="0" bIns="0" rtlCol="0">
            <a:spAutoFit/>
          </a:bodyPr>
          <a:lstStyle/>
          <a:p>
            <a:pPr marL="12700" marR="5080" lvl="0" indent="0" defTabSz="914400" eaLnBrk="1" fontAlgn="auto" latinLnBrk="0" hangingPunct="1">
              <a:lnSpc>
                <a:spcPct val="90400"/>
              </a:lnSpc>
              <a:spcBef>
                <a:spcPts val="284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600" b="0" i="0" u="none" strike="noStrike" kern="0" cap="none" spc="-25" normalizeH="0" baseline="0" noProof="0" dirty="0">
                <a:ln>
                  <a:noFill/>
                </a:ln>
                <a:solidFill>
                  <a:srgbClr val="191B0E"/>
                </a:solidFill>
                <a:effectLst/>
                <a:uLnTx/>
                <a:uFillTx/>
                <a:latin typeface="Arial"/>
                <a:cs typeface="Arial"/>
              </a:rPr>
              <a:t>Table</a:t>
            </a:r>
            <a:r>
              <a:rPr kumimoji="0" sz="1600" b="0" i="0" u="none" strike="noStrike" kern="0" cap="none" spc="-35" normalizeH="0" baseline="0" noProof="0" dirty="0">
                <a:ln>
                  <a:noFill/>
                </a:ln>
                <a:solidFill>
                  <a:srgbClr val="191B0E"/>
                </a:solidFill>
                <a:effectLst/>
                <a:uLnTx/>
                <a:uFillTx/>
                <a:latin typeface="Arial"/>
                <a:cs typeface="Arial"/>
              </a:rPr>
              <a:t> </a:t>
            </a:r>
            <a:r>
              <a:rPr kumimoji="0" sz="1600" b="0" i="0" u="none" strike="noStrike" kern="0" cap="none" spc="0" normalizeH="0" baseline="0" noProof="0" dirty="0">
                <a:ln>
                  <a:noFill/>
                </a:ln>
                <a:solidFill>
                  <a:srgbClr val="191B0E"/>
                </a:solidFill>
                <a:effectLst/>
                <a:uLnTx/>
                <a:uFillTx/>
                <a:latin typeface="Arial"/>
                <a:cs typeface="Arial"/>
              </a:rPr>
              <a:t>3.</a:t>
            </a:r>
            <a:r>
              <a:rPr kumimoji="0" sz="1600" b="0" i="0" u="none" strike="noStrike" kern="0" cap="none" spc="-25" normalizeH="0" baseline="0" noProof="0" dirty="0">
                <a:ln>
                  <a:noFill/>
                </a:ln>
                <a:solidFill>
                  <a:srgbClr val="191B0E"/>
                </a:solidFill>
                <a:effectLst/>
                <a:uLnTx/>
                <a:uFillTx/>
                <a:latin typeface="Arial"/>
                <a:cs typeface="Arial"/>
              </a:rPr>
              <a:t> </a:t>
            </a:r>
            <a:r>
              <a:rPr kumimoji="0" sz="1600" b="0" i="0" u="none" strike="noStrike" kern="0" cap="none" spc="0" normalizeH="0" baseline="0" noProof="0" dirty="0">
                <a:ln>
                  <a:noFill/>
                </a:ln>
                <a:solidFill>
                  <a:srgbClr val="191B0E"/>
                </a:solidFill>
                <a:effectLst/>
                <a:uLnTx/>
                <a:uFillTx/>
                <a:latin typeface="Arial"/>
                <a:cs typeface="Arial"/>
              </a:rPr>
              <a:t>CAEP</a:t>
            </a:r>
            <a:r>
              <a:rPr kumimoji="0" sz="1600" b="0" i="0" u="none" strike="noStrike" kern="0" cap="none" spc="-65" normalizeH="0" baseline="0" noProof="0" dirty="0">
                <a:ln>
                  <a:noFill/>
                </a:ln>
                <a:solidFill>
                  <a:srgbClr val="191B0E"/>
                </a:solidFill>
                <a:effectLst/>
                <a:uLnTx/>
                <a:uFillTx/>
                <a:latin typeface="Arial"/>
                <a:cs typeface="Arial"/>
              </a:rPr>
              <a:t> </a:t>
            </a:r>
            <a:r>
              <a:rPr kumimoji="0" sz="1600" b="0" i="0" u="none" strike="noStrike" kern="0" cap="none" spc="0" normalizeH="0" baseline="0" noProof="0" dirty="0">
                <a:ln>
                  <a:noFill/>
                </a:ln>
                <a:solidFill>
                  <a:srgbClr val="191B0E"/>
                </a:solidFill>
                <a:effectLst/>
                <a:uLnTx/>
                <a:uFillTx/>
                <a:latin typeface="Arial"/>
                <a:cs typeface="Arial"/>
              </a:rPr>
              <a:t>Reporting</a:t>
            </a:r>
            <a:r>
              <a:rPr kumimoji="0" sz="1600" b="0" i="0" u="none" strike="noStrike" kern="0" cap="none" spc="-30" normalizeH="0" baseline="0" noProof="0" dirty="0">
                <a:ln>
                  <a:noFill/>
                </a:ln>
                <a:solidFill>
                  <a:srgbClr val="191B0E"/>
                </a:solidFill>
                <a:effectLst/>
                <a:uLnTx/>
                <a:uFillTx/>
                <a:latin typeface="Arial"/>
                <a:cs typeface="Arial"/>
              </a:rPr>
              <a:t> </a:t>
            </a:r>
            <a:r>
              <a:rPr kumimoji="0" sz="1600" b="0" i="0" u="none" strike="noStrike" kern="0" cap="none" spc="0" normalizeH="0" baseline="0" noProof="0" dirty="0">
                <a:ln>
                  <a:noFill/>
                </a:ln>
                <a:solidFill>
                  <a:srgbClr val="191B0E"/>
                </a:solidFill>
                <a:effectLst/>
                <a:uLnTx/>
                <a:uFillTx/>
                <a:latin typeface="Arial"/>
                <a:cs typeface="Arial"/>
              </a:rPr>
              <a:t>Measure</a:t>
            </a:r>
            <a:r>
              <a:rPr kumimoji="0" sz="1600" b="0" i="0" u="none" strike="noStrike" kern="0" cap="none" spc="-35" normalizeH="0" baseline="0" noProof="0" dirty="0">
                <a:ln>
                  <a:noFill/>
                </a:ln>
                <a:solidFill>
                  <a:srgbClr val="191B0E"/>
                </a:solidFill>
                <a:effectLst/>
                <a:uLnTx/>
                <a:uFillTx/>
                <a:latin typeface="Arial"/>
                <a:cs typeface="Arial"/>
              </a:rPr>
              <a:t> </a:t>
            </a:r>
            <a:r>
              <a:rPr lang="en-US" sz="1600" dirty="0">
                <a:solidFill>
                  <a:srgbClr val="191B0E"/>
                </a:solidFill>
                <a:latin typeface="Arial"/>
                <a:cs typeface="Arial"/>
              </a:rPr>
              <a:t>4 (Initial and Advanced)</a:t>
            </a:r>
            <a:r>
              <a:rPr kumimoji="0" sz="1600" b="0" i="0" u="none" strike="noStrike" kern="0" cap="none" spc="-35" normalizeH="0" baseline="0" noProof="0" dirty="0">
                <a:ln>
                  <a:noFill/>
                </a:ln>
                <a:solidFill>
                  <a:srgbClr val="191B0E"/>
                </a:solidFill>
                <a:effectLst/>
                <a:uLnTx/>
                <a:uFillTx/>
                <a:latin typeface="Arial"/>
                <a:cs typeface="Arial"/>
              </a:rPr>
              <a:t> </a:t>
            </a:r>
            <a:r>
              <a:rPr kumimoji="0" sz="1600" b="0" i="0" u="none" strike="noStrike" kern="0" cap="none" spc="0" normalizeH="0" baseline="0" noProof="0" dirty="0">
                <a:ln>
                  <a:noFill/>
                </a:ln>
                <a:solidFill>
                  <a:srgbClr val="191B0E"/>
                </a:solidFill>
                <a:effectLst/>
                <a:uLnTx/>
                <a:uFillTx/>
                <a:latin typeface="Arial"/>
                <a:cs typeface="Arial"/>
              </a:rPr>
              <a:t>–</a:t>
            </a:r>
            <a:r>
              <a:rPr kumimoji="0" sz="1600" b="0" i="0" u="none" strike="noStrike" kern="0" cap="none" spc="-35" normalizeH="0" baseline="0" noProof="0" dirty="0">
                <a:ln>
                  <a:noFill/>
                </a:ln>
                <a:solidFill>
                  <a:srgbClr val="191B0E"/>
                </a:solidFill>
                <a:effectLst/>
                <a:uLnTx/>
                <a:uFillTx/>
                <a:latin typeface="Arial"/>
                <a:cs typeface="Arial"/>
              </a:rPr>
              <a:t> </a:t>
            </a: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191B0E"/>
                </a:solidFill>
                <a:effectLst/>
                <a:uLnTx/>
                <a:uFillTx/>
                <a:latin typeface="Arial"/>
                <a:cs typeface="Arial"/>
              </a:rPr>
              <a:t>Ability of Completers to Be </a:t>
            </a:r>
            <a:r>
              <a:rPr lang="en-US" sz="1600" dirty="0">
                <a:solidFill>
                  <a:srgbClr val="191B0E"/>
                </a:solidFill>
                <a:latin typeface="Arial"/>
                <a:cs typeface="Arial"/>
              </a:rPr>
              <a:t>Hired</a:t>
            </a: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191B0E"/>
                </a:solidFill>
                <a:effectLst/>
                <a:uLnTx/>
                <a:uFillTx/>
                <a:latin typeface="Arial"/>
                <a:cs typeface="Arial"/>
              </a:rPr>
              <a:t> </a:t>
            </a:r>
            <a:endParaRPr kumimoji="0" sz="16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371587" y="4778400"/>
            <a:ext cx="10256520" cy="640080"/>
          </a:xfrm>
          <a:custGeom>
            <a:avLst/>
            <a:gdLst/>
            <a:ahLst/>
            <a:cxnLst/>
            <a:rect l="l" t="t" r="r" b="b"/>
            <a:pathLst>
              <a:path w="10256520" h="640079">
                <a:moveTo>
                  <a:pt x="10256291" y="0"/>
                </a:moveTo>
                <a:lnTo>
                  <a:pt x="6837527" y="0"/>
                </a:lnTo>
                <a:lnTo>
                  <a:pt x="3418763" y="0"/>
                </a:lnTo>
                <a:lnTo>
                  <a:pt x="0" y="0"/>
                </a:lnTo>
                <a:lnTo>
                  <a:pt x="0" y="640080"/>
                </a:lnTo>
                <a:lnTo>
                  <a:pt x="3418763" y="640080"/>
                </a:lnTo>
                <a:lnTo>
                  <a:pt x="6837527" y="640080"/>
                </a:lnTo>
                <a:lnTo>
                  <a:pt x="10256291" y="640080"/>
                </a:lnTo>
                <a:lnTo>
                  <a:pt x="10256291" y="0"/>
                </a:lnTo>
                <a:close/>
              </a:path>
            </a:pathLst>
          </a:custGeom>
          <a:solidFill>
            <a:srgbClr val="EEEEED"/>
          </a:solidFill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E0D4910-8DB0-C64F-0AEE-96E647368DA1}"/>
              </a:ext>
            </a:extLst>
          </p:cNvPr>
          <p:cNvSpPr txBox="1"/>
          <p:nvPr/>
        </p:nvSpPr>
        <p:spPr>
          <a:xfrm>
            <a:off x="1657048" y="2133600"/>
            <a:ext cx="995170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5B203C5-B23B-FCB2-7E43-CC800B27136E}"/>
              </a:ext>
            </a:extLst>
          </p:cNvPr>
          <p:cNvSpPr txBox="1"/>
          <p:nvPr/>
        </p:nvSpPr>
        <p:spPr>
          <a:xfrm>
            <a:off x="1524000" y="905502"/>
            <a:ext cx="746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170EE64C-4640-ACA6-7966-810D1B5A7A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7002343"/>
              </p:ext>
            </p:extLst>
          </p:nvPr>
        </p:nvGraphicFramePr>
        <p:xfrm>
          <a:off x="1352235" y="609600"/>
          <a:ext cx="7975600" cy="5669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03952">
                  <a:extLst>
                    <a:ext uri="{9D8B030D-6E8A-4147-A177-3AD203B41FA5}">
                      <a16:colId xmlns:a16="http://schemas.microsoft.com/office/drawing/2014/main" val="2328415787"/>
                    </a:ext>
                  </a:extLst>
                </a:gridCol>
                <a:gridCol w="4171648">
                  <a:extLst>
                    <a:ext uri="{9D8B030D-6E8A-4147-A177-3AD203B41FA5}">
                      <a16:colId xmlns:a16="http://schemas.microsoft.com/office/drawing/2014/main" val="3981493726"/>
                    </a:ext>
                  </a:extLst>
                </a:gridCol>
              </a:tblGrid>
              <a:tr h="914400">
                <a:tc>
                  <a:txBody>
                    <a:bodyPr/>
                    <a:lstStyle/>
                    <a:p>
                      <a:r>
                        <a:rPr lang="en-US" dirty="0"/>
                        <a:t>Fall 2022 Post-Program Employment Survey (Completers from fall 2019-spring 2022)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Summarized Responses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036806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dirty="0"/>
                        <a:t>Which degree did you earn?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Elementary Education: 80%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4613102"/>
                  </a:ext>
                </a:extLst>
              </a:tr>
              <a:tr h="365184">
                <a:tc>
                  <a:txBody>
                    <a:bodyPr/>
                    <a:lstStyle/>
                    <a:p>
                      <a:r>
                        <a:rPr lang="en-US" dirty="0"/>
                        <a:t>Are you currently teaching and employed in Maryland?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Yes: 60%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8281736"/>
                  </a:ext>
                </a:extLst>
              </a:tr>
              <a:tr h="334704">
                <a:tc>
                  <a:txBody>
                    <a:bodyPr/>
                    <a:lstStyle/>
                    <a:p>
                      <a:r>
                        <a:rPr lang="en-US" dirty="0"/>
                        <a:t>At what school system and school are you currently employed, if applicable?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Mode: Prince George’s County Public School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3313609"/>
                  </a:ext>
                </a:extLst>
              </a:tr>
              <a:tr h="609024">
                <a:tc>
                  <a:txBody>
                    <a:bodyPr/>
                    <a:lstStyle/>
                    <a:p>
                      <a:r>
                        <a:rPr lang="en-US" dirty="0"/>
                        <a:t>Have you taken and passed all Praxis II tests required for certification in Maryland (math, science, social studies, reading and pedagogy)?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40% have passed some but not all.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498465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dirty="0"/>
                        <a:t>Are you currently teaching in a Title 1, TSI, or CSI school in Maryland?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No: 60%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65752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dirty="0"/>
                        <a:t>Are you currently teaching but not employed in Maryland?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No: 60%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2497962"/>
                  </a:ext>
                </a:extLst>
              </a:tr>
              <a:tr h="384776">
                <a:tc>
                  <a:txBody>
                    <a:bodyPr/>
                    <a:lstStyle/>
                    <a:p>
                      <a:r>
                        <a:rPr lang="en-US" dirty="0"/>
                        <a:t>Are you currently employed as a teacher?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Yes: 100%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96097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26261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450339" y="680211"/>
            <a:ext cx="7689215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dirty="0">
                <a:solidFill>
                  <a:srgbClr val="191B0E"/>
                </a:solidFill>
                <a:latin typeface="Arial"/>
                <a:cs typeface="Arial"/>
              </a:rPr>
              <a:t>CAEP</a:t>
            </a:r>
            <a:r>
              <a:rPr sz="1600" spc="-55" dirty="0">
                <a:solidFill>
                  <a:srgbClr val="191B0E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91B0E"/>
                </a:solidFill>
                <a:latin typeface="Arial"/>
                <a:cs typeface="Arial"/>
              </a:rPr>
              <a:t>Reporting</a:t>
            </a:r>
            <a:r>
              <a:rPr sz="1600" spc="-25" dirty="0">
                <a:solidFill>
                  <a:srgbClr val="191B0E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91B0E"/>
                </a:solidFill>
                <a:latin typeface="Arial"/>
                <a:cs typeface="Arial"/>
              </a:rPr>
              <a:t>Measure</a:t>
            </a:r>
            <a:r>
              <a:rPr sz="1600" spc="-25" dirty="0">
                <a:solidFill>
                  <a:srgbClr val="191B0E"/>
                </a:solidFill>
                <a:latin typeface="Arial"/>
                <a:cs typeface="Arial"/>
              </a:rPr>
              <a:t> </a:t>
            </a:r>
            <a:r>
              <a:rPr lang="en-US" sz="1600" spc="-25" dirty="0">
                <a:solidFill>
                  <a:srgbClr val="191B0E"/>
                </a:solidFill>
                <a:latin typeface="Arial"/>
                <a:cs typeface="Arial"/>
              </a:rPr>
              <a:t>4</a:t>
            </a:r>
            <a:r>
              <a:rPr sz="1600" spc="-25" dirty="0">
                <a:solidFill>
                  <a:srgbClr val="191B0E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91B0E"/>
                </a:solidFill>
                <a:latin typeface="Arial"/>
                <a:cs typeface="Arial"/>
              </a:rPr>
              <a:t>–</a:t>
            </a:r>
            <a:r>
              <a:rPr sz="1600" spc="-110" dirty="0">
                <a:solidFill>
                  <a:srgbClr val="191B0E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91B0E"/>
                </a:solidFill>
                <a:latin typeface="Arial"/>
                <a:cs typeface="Arial"/>
              </a:rPr>
              <a:t>Ability</a:t>
            </a:r>
            <a:r>
              <a:rPr sz="1600" spc="-20" dirty="0">
                <a:solidFill>
                  <a:srgbClr val="191B0E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91B0E"/>
                </a:solidFill>
                <a:latin typeface="Arial"/>
                <a:cs typeface="Arial"/>
              </a:rPr>
              <a:t>of</a:t>
            </a:r>
            <a:r>
              <a:rPr sz="1600" spc="-15" dirty="0">
                <a:solidFill>
                  <a:srgbClr val="191B0E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91B0E"/>
                </a:solidFill>
                <a:latin typeface="Arial"/>
                <a:cs typeface="Arial"/>
              </a:rPr>
              <a:t>Completers</a:t>
            </a:r>
            <a:r>
              <a:rPr sz="1600" spc="-15" dirty="0">
                <a:solidFill>
                  <a:srgbClr val="191B0E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91B0E"/>
                </a:solidFill>
                <a:latin typeface="Arial"/>
                <a:cs typeface="Arial"/>
              </a:rPr>
              <a:t>to</a:t>
            </a:r>
            <a:r>
              <a:rPr sz="1600" spc="-25" dirty="0">
                <a:solidFill>
                  <a:srgbClr val="191B0E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91B0E"/>
                </a:solidFill>
                <a:latin typeface="Arial"/>
                <a:cs typeface="Arial"/>
              </a:rPr>
              <a:t>be</a:t>
            </a:r>
            <a:r>
              <a:rPr sz="1600" spc="-25" dirty="0">
                <a:solidFill>
                  <a:srgbClr val="191B0E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91B0E"/>
                </a:solidFill>
                <a:latin typeface="Arial"/>
                <a:cs typeface="Arial"/>
              </a:rPr>
              <a:t>Hired</a:t>
            </a:r>
            <a:r>
              <a:rPr sz="1600" spc="-25" dirty="0">
                <a:solidFill>
                  <a:srgbClr val="191B0E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91B0E"/>
                </a:solidFill>
                <a:latin typeface="Arial"/>
                <a:cs typeface="Arial"/>
              </a:rPr>
              <a:t>(</a:t>
            </a:r>
            <a:r>
              <a:rPr lang="en-US" sz="1600" dirty="0">
                <a:solidFill>
                  <a:srgbClr val="191B0E"/>
                </a:solidFill>
                <a:latin typeface="Arial"/>
                <a:cs typeface="Arial"/>
              </a:rPr>
              <a:t>Initial</a:t>
            </a:r>
            <a:r>
              <a:rPr sz="1600" spc="-25" dirty="0">
                <a:solidFill>
                  <a:srgbClr val="191B0E"/>
                </a:solidFill>
                <a:latin typeface="Arial"/>
                <a:cs typeface="Arial"/>
              </a:rPr>
              <a:t> </a:t>
            </a:r>
            <a:r>
              <a:rPr lang="en-US" sz="1600" spc="-25" dirty="0">
                <a:solidFill>
                  <a:srgbClr val="191B0E"/>
                </a:solidFill>
                <a:latin typeface="Arial"/>
                <a:cs typeface="Arial"/>
              </a:rPr>
              <a:t>and Advanced </a:t>
            </a:r>
            <a:r>
              <a:rPr sz="1600" spc="-10" dirty="0">
                <a:solidFill>
                  <a:srgbClr val="191B0E"/>
                </a:solidFill>
                <a:latin typeface="Arial"/>
                <a:cs typeface="Arial"/>
              </a:rPr>
              <a:t>Programs)</a:t>
            </a:r>
            <a:endParaRPr sz="16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450339" y="2293620"/>
            <a:ext cx="9344660" cy="1188659"/>
          </a:xfrm>
          <a:prstGeom prst="rect">
            <a:avLst/>
          </a:prstGeom>
        </p:spPr>
        <p:txBody>
          <a:bodyPr vert="horz" wrap="square" lIns="0" tIns="31115" rIns="0" bIns="0" rtlCol="0">
            <a:spAutoFit/>
          </a:bodyPr>
          <a:lstStyle/>
          <a:p>
            <a:pPr marL="396240" marR="5080" indent="-384175">
              <a:lnSpc>
                <a:spcPct val="93800"/>
              </a:lnSpc>
              <a:spcBef>
                <a:spcPts val="245"/>
              </a:spcBef>
              <a:buFont typeface="Franklin Gothic Book"/>
              <a:buChar char="■"/>
              <a:tabLst>
                <a:tab pos="396240" algn="l"/>
              </a:tabLst>
            </a:pPr>
            <a:r>
              <a:rPr sz="2000" dirty="0">
                <a:latin typeface="Arial"/>
                <a:cs typeface="Arial"/>
              </a:rPr>
              <a:t>Data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on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lang="en-US" sz="2000" spc="-25" dirty="0">
                <a:latin typeface="Arial"/>
                <a:cs typeface="Arial"/>
              </a:rPr>
              <a:t>initial-program and </a:t>
            </a:r>
            <a:r>
              <a:rPr sz="2000" spc="-20" dirty="0">
                <a:latin typeface="Arial"/>
                <a:cs typeface="Arial"/>
              </a:rPr>
              <a:t>advanced-</a:t>
            </a:r>
            <a:r>
              <a:rPr sz="2000" dirty="0">
                <a:latin typeface="Arial"/>
                <a:cs typeface="Arial"/>
              </a:rPr>
              <a:t>program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completers’</a:t>
            </a:r>
            <a:r>
              <a:rPr sz="2000" spc="-9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ability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to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be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hired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is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under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development</a:t>
            </a:r>
            <a:r>
              <a:rPr lang="en-US" sz="2000" spc="-10" dirty="0">
                <a:latin typeface="Arial"/>
                <a:cs typeface="Arial"/>
              </a:rPr>
              <a:t>. The EPP will continue to use the 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hlinkClick r:id="rId2"/>
              </a:rPr>
              <a:t>Center for Career Development</a:t>
            </a:r>
            <a:r>
              <a:rPr lang="en-US" sz="2000" spc="-10" dirty="0">
                <a:latin typeface="Arial"/>
                <a:cs typeface="Arial"/>
              </a:rPr>
              <a:t>’s tracking methods; however, the EPP </a:t>
            </a:r>
            <a:r>
              <a:rPr sz="2000" dirty="0">
                <a:latin typeface="Arial"/>
                <a:cs typeface="Arial"/>
              </a:rPr>
              <a:t>is</a:t>
            </a:r>
            <a:r>
              <a:rPr sz="2000" spc="-60" dirty="0">
                <a:latin typeface="Arial"/>
                <a:cs typeface="Arial"/>
              </a:rPr>
              <a:t> </a:t>
            </a:r>
            <a:r>
              <a:rPr lang="en-US" sz="2000" dirty="0">
                <a:latin typeface="Arial"/>
                <a:cs typeface="Arial"/>
              </a:rPr>
              <a:t>strengthening its capacity </a:t>
            </a:r>
            <a:r>
              <a:rPr lang="en-US" sz="2000" spc="-55" dirty="0">
                <a:latin typeface="Arial"/>
                <a:cs typeface="Arial"/>
              </a:rPr>
              <a:t>to capture this data internally</a:t>
            </a:r>
            <a:r>
              <a:rPr sz="2000" spc="-10" dirty="0">
                <a:latin typeface="Arial"/>
                <a:cs typeface="Arial"/>
              </a:rPr>
              <a:t>.</a:t>
            </a:r>
            <a:endParaRPr sz="20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1009</TotalTime>
  <Words>1046</Words>
  <Application>Microsoft Office PowerPoint</Application>
  <PresentationFormat>Widescreen</PresentationFormat>
  <Paragraphs>88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Aptos</vt:lpstr>
      <vt:lpstr>Arial</vt:lpstr>
      <vt:lpstr>Franklin Gothic Book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M. Monique McMillian</dc:creator>
  <cp:lastModifiedBy>M. Monique McMillian</cp:lastModifiedBy>
  <cp:revision>49</cp:revision>
  <cp:lastPrinted>2024-05-22T00:50:16Z</cp:lastPrinted>
  <dcterms:created xsi:type="dcterms:W3CDTF">2024-05-18T21:16:31Z</dcterms:created>
  <dcterms:modified xsi:type="dcterms:W3CDTF">2024-09-17T20:56:37Z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2021-08-31T00:00:00Z</vt:filetime>
  </property>
  <property fmtid="{D5CDD505-2E9C-101B-9397-08002B2CF9AE}" pid="3" name="LastSaved">
    <vt:filetime>2024-05-18T00:00:00Z</vt:filetime>
  </property>
  <property fmtid="{D5CDD505-2E9C-101B-9397-08002B2CF9AE}" pid="4" name="Producer">
    <vt:lpwstr>macOS Version 10.15.7 (Build 19H524) Quartz PDFContext</vt:lpwstr>
  </property>
</Properties>
</file>